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drawings/drawing1.xml" ContentType="application/vnd.openxmlformats-officedocument.drawingml.chartshapes+xml"/>
  <Override PartName="/ppt/handoutMasters/handoutMaster1.xml" ContentType="application/vnd.openxmlformats-officedocument.presentationml.handoutMaster+xml"/>
  <Override PartName="/ppt/ink/ink1.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5"/>
  </p:handoutMasterIdLst>
  <p:sldIdLst>
    <p:sldId id="728" r:id="rId3"/>
    <p:sldId id="406" r:id="rId5"/>
    <p:sldId id="724" r:id="rId6"/>
    <p:sldId id="617" r:id="rId7"/>
    <p:sldId id="616" r:id="rId8"/>
    <p:sldId id="725" r:id="rId9"/>
    <p:sldId id="620" r:id="rId10"/>
    <p:sldId id="581" r:id="rId11"/>
    <p:sldId id="582" r:id="rId12"/>
    <p:sldId id="621" r:id="rId13"/>
    <p:sldId id="622" r:id="rId14"/>
    <p:sldId id="586" r:id="rId15"/>
    <p:sldId id="588" r:id="rId16"/>
    <p:sldId id="589" r:id="rId17"/>
    <p:sldId id="590" r:id="rId18"/>
    <p:sldId id="623" r:id="rId19"/>
    <p:sldId id="624" r:id="rId20"/>
    <p:sldId id="625" r:id="rId21"/>
    <p:sldId id="626" r:id="rId22"/>
    <p:sldId id="627" r:id="rId23"/>
    <p:sldId id="628" r:id="rId24"/>
    <p:sldId id="629" r:id="rId25"/>
    <p:sldId id="597" r:id="rId26"/>
    <p:sldId id="630" r:id="rId27"/>
    <p:sldId id="655" r:id="rId28"/>
    <p:sldId id="659" r:id="rId29"/>
    <p:sldId id="656" r:id="rId30"/>
    <p:sldId id="603" r:id="rId31"/>
    <p:sldId id="658" r:id="rId32"/>
    <p:sldId id="660" r:id="rId33"/>
    <p:sldId id="661" r:id="rId34"/>
    <p:sldId id="662" r:id="rId35"/>
    <p:sldId id="604" r:id="rId36"/>
    <p:sldId id="709" r:id="rId37"/>
    <p:sldId id="695" r:id="rId38"/>
    <p:sldId id="605" r:id="rId39"/>
    <p:sldId id="606" r:id="rId40"/>
    <p:sldId id="707" r:id="rId41"/>
    <p:sldId id="607" r:id="rId42"/>
    <p:sldId id="608" r:id="rId43"/>
    <p:sldId id="726" r:id="rId44"/>
    <p:sldId id="528" r:id="rId45"/>
    <p:sldId id="710" r:id="rId46"/>
    <p:sldId id="609" r:id="rId47"/>
    <p:sldId id="610" r:id="rId48"/>
    <p:sldId id="718" r:id="rId49"/>
    <p:sldId id="720" r:id="rId50"/>
    <p:sldId id="721" r:id="rId51"/>
    <p:sldId id="722" r:id="rId52"/>
    <p:sldId id="723" r:id="rId53"/>
    <p:sldId id="405" r:id="rId54"/>
  </p:sldIdLst>
  <p:sldSz cx="12192000"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clrMru>
    <a:srgbClr val="0000FF"/>
    <a:srgbClr val="1F23C3"/>
    <a:srgbClr val="2930B9"/>
    <a:srgbClr val="2A38B8"/>
    <a:srgbClr val="2E75B6"/>
    <a:srgbClr val="0FB746"/>
    <a:srgbClr val="A00F7C"/>
    <a:srgbClr val="EBEBF5"/>
    <a:srgbClr val="D4EEF9"/>
    <a:srgbClr val="B3E2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83852" autoAdjust="0"/>
  </p:normalViewPr>
  <p:slideViewPr>
    <p:cSldViewPr snapToGrid="0">
      <p:cViewPr varScale="1">
        <p:scale>
          <a:sx n="74" d="100"/>
          <a:sy n="74" d="100"/>
        </p:scale>
        <p:origin x="-1170" y="-102"/>
      </p:cViewPr>
      <p:guideLst>
        <p:guide orient="horz" pos="3735"/>
        <p:guide orient="horz" pos="4876"/>
        <p:guide orient="horz" pos="1217"/>
        <p:guide orient="horz" pos="302"/>
        <p:guide orient="horz" pos="5480"/>
        <p:guide orient="horz" pos="2689"/>
        <p:guide orient="horz" pos="3925"/>
        <p:guide pos="872"/>
        <p:guide pos="9596"/>
        <p:guide pos="5091"/>
        <p:guide pos="509"/>
        <p:guide pos="7203"/>
        <p:guide pos="3699"/>
      </p:guideLst>
    </p:cSldViewPr>
  </p:slideViewPr>
  <p:notesTextViewPr>
    <p:cViewPr>
      <p:scale>
        <a:sx n="1" d="1"/>
        <a:sy n="1" d="1"/>
      </p:scale>
      <p:origin x="0" y="0"/>
    </p:cViewPr>
  </p:notesTextViewPr>
  <p:sorterViewPr>
    <p:cViewPr>
      <p:scale>
        <a:sx n="100" d="100"/>
        <a:sy n="100" d="100"/>
      </p:scale>
      <p:origin x="0" y="0"/>
    </p:cViewPr>
  </p:sorter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4DA1"/>
            </a:solidFill>
            <a:effectLst/>
          </c:spPr>
          <c:dPt>
            <c:idx val="0"/>
            <c:bubble3D val="0"/>
            <c:spPr>
              <a:solidFill>
                <a:schemeClr val="accent2">
                  <a:lumMod val="60000"/>
                  <a:lumOff val="40000"/>
                </a:schemeClr>
              </a:solidFill>
              <a:ln w="6350" cap="flat" cmpd="sng" algn="ctr">
                <a:solidFill>
                  <a:schemeClr val="accent4"/>
                </a:solidFill>
                <a:prstDash val="solid"/>
                <a:miter lim="800000"/>
              </a:ln>
              <a:effectLst/>
            </c:spPr>
          </c:dPt>
          <c:dPt>
            <c:idx val="1"/>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c:spPr>
          </c:dPt>
          <c:dPt>
            <c:idx val="2"/>
            <c:bubble3D val="0"/>
            <c:spPr>
              <a:solidFill>
                <a:srgbClr val="004DA1">
                  <a:alpha val="60000"/>
                </a:srgbClr>
              </a:solidFill>
              <a:ln w="19050">
                <a:solidFill>
                  <a:schemeClr val="bg1"/>
                </a:solidFill>
              </a:ln>
              <a:effectLst/>
            </c:spPr>
          </c:dPt>
          <c:dLbls>
            <c:dLbl>
              <c:idx val="0"/>
              <c:delete val="1"/>
            </c:dLbl>
            <c:dLbl>
              <c:idx val="1"/>
              <c:delete val="1"/>
            </c:dLbl>
            <c:dLbl>
              <c:idx val="2"/>
              <c:layout>
                <c:manualLayout>
                  <c:x val="0.187097195941983"/>
                  <c:y val="0.178798293598937"/>
                </c:manualLayout>
              </c:layout>
              <c:tx>
                <c:rich>
                  <a:bodyPr vertOverflow="ellipsis" anchor="ctr" anchorCtr="1"/>
                  <a:lstStyle/>
                  <a:p>
                    <a:r>
                      <a:rPr lang="zh-CN" altLang="en-US" sz="1400" dirty="0"/>
                      <a:t>服务</a:t>
                    </a:r>
                    <a:endParaRPr lang="zh-CN" altLang="en-US" dirty="0"/>
                  </a:p>
                </c:rich>
              </c:tx>
              <c:numFmt formatCode="General" sourceLinked="1"/>
              <c:dLblPos val="bestFi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1"/>
            <c:spPr>
              <a:noFill/>
              <a:ln>
                <a:noFill/>
              </a:ln>
              <a:effectLst/>
            </c:spPr>
            <c:txPr>
              <a:bodyPr rot="0" spcFirstLastPara="1" vertOverflow="ellipsis" horzOverflow="overflow" vert="horz" wrap="square" lIns="38100" tIns="19050" rIns="38100" bIns="19050" anchor="ctr" anchorCtr="1">
                <a:spAutoFit/>
              </a:bodyPr>
              <a:lstStyle/>
              <a:p>
                <a:pPr>
                  <a:defRPr lang="zh-CN" sz="1400" b="1" i="0" u="none" strike="noStrike" kern="1200" baseline="0">
                    <a:solidFill>
                      <a:schemeClr val="bg1"/>
                    </a:solidFill>
                    <a:latin typeface="+mn-ea"/>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noFill/>
                    <a:ln w="9525" cap="flat" cmpd="sng" algn="ctr">
                      <a:solidFill>
                        <a:schemeClr val="tx1">
                          <a:lumMod val="35000"/>
                          <a:lumOff val="65000"/>
                        </a:schemeClr>
                      </a:solidFill>
                      <a:prstDash val="solid"/>
                      <a:round/>
                    </a:ln>
                    <a:effectLst/>
                  </c:spPr>
                </c15:leaderLines>
              </c:ext>
            </c:extLst>
          </c:dLbls>
          <c:cat>
            <c:strRef>
              <c:f>Sheet1!$A$2:$A$4</c:f>
              <c:strCache>
                <c:ptCount val="3"/>
                <c:pt idx="0">
                  <c:v>第一季度</c:v>
                </c:pt>
                <c:pt idx="1">
                  <c:v>第二季度</c:v>
                </c:pt>
                <c:pt idx="2">
                  <c:v>第三季度</c:v>
                </c:pt>
              </c:strCache>
            </c:strRef>
          </c:cat>
          <c:val>
            <c:numRef>
              <c:f>Sheet1!$B$2:$B$4</c:f>
              <c:numCache>
                <c:formatCode>0%</c:formatCode>
                <c:ptCount val="3"/>
                <c:pt idx="0">
                  <c:v>0.65</c:v>
                </c:pt>
                <c:pt idx="1">
                  <c:v>0.3</c:v>
                </c:pt>
                <c:pt idx="2">
                  <c:v>0.15</c:v>
                </c:pt>
              </c:numCache>
            </c:numRef>
          </c:val>
        </c:ser>
        <c:dLbls>
          <c:dLblPos val="bestFit"/>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488AFB0-F719-40F9-8CDA-64D23CF822E9}" type="doc">
      <dgm:prSet loTypeId="urn:microsoft.com/office/officeart/2009/layout/CircleArrowProcess#1" loCatId="process" qsTypeId="urn:microsoft.com/office/officeart/2005/8/quickstyle/simple1#1" qsCatId="simple" csTypeId="urn:microsoft.com/office/officeart/2005/8/colors/accent1_2#1" csCatId="accent1" phldr="1"/>
      <dgm:spPr/>
      <dgm:t>
        <a:bodyPr/>
        <a:lstStyle/>
        <a:p>
          <a:endParaRPr lang="zh-CN" altLang="en-US"/>
        </a:p>
      </dgm:t>
    </dgm:pt>
    <dgm:pt modelId="{B01950F4-7A5C-4E11-844B-2A2C3BF6FAAE}">
      <dgm:prSet phldrT="[文本]" custT="1"/>
      <dgm:spPr/>
      <dgm:t>
        <a:bodyPr/>
        <a:lstStyle/>
        <a:p>
          <a:r>
            <a:rPr lang="zh-CN" altLang="en-US" sz="1800" b="1" dirty="0">
              <a:solidFill>
                <a:srgbClr val="FF0000"/>
              </a:solidFill>
            </a:rPr>
            <a:t>当年</a:t>
          </a:r>
          <a:r>
            <a:rPr lang="zh-CN" altLang="en-US" sz="1800" b="1" dirty="0"/>
            <a:t>形成</a:t>
          </a:r>
        </a:p>
      </dgm:t>
    </dgm:pt>
    <dgm:pt modelId="{8610DA90-A269-431F-B5F4-AB7EA06EC6A3}" type="parTrans" cxnId="{756D772A-E35C-48A1-AB10-2CC1DFF7F38B}">
      <dgm:prSet/>
      <dgm:spPr/>
      <dgm:t>
        <a:bodyPr/>
        <a:lstStyle/>
        <a:p>
          <a:endParaRPr lang="zh-CN" altLang="en-US"/>
        </a:p>
      </dgm:t>
    </dgm:pt>
    <dgm:pt modelId="{A0B7FB87-A796-4ACE-985D-9D6DA8FEE303}" type="sibTrans" cxnId="{756D772A-E35C-48A1-AB10-2CC1DFF7F38B}">
      <dgm:prSet/>
      <dgm:spPr/>
      <dgm:t>
        <a:bodyPr/>
        <a:lstStyle/>
        <a:p>
          <a:endParaRPr lang="zh-CN" altLang="en-US"/>
        </a:p>
      </dgm:t>
    </dgm:pt>
    <dgm:pt modelId="{02048E37-2E0A-4169-82C4-179DFE21DEC0}">
      <dgm:prSet phldrT="[文本]" custT="1"/>
      <dgm:spPr/>
      <dgm:t>
        <a:bodyPr/>
        <a:lstStyle/>
        <a:p>
          <a:r>
            <a:rPr lang="zh-CN" altLang="en-US" sz="1800" b="1" dirty="0">
              <a:solidFill>
                <a:srgbClr val="FF0000"/>
              </a:solidFill>
            </a:rPr>
            <a:t>用于研发</a:t>
          </a:r>
        </a:p>
      </dgm:t>
    </dgm:pt>
    <dgm:pt modelId="{BDDF00B6-6B5C-4E2E-B85D-30C4FC52A376}" type="parTrans" cxnId="{18F91AE6-1CFB-4FE6-B7C2-A58DF119E797}">
      <dgm:prSet/>
      <dgm:spPr/>
      <dgm:t>
        <a:bodyPr/>
        <a:lstStyle/>
        <a:p>
          <a:endParaRPr lang="zh-CN" altLang="en-US"/>
        </a:p>
      </dgm:t>
    </dgm:pt>
    <dgm:pt modelId="{38F526BA-F797-4689-BD48-B4A86D172B22}" type="sibTrans" cxnId="{18F91AE6-1CFB-4FE6-B7C2-A58DF119E797}">
      <dgm:prSet/>
      <dgm:spPr/>
      <dgm:t>
        <a:bodyPr/>
        <a:lstStyle/>
        <a:p>
          <a:endParaRPr lang="zh-CN" altLang="en-US"/>
        </a:p>
      </dgm:t>
    </dgm:pt>
    <dgm:pt modelId="{22D3AD4D-99B6-4A71-AB35-F8ABC0031A05}">
      <dgm:prSet phldrT="[文本]" custT="1"/>
      <dgm:spPr/>
      <dgm:t>
        <a:bodyPr/>
        <a:lstStyle/>
        <a:p>
          <a:r>
            <a:rPr lang="zh-CN" altLang="en-US" sz="1800" b="1" dirty="0"/>
            <a:t>固定资产</a:t>
          </a:r>
          <a:r>
            <a:rPr lang="zh-CN" altLang="en-US" sz="1800" b="1" dirty="0">
              <a:solidFill>
                <a:srgbClr val="FF0000"/>
              </a:solidFill>
            </a:rPr>
            <a:t>原价</a:t>
          </a:r>
        </a:p>
      </dgm:t>
    </dgm:pt>
    <dgm:pt modelId="{EBC5140A-3A70-48AE-97E1-5E68EF97217C}" type="parTrans" cxnId="{5B4E894A-666B-4CD1-896A-AF1F642C632C}">
      <dgm:prSet/>
      <dgm:spPr/>
      <dgm:t>
        <a:bodyPr/>
        <a:lstStyle/>
        <a:p>
          <a:endParaRPr lang="zh-CN" altLang="en-US"/>
        </a:p>
      </dgm:t>
    </dgm:pt>
    <dgm:pt modelId="{AB77659F-B457-48EF-B1EA-7A7E06FE8387}" type="sibTrans" cxnId="{5B4E894A-666B-4CD1-896A-AF1F642C632C}">
      <dgm:prSet/>
      <dgm:spPr/>
      <dgm:t>
        <a:bodyPr/>
        <a:lstStyle/>
        <a:p>
          <a:endParaRPr lang="zh-CN" altLang="en-US"/>
        </a:p>
      </dgm:t>
    </dgm:pt>
    <dgm:pt modelId="{C3A2E474-61BF-4E2F-B21B-D2DBFA5F13D8}" type="pres">
      <dgm:prSet presAssocID="{5488AFB0-F719-40F9-8CDA-64D23CF822E9}" presName="Name0" presStyleCnt="0">
        <dgm:presLayoutVars>
          <dgm:chMax val="7"/>
          <dgm:chPref val="7"/>
          <dgm:dir/>
          <dgm:animLvl val="lvl"/>
        </dgm:presLayoutVars>
      </dgm:prSet>
      <dgm:spPr/>
      <dgm:t>
        <a:bodyPr/>
        <a:lstStyle/>
        <a:p>
          <a:endParaRPr lang="zh-CN" altLang="en-US"/>
        </a:p>
      </dgm:t>
    </dgm:pt>
    <dgm:pt modelId="{23BD1BA0-C28D-4DE5-9613-1CB088778925}" type="pres">
      <dgm:prSet presAssocID="{B01950F4-7A5C-4E11-844B-2A2C3BF6FAAE}" presName="Accent1" presStyleCnt="0"/>
      <dgm:spPr/>
    </dgm:pt>
    <dgm:pt modelId="{9CA85A11-8B31-47F4-A182-740834A780F0}" type="pres">
      <dgm:prSet presAssocID="{B01950F4-7A5C-4E11-844B-2A2C3BF6FAAE}" presName="Accent" presStyleLbl="node1" presStyleIdx="0" presStyleCnt="3"/>
      <dgm:spPr>
        <a:solidFill>
          <a:schemeClr val="accent1">
            <a:hueOff val="0"/>
            <a:satOff val="0"/>
            <a:lumOff val="0"/>
            <a:alpha val="99000"/>
          </a:schemeClr>
        </a:solidFill>
      </dgm:spPr>
    </dgm:pt>
    <dgm:pt modelId="{CEF1E3FD-A627-4D77-99B0-976E0256092F}" type="pres">
      <dgm:prSet presAssocID="{B01950F4-7A5C-4E11-844B-2A2C3BF6FAAE}" presName="Parent1" presStyleLbl="revTx" presStyleIdx="0" presStyleCnt="3">
        <dgm:presLayoutVars>
          <dgm:chMax val="1"/>
          <dgm:chPref val="1"/>
          <dgm:bulletEnabled val="1"/>
        </dgm:presLayoutVars>
      </dgm:prSet>
      <dgm:spPr/>
      <dgm:t>
        <a:bodyPr/>
        <a:lstStyle/>
        <a:p>
          <a:endParaRPr lang="zh-CN" altLang="en-US"/>
        </a:p>
      </dgm:t>
    </dgm:pt>
    <dgm:pt modelId="{F945947F-4088-48AD-9BA7-84E5CAB6B7B1}" type="pres">
      <dgm:prSet presAssocID="{02048E37-2E0A-4169-82C4-179DFE21DEC0}" presName="Accent2" presStyleCnt="0"/>
      <dgm:spPr/>
    </dgm:pt>
    <dgm:pt modelId="{C0FD236A-F1A3-4C0F-85F3-F59F6A099A57}" type="pres">
      <dgm:prSet presAssocID="{02048E37-2E0A-4169-82C4-179DFE21DEC0}" presName="Accent" presStyleLbl="node1" presStyleIdx="1" presStyleCnt="3"/>
      <dgm:spPr>
        <a:solidFill>
          <a:schemeClr val="accent1">
            <a:lumMod val="50000"/>
          </a:schemeClr>
        </a:solidFill>
      </dgm:spPr>
    </dgm:pt>
    <dgm:pt modelId="{7F60D5D5-6E2F-4428-805F-26F1D5344EBA}" type="pres">
      <dgm:prSet presAssocID="{02048E37-2E0A-4169-82C4-179DFE21DEC0}" presName="Parent2" presStyleLbl="revTx" presStyleIdx="1" presStyleCnt="3">
        <dgm:presLayoutVars>
          <dgm:chMax val="1"/>
          <dgm:chPref val="1"/>
          <dgm:bulletEnabled val="1"/>
        </dgm:presLayoutVars>
      </dgm:prSet>
      <dgm:spPr/>
      <dgm:t>
        <a:bodyPr/>
        <a:lstStyle/>
        <a:p>
          <a:endParaRPr lang="zh-CN" altLang="en-US"/>
        </a:p>
      </dgm:t>
    </dgm:pt>
    <dgm:pt modelId="{B97F5BE3-24E9-4A23-8F38-0CAD2C00FA20}" type="pres">
      <dgm:prSet presAssocID="{22D3AD4D-99B6-4A71-AB35-F8ABC0031A05}" presName="Accent3" presStyleCnt="0"/>
      <dgm:spPr/>
    </dgm:pt>
    <dgm:pt modelId="{0C7052B2-C523-4F03-B704-6C54496FD281}" type="pres">
      <dgm:prSet presAssocID="{22D3AD4D-99B6-4A71-AB35-F8ABC0031A05}" presName="Accent" presStyleLbl="node1" presStyleIdx="2" presStyleCnt="3"/>
      <dgm:spPr>
        <a:solidFill>
          <a:schemeClr val="accent2">
            <a:lumMod val="60000"/>
            <a:lumOff val="40000"/>
          </a:schemeClr>
        </a:solidFill>
      </dgm:spPr>
    </dgm:pt>
    <dgm:pt modelId="{E055B22E-CF2B-41D1-A2D3-3474BD4744F8}" type="pres">
      <dgm:prSet presAssocID="{22D3AD4D-99B6-4A71-AB35-F8ABC0031A05}" presName="Parent3" presStyleLbl="revTx" presStyleIdx="2" presStyleCnt="3">
        <dgm:presLayoutVars>
          <dgm:chMax val="1"/>
          <dgm:chPref val="1"/>
          <dgm:bulletEnabled val="1"/>
        </dgm:presLayoutVars>
      </dgm:prSet>
      <dgm:spPr/>
      <dgm:t>
        <a:bodyPr/>
        <a:lstStyle/>
        <a:p>
          <a:endParaRPr lang="zh-CN" altLang="en-US"/>
        </a:p>
      </dgm:t>
    </dgm:pt>
  </dgm:ptLst>
  <dgm:cxnLst>
    <dgm:cxn modelId="{F9B1CA2C-F3C1-4561-95E5-BB0D11B85E3F}" type="presOf" srcId="{5488AFB0-F719-40F9-8CDA-64D23CF822E9}" destId="{C3A2E474-61BF-4E2F-B21B-D2DBFA5F13D8}" srcOrd="0" destOrd="0" presId="urn:microsoft.com/office/officeart/2009/layout/CircleArrowProcess#1"/>
    <dgm:cxn modelId="{FFAF9040-00C3-4DB2-9100-A61FD5979497}" type="presOf" srcId="{02048E37-2E0A-4169-82C4-179DFE21DEC0}" destId="{7F60D5D5-6E2F-4428-805F-26F1D5344EBA}" srcOrd="0" destOrd="0" presId="urn:microsoft.com/office/officeart/2009/layout/CircleArrowProcess#1"/>
    <dgm:cxn modelId="{A7676431-9B02-4AB2-9952-E62705E80330}" type="presOf" srcId="{B01950F4-7A5C-4E11-844B-2A2C3BF6FAAE}" destId="{CEF1E3FD-A627-4D77-99B0-976E0256092F}" srcOrd="0" destOrd="0" presId="urn:microsoft.com/office/officeart/2009/layout/CircleArrowProcess#1"/>
    <dgm:cxn modelId="{756D772A-E35C-48A1-AB10-2CC1DFF7F38B}" srcId="{5488AFB0-F719-40F9-8CDA-64D23CF822E9}" destId="{B01950F4-7A5C-4E11-844B-2A2C3BF6FAAE}" srcOrd="0" destOrd="0" parTransId="{8610DA90-A269-431F-B5F4-AB7EA06EC6A3}" sibTransId="{A0B7FB87-A796-4ACE-985D-9D6DA8FEE303}"/>
    <dgm:cxn modelId="{18F91AE6-1CFB-4FE6-B7C2-A58DF119E797}" srcId="{5488AFB0-F719-40F9-8CDA-64D23CF822E9}" destId="{02048E37-2E0A-4169-82C4-179DFE21DEC0}" srcOrd="1" destOrd="0" parTransId="{BDDF00B6-6B5C-4E2E-B85D-30C4FC52A376}" sibTransId="{38F526BA-F797-4689-BD48-B4A86D172B22}"/>
    <dgm:cxn modelId="{799DD75C-69DA-4470-8F90-31CE12228E84}" type="presOf" srcId="{22D3AD4D-99B6-4A71-AB35-F8ABC0031A05}" destId="{E055B22E-CF2B-41D1-A2D3-3474BD4744F8}" srcOrd="0" destOrd="0" presId="urn:microsoft.com/office/officeart/2009/layout/CircleArrowProcess#1"/>
    <dgm:cxn modelId="{5B4E894A-666B-4CD1-896A-AF1F642C632C}" srcId="{5488AFB0-F719-40F9-8CDA-64D23CF822E9}" destId="{22D3AD4D-99B6-4A71-AB35-F8ABC0031A05}" srcOrd="2" destOrd="0" parTransId="{EBC5140A-3A70-48AE-97E1-5E68EF97217C}" sibTransId="{AB77659F-B457-48EF-B1EA-7A7E06FE8387}"/>
    <dgm:cxn modelId="{282454F5-BBC2-4BC7-9403-FE15A3B5C99C}" type="presParOf" srcId="{C3A2E474-61BF-4E2F-B21B-D2DBFA5F13D8}" destId="{23BD1BA0-C28D-4DE5-9613-1CB088778925}" srcOrd="0" destOrd="0" presId="urn:microsoft.com/office/officeart/2009/layout/CircleArrowProcess#1"/>
    <dgm:cxn modelId="{9437FA9D-2D68-40A0-9E37-C925F44B1F75}" type="presParOf" srcId="{23BD1BA0-C28D-4DE5-9613-1CB088778925}" destId="{9CA85A11-8B31-47F4-A182-740834A780F0}" srcOrd="0" destOrd="0" presId="urn:microsoft.com/office/officeart/2009/layout/CircleArrowProcess#1"/>
    <dgm:cxn modelId="{8CD88EA6-A3E7-417F-9953-E15763B4F42F}" type="presParOf" srcId="{C3A2E474-61BF-4E2F-B21B-D2DBFA5F13D8}" destId="{CEF1E3FD-A627-4D77-99B0-976E0256092F}" srcOrd="1" destOrd="0" presId="urn:microsoft.com/office/officeart/2009/layout/CircleArrowProcess#1"/>
    <dgm:cxn modelId="{253DB353-9F32-4633-84A5-A3A7B157CA94}" type="presParOf" srcId="{C3A2E474-61BF-4E2F-B21B-D2DBFA5F13D8}" destId="{F945947F-4088-48AD-9BA7-84E5CAB6B7B1}" srcOrd="2" destOrd="0" presId="urn:microsoft.com/office/officeart/2009/layout/CircleArrowProcess#1"/>
    <dgm:cxn modelId="{8A50BCB7-4192-4841-8A51-59F797290B23}" type="presParOf" srcId="{F945947F-4088-48AD-9BA7-84E5CAB6B7B1}" destId="{C0FD236A-F1A3-4C0F-85F3-F59F6A099A57}" srcOrd="0" destOrd="0" presId="urn:microsoft.com/office/officeart/2009/layout/CircleArrowProcess#1"/>
    <dgm:cxn modelId="{E4A668FB-36D4-446D-8B88-3362865E30AA}" type="presParOf" srcId="{C3A2E474-61BF-4E2F-B21B-D2DBFA5F13D8}" destId="{7F60D5D5-6E2F-4428-805F-26F1D5344EBA}" srcOrd="3" destOrd="0" presId="urn:microsoft.com/office/officeart/2009/layout/CircleArrowProcess#1"/>
    <dgm:cxn modelId="{27DD3D59-8876-402B-BC79-9BAD28466A1B}" type="presParOf" srcId="{C3A2E474-61BF-4E2F-B21B-D2DBFA5F13D8}" destId="{B97F5BE3-24E9-4A23-8F38-0CAD2C00FA20}" srcOrd="4" destOrd="0" presId="urn:microsoft.com/office/officeart/2009/layout/CircleArrowProcess#1"/>
    <dgm:cxn modelId="{CAEFC3FB-3C99-427B-B758-63D3B574537A}" type="presParOf" srcId="{B97F5BE3-24E9-4A23-8F38-0CAD2C00FA20}" destId="{0C7052B2-C523-4F03-B704-6C54496FD281}" srcOrd="0" destOrd="0" presId="urn:microsoft.com/office/officeart/2009/layout/CircleArrowProcess#1"/>
    <dgm:cxn modelId="{6C6FBBFE-E7ED-4F4A-B789-F730E7D4BE7A}" type="presParOf" srcId="{C3A2E474-61BF-4E2F-B21B-D2DBFA5F13D8}" destId="{E055B22E-CF2B-41D1-A2D3-3474BD4744F8}" srcOrd="5" destOrd="0" presId="urn:microsoft.com/office/officeart/2009/layout/CircleArrow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0" name=""/>
      <dsp:cNvGrpSpPr/>
    </dsp:nvGrpSpPr>
    <dsp:grpSpPr>
      <a:xfrm>
        <a:off x="0" y="0"/>
        <a:ext cx="5473403" cy="3175992"/>
        <a:chOff x="0" y="0"/>
        <a:chExt cx="0" cy="0"/>
      </a:xfrm>
    </dsp:grpSpPr>
  </dsp:spTree>
</dsp:drawing>
</file>

<file path=ppt/diagrams/layout1.xml><?xml version="1.0" encoding="utf-8"?>
<dgm:layoutDef xmlns:dgm="http://schemas.openxmlformats.org/drawingml/2006/diagram" xmlns:a="http://schemas.openxmlformats.org/drawingml/2006/main" uniqueId="urn:microsoft.com/office/officeart/2009/layout/CircleArrowProcess#1">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rawings/drawing1.xml><?xml version="1.0" encoding="utf-8"?>
<c:userShapes xmlns:c="http://schemas.openxmlformats.org/drawingml/2006/chart">
  <cdr:relSizeAnchor xmlns:cdr="http://schemas.openxmlformats.org/drawingml/2006/chartDrawing">
    <cdr:from>
      <cdr:x>0.54954</cdr:x>
      <cdr:y>0.37224</cdr:y>
    </cdr:from>
    <cdr:to>
      <cdr:x>0.857</cdr:x>
      <cdr:y>0.6959</cdr:y>
    </cdr:to>
    <cdr:sp>
      <cdr:nvSpPr>
        <cdr:cNvPr id="2" name="矩形 1"/>
        <cdr:cNvSpPr/>
      </cdr:nvSpPr>
      <cdr:spPr xmlns:a="http://schemas.openxmlformats.org/drawingml/2006/main">
        <a:xfrm xmlns:a="http://schemas.openxmlformats.org/drawingml/2006/main">
          <a:off x="1227338" y="831482"/>
          <a:ext cx="686699" cy="722964"/>
        </a:xfrm>
        <a:prstGeom xmlns:a="http://schemas.openxmlformats.org/drawingml/2006/main" prst="rect">
          <a:avLst/>
        </a:prstGeom>
      </cdr:spPr>
      <cdr:txBody xmlns:a="http://schemas.openxmlformats.org/drawingml/2006/main">
        <a:bodyPr vertOverflow="clip" vert="horz" wrap="square" lIns="45720" tIns="45720" rIns="45720" bIns="45720" rtlCol="0" anchor="t" anchorCtr="0">
          <a:normAutofit/>
        </a:bodyPr>
        <a:lstStyle/>
        <a:p>
          <a:r>
            <a:rPr lang="zh-CN" altLang="en-US" sz="1800" b="1" dirty="0">
              <a:solidFill>
                <a:schemeClr val="bg1"/>
              </a:solidFill>
            </a:rPr>
            <a:t>项目人员</a:t>
          </a:r>
        </a:p>
      </cdr:txBody>
    </cdr:sp>
  </cdr:relSizeAnchor>
  <cdr:relSizeAnchor xmlns:cdr="http://schemas.openxmlformats.org/drawingml/2006/chartDrawing">
    <cdr:from>
      <cdr:x>0.09816</cdr:x>
      <cdr:y>0.44986</cdr:y>
    </cdr:from>
    <cdr:to>
      <cdr:x>0.38532</cdr:x>
      <cdr:y>0.67552</cdr:y>
    </cdr:to>
    <cdr:sp>
      <cdr:nvSpPr>
        <cdr:cNvPr id="3" name="矩形 2"/>
        <cdr:cNvSpPr/>
      </cdr:nvSpPr>
      <cdr:spPr xmlns:a="http://schemas.openxmlformats.org/drawingml/2006/main">
        <a:xfrm xmlns:a="http://schemas.openxmlformats.org/drawingml/2006/main">
          <a:off x="219226" y="1004860"/>
          <a:ext cx="641356" cy="504056"/>
        </a:xfrm>
        <a:prstGeom xmlns:a="http://schemas.openxmlformats.org/drawingml/2006/main" prst="rect">
          <a:avLst/>
        </a:prstGeom>
      </cdr:spPr>
      <cdr:txBody xmlns:a="http://schemas.openxmlformats.org/drawingml/2006/main">
        <a:bodyPr vertOverflow="clip" vert="horz" wrap="square" lIns="45720" tIns="45720" rIns="45720" bIns="45720" rtlCol="0" anchor="t" anchorCtr="0">
          <a:normAutofit/>
        </a:bodyPr>
        <a:lstStyle/>
        <a:p>
          <a:r>
            <a:rPr lang="zh-CN" altLang="en-US" sz="1600" b="1" dirty="0">
              <a:solidFill>
                <a:schemeClr val="bg1"/>
              </a:solidFill>
            </a:rPr>
            <a:t>管理</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1">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21:00"/>
    </inkml:context>
    <inkml:brush xml:id="br0">
      <inkml:brushProperty name="width" value="0.09701" units="cm"/>
      <inkml:brushProperty name="height" value="0.09701" units="cm"/>
      <inkml:brushProperty name="color" value="#ff0000"/>
    </inkml:brush>
  </inkml:definitions>
  <inkml:trace contextRef="#ctx0" brushRef="#br0">116 555,'2857'0,"-2857"1216,-2857-1216,2857-1216</inkml:trace>
</inkml:ink>
</file>

<file path=ppt/ink/ink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30:57"/>
    </inkml:context>
    <inkml:brush xml:id="br0">
      <inkml:brushProperty name="width" value="0.09701" units="cm"/>
      <inkml:brushProperty name="height" value="0.09701" units="cm"/>
      <inkml:brushProperty name="color" value="#ff0000"/>
    </inkml:brush>
  </inkml:definitions>
  <inkml:trace contextRef="#ctx0" brushRef="#br0">142 644,'3938'0,"-3938"975,-3938-975,3938-975</inkml:trace>
</inkml:ink>
</file>

<file path=ppt/ink/ink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30:57"/>
    </inkml:context>
    <inkml:brush xml:id="br0">
      <inkml:brushProperty name="width" value="0.09701" units="cm"/>
      <inkml:brushProperty name="height" value="0.09701" units="cm"/>
      <inkml:brushProperty name="color" value="#ff0000"/>
    </inkml:brush>
  </inkml:definitions>
  <inkml:trace contextRef="#ctx0" brushRef="#br0">139 821,'3401'0,"-3401"856,-3401-856,3401-856</inkml:trace>
</inkml:ink>
</file>

<file path=ppt/ink/ink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6:01:53"/>
    </inkml:context>
    <inkml:brush xml:id="br0">
      <inkml:brushProperty name="width" value="0.09701" units="cm"/>
      <inkml:brushProperty name="height" value="0.09701" units="cm"/>
      <inkml:brushProperty name="color" value="#ff0000"/>
    </inkml:brush>
  </inkml:definitions>
  <inkml:trace contextRef="#ctx0" brushRef="#br0">1064 774,'6437'0,"-6437"3015,-6437-3015,6437-3015</inkml:trace>
</inkml:ink>
</file>

<file path=ppt/ink/ink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1:12"/>
    </inkml:context>
    <inkml:brush xml:id="br0">
      <inkml:brushProperty name="width" value="0.09701" units="cm"/>
      <inkml:brushProperty name="height" value="0.09701" units="cm"/>
      <inkml:brushProperty name="color" value="#ff0000"/>
    </inkml:brush>
  </inkml:definitions>
  <inkml:trace contextRef="#ctx0" brushRef="#br0">118 337,'2978'0,"-2978"959,-2978-959,2978-959</inkml:trace>
</inkml:ink>
</file>

<file path=ppt/ink/ink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1:12"/>
    </inkml:context>
    <inkml:brush xml:id="br0">
      <inkml:brushProperty name="width" value="0.09701" units="cm"/>
      <inkml:brushProperty name="height" value="0.09701" units="cm"/>
      <inkml:brushProperty name="color" value="#ff0000"/>
    </inkml:brush>
  </inkml:definitions>
  <inkml:trace contextRef="#ctx0" brushRef="#br0">118 337,'3192'0,"-3192"837,-3192-837,3192-837</inkml:trace>
</inkml:ink>
</file>

<file path=ppt/ink/ink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124 448,'3992'0,"-3992"892,-3992-892,3992-892</inkml:trace>
</inkml:ink>
</file>

<file path=ppt/ink/ink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124 448,'2521'0,"-2521"810,-2521-810,2521-810</inkml:trace>
</inkml:ink>
</file>

<file path=ppt/ink/ink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124 448,'4946'0,"-4946"1032,-4946-1032,4946-1032</inkml:trace>
</inkml:ink>
</file>

<file path=ppt/ink/ink1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124 448,'3707'0,"-3707"757,-3707-757,3707-757</inkml:trace>
</inkml:ink>
</file>

<file path=ppt/ink/ink1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124 448,'4530'0,"-4530"805,-4530-805,4530-805</inkml:trace>
</inkml:ink>
</file>

<file path=ppt/ink/ink1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124 448,'5570'0,"-5570"1498,-5570-1498,5570-1498</inkml:trace>
</inkml:ink>
</file>

<file path=ppt/ink/ink1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124 448,'5271'0,"-5271"1072,-5271-1072,5271-1072</inkml:trace>
</inkml:ink>
</file>

<file path=ppt/ink/ink1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124 448,'5271'0,"-5271"977,-5271-977,5271-977</inkml:trace>
</inkml:ink>
</file>

<file path=ppt/ink/ink1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124 448,'4290'0,"-4290"1112,-4290-1112,4290-1112</inkml:trace>
</inkml:ink>
</file>

<file path=ppt/ink/ink1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124 448,'4816'0,"-4816"1181,-4816-1181,4816-1181</inkml:trace>
</inkml:ink>
</file>

<file path=ppt/ink/ink1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124 448,'3707'0,"-3707"810,-3707-810,3707-810</inkml:trace>
</inkml:ink>
</file>

<file path=ppt/ink/ink1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124 448,'3707'0,"-3707"810,-3707-810,3707-810</inkml:trace>
</inkml:ink>
</file>

<file path=ppt/ink/ink1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124 448,'3707'0,"-3707"810,-3707-810,3707-810</inkml:trace>
</inkml:ink>
</file>

<file path=ppt/ink/ink2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124 448,'3707'0,"-3707"811,-3707-811,3707-811</inkml:trace>
</inkml:ink>
</file>

<file path=ppt/ink/ink2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124 448,'3707'0,"-3707"1117,-3707-1117,3707-1117</inkml:trace>
</inkml:ink>
</file>

<file path=ppt/ink/ink2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124 448,'3706'0,"-3706"810,-3706-810,3706-810</inkml:trace>
</inkml:ink>
</file>

<file path=ppt/ink/ink2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08T11:12:09"/>
    </inkml:context>
    <inkml:brush xml:id="br0">
      <inkml:brushProperty name="width" value="0.09701" units="cm"/>
      <inkml:brushProperty name="height" value="0.09701" units="cm"/>
      <inkml:brushProperty name="color" value="#ff0000"/>
    </inkml:brush>
  </inkml:definitions>
  <inkml:trace contextRef="#ctx0" brushRef="#br0">124 448,'3661'0,"-3661"810,-3661-810,3661-810</inkml:trace>
</inkml:ink>
</file>

<file path=ppt/ink/ink2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10T09:34:50"/>
    </inkml:context>
    <inkml:brush xml:id="br0">
      <inkml:brushProperty name="width" value="0.09701" units="cm"/>
      <inkml:brushProperty name="height" value="0.09701" units="cm"/>
      <inkml:brushProperty name="color" value="#ff0000"/>
    </inkml:brush>
  </inkml:definitions>
  <inkml:trace contextRef="#ctx0" brushRef="#br0">1218 442,'1428'16</inkml:trace>
</inkml:ink>
</file>

<file path=ppt/ink/ink2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10T09:34:50"/>
    </inkml:context>
    <inkml:brush xml:id="br0">
      <inkml:brushProperty name="width" value="0.09701" units="cm"/>
      <inkml:brushProperty name="height" value="0.09701" units="cm"/>
      <inkml:brushProperty name="color" value="#ff0000"/>
    </inkml:brush>
  </inkml:definitions>
  <inkml:trace contextRef="#ctx0" brushRef="#br0">1218 442,'1428'16</inkml:trace>
</inkml:ink>
</file>

<file path=ppt/ink/ink2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10T09:34:50"/>
    </inkml:context>
    <inkml:brush xml:id="br0">
      <inkml:brushProperty name="width" value="0.09701" units="cm"/>
      <inkml:brushProperty name="height" value="0.09701" units="cm"/>
      <inkml:brushProperty name="color" value="#ff0000"/>
    </inkml:brush>
  </inkml:definitions>
  <inkml:trace contextRef="#ctx0" brushRef="#br0">1218 442,'1428'16</inkml:trace>
</inkml:ink>
</file>

<file path=ppt/ink/ink2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0.0352777736620375" units="cm"/>
          <inkml:channelProperty channel="Y" name="resolution" value="0.0352777736620375" units="cm"/>
        </inkml:channelProperties>
      </inkml:inkSource>
      <inkml:timestamp xml:id="ts0" timeString="2019-10-10T09:34:50"/>
    </inkml:context>
    <inkml:brush xml:id="br0">
      <inkml:brushProperty name="width" value="0.09701" units="cm"/>
      <inkml:brushProperty name="height" value="0.09701" units="cm"/>
      <inkml:brushProperty name="color" value="#ff0000"/>
    </inkml:brush>
  </inkml:definitions>
  <inkml:trace contextRef="#ctx0" brushRef="#br0">1218 442,'1428'16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p:spPr>
        <p:txBody>
          <a:bodyPr vert="horz" wrap="square" lIns="91440" tIns="45720" rIns="91440" bIns="45720" numCol="1" anchor="t" anchorCtr="0" compatLnSpc="1"/>
          <a:lstStyle>
            <a:lvl1pPr>
              <a:defRPr sz="1200">
                <a:latin typeface="微软雅黑" pitchFamily="34" charset="-122"/>
                <a:ea typeface="微软雅黑" pitchFamily="34" charset="-122"/>
              </a:defRPr>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p:spPr>
        <p:txBody>
          <a:bodyPr vert="horz" wrap="square" lIns="91440" tIns="45720" rIns="91440" bIns="45720" numCol="1" anchor="t" anchorCtr="0" compatLnSpc="1"/>
          <a:lstStyle>
            <a:lvl1pPr algn="r">
              <a:defRPr>
                <a:latin typeface="微软雅黑" pitchFamily="34" charset="-122"/>
                <a:ea typeface="微软雅黑" pitchFamily="34" charset="-122"/>
              </a:defRPr>
            </a:lvl1pPr>
          </a:lstStyle>
          <a:p>
            <a:pPr>
              <a:defRPr/>
            </a:pPr>
            <a:fld id="{5ADA52B7-FDCE-4A66-B899-60363867A990}" type="datetime1">
              <a:rPr lang="zh-CN" altLang="en-US"/>
            </a:fld>
            <a:endParaRPr lang="zh-CN" altLang="en-US" sz="1200" dirty="0"/>
          </a:p>
        </p:txBody>
      </p:sp>
      <p:sp>
        <p:nvSpPr>
          <p:cNvPr id="55300"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sp>
      <p:sp>
        <p:nvSpPr>
          <p:cNvPr id="54277" name="备注占位符 4"/>
          <p:cNvSpPr>
            <a:spLocks noGrp="1" noRot="1" noChangeAspect="1" noChangeArrowheads="1"/>
          </p:cNvSpPr>
          <p:nvPr/>
        </p:nvSpPr>
        <p:spPr bwMode="auto">
          <a:xfrm>
            <a:off x="685800" y="4400550"/>
            <a:ext cx="5486400" cy="3600450"/>
          </a:xfrm>
          <a:prstGeom prst="rect">
            <a:avLst/>
          </a:prstGeom>
          <a:noFill/>
          <a:ln w="12700">
            <a:noFill/>
            <a:bevel/>
          </a:ln>
        </p:spPr>
        <p:txBody>
          <a:bodyPr anchor="ctr"/>
          <a:lstStyle/>
          <a:p>
            <a:pPr defTabSz="0" eaLnBrk="0" hangingPunct="0">
              <a:spcBef>
                <a:spcPct val="30000"/>
              </a:spcBef>
              <a:buFontTx/>
              <a:buNone/>
              <a:defRPr/>
            </a:pPr>
            <a:r>
              <a:rPr lang="zh-CN" altLang="en-US" sz="1200">
                <a:latin typeface="微软雅黑" pitchFamily="34" charset="-122"/>
                <a:ea typeface="微软雅黑" pitchFamily="34" charset="-122"/>
              </a:rPr>
              <a:t>单击此处编辑母版文本样式</a:t>
            </a:r>
            <a:endParaRPr lang="zh-CN" altLang="en-US" sz="1200">
              <a:latin typeface="微软雅黑" pitchFamily="34" charset="-122"/>
              <a:ea typeface="微软雅黑" pitchFamily="34" charset="-122"/>
            </a:endParaRPr>
          </a:p>
          <a:p>
            <a:pPr defTabSz="0" eaLnBrk="0" hangingPunct="0">
              <a:spcBef>
                <a:spcPct val="30000"/>
              </a:spcBef>
              <a:buFontTx/>
              <a:buNone/>
              <a:defRPr/>
            </a:pPr>
            <a:r>
              <a:rPr lang="zh-CN" altLang="en-US" sz="1200">
                <a:latin typeface="微软雅黑" pitchFamily="34" charset="-122"/>
                <a:ea typeface="微软雅黑" pitchFamily="34" charset="-122"/>
              </a:rPr>
              <a:t>第二级</a:t>
            </a:r>
            <a:endParaRPr lang="zh-CN" altLang="en-US" sz="1200">
              <a:latin typeface="微软雅黑" pitchFamily="34" charset="-122"/>
              <a:ea typeface="微软雅黑" pitchFamily="34" charset="-122"/>
            </a:endParaRPr>
          </a:p>
          <a:p>
            <a:pPr defTabSz="0" eaLnBrk="0" hangingPunct="0">
              <a:spcBef>
                <a:spcPct val="30000"/>
              </a:spcBef>
              <a:buFontTx/>
              <a:buNone/>
              <a:defRPr/>
            </a:pPr>
            <a:r>
              <a:rPr lang="zh-CN" altLang="en-US" sz="1200">
                <a:latin typeface="微软雅黑" pitchFamily="34" charset="-122"/>
                <a:ea typeface="微软雅黑" pitchFamily="34" charset="-122"/>
              </a:rPr>
              <a:t>第三级</a:t>
            </a:r>
            <a:endParaRPr lang="zh-CN" altLang="en-US" sz="1200">
              <a:latin typeface="微软雅黑" pitchFamily="34" charset="-122"/>
              <a:ea typeface="微软雅黑" pitchFamily="34" charset="-122"/>
            </a:endParaRPr>
          </a:p>
          <a:p>
            <a:pPr defTabSz="0" eaLnBrk="0" hangingPunct="0">
              <a:spcBef>
                <a:spcPct val="30000"/>
              </a:spcBef>
              <a:buFontTx/>
              <a:buNone/>
              <a:defRPr/>
            </a:pPr>
            <a:r>
              <a:rPr lang="zh-CN" altLang="en-US" sz="1200">
                <a:latin typeface="微软雅黑" pitchFamily="34" charset="-122"/>
                <a:ea typeface="微软雅黑" pitchFamily="34" charset="-122"/>
              </a:rPr>
              <a:t>第四级</a:t>
            </a:r>
            <a:endParaRPr lang="zh-CN" altLang="en-US" sz="1200">
              <a:latin typeface="微软雅黑" pitchFamily="34" charset="-122"/>
              <a:ea typeface="微软雅黑" pitchFamily="34" charset="-122"/>
            </a:endParaRPr>
          </a:p>
          <a:p>
            <a:pPr defTabSz="0" eaLnBrk="0" hangingPunct="0">
              <a:spcBef>
                <a:spcPct val="30000"/>
              </a:spcBef>
              <a:buFontTx/>
              <a:buNone/>
              <a:defRPr/>
            </a:pPr>
            <a:r>
              <a:rPr lang="zh-CN" altLang="en-US" sz="1200">
                <a:latin typeface="微软雅黑" pitchFamily="34" charset="-122"/>
                <a:ea typeface="微软雅黑" pitchFamily="34" charset="-122"/>
              </a:rPr>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p:spPr>
        <p:txBody>
          <a:bodyPr vert="horz" wrap="square" lIns="91440" tIns="45720" rIns="91440" bIns="45720" numCol="1" anchor="b" anchorCtr="0" compatLnSpc="1"/>
          <a:lstStyle>
            <a:lvl1pPr>
              <a:defRPr sz="1200">
                <a:latin typeface="微软雅黑" pitchFamily="34" charset="-122"/>
                <a:ea typeface="微软雅黑" pitchFamily="34" charset="-122"/>
              </a:defRPr>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p:spPr>
        <p:txBody>
          <a:bodyPr vert="horz" wrap="square" lIns="91440" tIns="45720" rIns="91440" bIns="45720" numCol="1" anchor="b" anchorCtr="0" compatLnSpc="1"/>
          <a:lstStyle>
            <a:lvl1pPr algn="r">
              <a:defRPr>
                <a:latin typeface="微软雅黑" pitchFamily="34" charset="-122"/>
                <a:ea typeface="微软雅黑" pitchFamily="34" charset="-122"/>
              </a:defRPr>
            </a:lvl1pPr>
          </a:lstStyle>
          <a:p>
            <a:pPr>
              <a:defRPr/>
            </a:pPr>
            <a:fld id="{22284C9B-5151-4DDF-B08D-42B273192CED}" type="slidenum">
              <a:rPr lang="zh-CN" altLang="en-US"/>
            </a:fld>
            <a:endParaRPr lang="zh-CN" altLang="en-US" sz="1200" dirty="0"/>
          </a:p>
        </p:txBody>
      </p:sp>
    </p:spTree>
  </p:cSld>
  <p:clrMap bg1="lt1" tx1="dk1" bg2="lt2" tx2="dk2" accent1="accent1" accent2="accent2" accent3="accent3" accent4="accent4" accent5="accent5" accent6="accent6" hlink="hlink" folHlink="folHlink"/>
  <p:hf sldNum="0" hd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大家好！接下来我为大家讲解</a:t>
            </a:r>
            <a:r>
              <a:rPr lang="en-US" altLang="zh-CN" dirty="0" smtClean="0"/>
              <a:t>《</a:t>
            </a:r>
            <a:r>
              <a:rPr lang="zh-CN" altLang="en-US" dirty="0" smtClean="0"/>
              <a:t>企业研发活动统计报表填报要点</a:t>
            </a:r>
            <a:r>
              <a:rPr lang="en-US" altLang="zh-CN" dirty="0" smtClean="0"/>
              <a:t>》</a:t>
            </a:r>
            <a:r>
              <a:rPr lang="zh-CN" altLang="en-US" dirty="0" smtClean="0"/>
              <a:t>，主要内容有三个部分，第一部分是研发统计的实施要点；第二部分是报表填报说明；第三部分是研发统计注意事项。</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第一部分研发统计实施要点，第一个问题</a:t>
            </a:r>
            <a:r>
              <a:rPr lang="en-US" altLang="zh-CN" dirty="0" smtClean="0"/>
              <a:t>,</a:t>
            </a:r>
            <a:r>
              <a:rPr lang="zh-CN" altLang="en-US" dirty="0" smtClean="0"/>
              <a:t>企业研发统计要填报那些报表？</a:t>
            </a:r>
          </a:p>
        </p:txBody>
      </p:sp>
      <p:sp>
        <p:nvSpPr>
          <p:cNvPr id="4" name="日期占位符 3"/>
          <p:cNvSpPr>
            <a:spLocks noGrp="1"/>
          </p:cNvSpPr>
          <p:nvPr>
            <p:ph type="dt" idx="10"/>
          </p:nvPr>
        </p:nvSpPr>
        <p:spPr/>
        <p:txBody>
          <a:bodyPr/>
          <a:lstStyle/>
          <a:p>
            <a:pPr>
              <a:defRPr/>
            </a:pPr>
            <a:fld id="{5ADA52B7-FDCE-4A66-B899-60363867A990}" type="datetime1">
              <a:rPr lang="zh-CN" altLang="en-US" smtClean="0">
                <a:solidFill>
                  <a:prstClr val="black"/>
                </a:solidFill>
              </a:rPr>
            </a:fld>
            <a:endParaRPr lang="zh-CN" altLang="en-US" dirty="0">
              <a:solidFill>
                <a:prstClr val="black"/>
              </a:solidFill>
            </a:endParaRPr>
          </a:p>
        </p:txBody>
      </p:sp>
      <p:sp>
        <p:nvSpPr>
          <p:cNvPr id="6" name="页脚占位符 5"/>
          <p:cNvSpPr>
            <a:spLocks noGrp="1"/>
          </p:cNvSpPr>
          <p:nvPr>
            <p:ph type="ftr" sz="quarter" idx="4"/>
          </p:nvPr>
        </p:nvSpPr>
        <p:spPr/>
        <p:txBody>
          <a:bodyPr/>
          <a:lstStyle/>
          <a:p>
            <a:pPr>
              <a:defRPr/>
            </a:pPr>
            <a:endParaRPr lang="zh-CN" altLang="zh-CN">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第二个问题，研发统计的范围有那些？研发统计范围涉及工业、建筑业和服务业三个专业，共</a:t>
            </a:r>
            <a:r>
              <a:rPr lang="en-US" altLang="zh-CN" dirty="0" smtClean="0"/>
              <a:t>11</a:t>
            </a:r>
            <a:r>
              <a:rPr lang="zh-CN" altLang="en-US" dirty="0" smtClean="0"/>
              <a:t>个行业门类的企业法人单位。工业调查的是规模以上采矿业，制造业，电力、热力、燃气及水生产和供应业企业法人单位；建筑业调查的是特、一级总承包，一级专业承包建筑业企业法人单位；服务业调查的是规模以上交通运输、仓储和邮政业，信息传输、软件和信息技术服务业，租赁和商务服务业，科学研究和技术服务业，水利、环境和公共设施管理业，卫生和社会工作，文化、体育和娱乐业等企业法人单位。</a:t>
            </a:r>
            <a:endParaRPr lang="zh-CN" altLang="en-US" dirty="0" smtClean="0"/>
          </a:p>
          <a:p>
            <a:endParaRPr lang="zh-CN" altLang="en-US" dirty="0" smtClean="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那么，如何确定企业是否设置了研发财务账呢？我们可以通过查看企业会计利润表上 “研发费用”科目的当年发生额，凡是该科目上当年发生费用，说明企业已经建立了研发会计科目。研发投入填报依据还有“向税务部门提供的有关研究开发辅助账”，辅助账包括</a:t>
            </a:r>
            <a:r>
              <a:rPr lang="en-US" altLang="zh-CN" dirty="0" smtClean="0"/>
              <a:t>《</a:t>
            </a:r>
            <a:r>
              <a:rPr lang="zh-CN" altLang="en-US" dirty="0" smtClean="0"/>
              <a:t>研发费用加计扣除优惠明细表</a:t>
            </a:r>
            <a:r>
              <a:rPr lang="en-US" altLang="zh-CN" dirty="0" smtClean="0"/>
              <a:t>》</a:t>
            </a:r>
            <a:r>
              <a:rPr lang="zh-CN" altLang="en-US" dirty="0" smtClean="0"/>
              <a:t>、</a:t>
            </a:r>
            <a:r>
              <a:rPr lang="en-US" altLang="zh-CN" dirty="0" smtClean="0"/>
              <a:t>《</a:t>
            </a:r>
            <a:r>
              <a:rPr lang="zh-CN" altLang="en-US" dirty="0" smtClean="0"/>
              <a:t>企业所得税优惠事项备案表</a:t>
            </a:r>
            <a:r>
              <a:rPr lang="en-US" altLang="zh-CN" dirty="0" smtClean="0"/>
              <a:t>》</a:t>
            </a:r>
            <a:r>
              <a:rPr lang="zh-CN" altLang="en-US" dirty="0" smtClean="0"/>
              <a:t>以及</a:t>
            </a:r>
            <a:r>
              <a:rPr lang="en-US" altLang="zh-CN" dirty="0" smtClean="0"/>
              <a:t>《</a:t>
            </a:r>
            <a:r>
              <a:rPr lang="zh-CN" altLang="en-US" dirty="0" smtClean="0"/>
              <a:t>研发项目文件</a:t>
            </a:r>
            <a:r>
              <a:rPr lang="en-US" altLang="zh-CN" dirty="0" smtClean="0"/>
              <a:t>》</a:t>
            </a:r>
            <a:r>
              <a:rPr lang="zh-CN" altLang="en-US" dirty="0" smtClean="0"/>
              <a:t>等。在实际操作中，我们可能会遇到以下几种情况：第一种，企业仅有会计科目，这种情况直接从会计账上摘取相关数据填报；第二种，企业仅有税务部门认定的辅助账，可以按辅助账数据填报；第三种，企业既有会计科目也有辅助账，遇上第三种情况我们没有严格要求，由企业自行处理，但项目表与活动表填报口径必须一致。</a:t>
            </a:r>
            <a:endParaRPr lang="zh-CN" altLang="en-US" dirty="0" smtClean="0"/>
          </a:p>
          <a:p>
            <a:endParaRPr lang="zh-CN" altLang="en-US" dirty="0" smtClean="0"/>
          </a:p>
          <a:p>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网址较长难记住，大家可以先登录我们江门市统计局门户网站，通过链接“企业一套表报送平台”打开登录界面。</a:t>
            </a:r>
            <a:endParaRPr lang="zh-CN" altLang="en-US" dirty="0" smtClean="0"/>
          </a:p>
          <a:p>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solidFill>
                  <a:prstClr val="black"/>
                </a:solidFill>
              </a:rPr>
            </a:fld>
            <a:endParaRPr lang="zh-CN" altLang="en-US" dirty="0">
              <a:solidFill>
                <a:prstClr val="black"/>
              </a:solidFill>
            </a:endParaRPr>
          </a:p>
        </p:txBody>
      </p:sp>
      <p:sp>
        <p:nvSpPr>
          <p:cNvPr id="6" name="页脚占位符 5"/>
          <p:cNvSpPr>
            <a:spLocks noGrp="1"/>
          </p:cNvSpPr>
          <p:nvPr>
            <p:ph type="ftr" sz="quarter" idx="4"/>
          </p:nvPr>
        </p:nvSpPr>
        <p:spPr/>
        <p:txBody>
          <a:bodyPr/>
          <a:lstStyle/>
          <a:p>
            <a:pPr>
              <a:defRPr/>
            </a:pPr>
            <a:endParaRPr lang="zh-CN" altLang="zh-CN">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第二部分：研发统计报表填报说明。</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项目表为不定长表，填报时先按项目数插入相应行数，每个研发项目填写一行，填报企业报告期内全部在研项目情况，没有研发项目不能插入空行，提交空表即可。填写好项目名称后，每个项目需要填报</a:t>
            </a:r>
            <a:r>
              <a:rPr lang="en-US" altLang="zh-CN" dirty="0" smtClean="0"/>
              <a:t>11</a:t>
            </a:r>
            <a:r>
              <a:rPr lang="zh-CN" altLang="en-US" dirty="0" smtClean="0"/>
              <a:t>个指标数据，其中项目当年成果形式、跨年项目当年所处主要进展阶段是判断</a:t>
            </a:r>
            <a:r>
              <a:rPr lang="en-US" altLang="zh-CN" dirty="0" smtClean="0"/>
              <a:t>R&amp;D</a:t>
            </a:r>
            <a:r>
              <a:rPr lang="zh-CN" altLang="en-US" dirty="0" smtClean="0"/>
              <a:t>项目类型的重要指标，统计员如果不清楚具体情况要与技术人员沟通，按项目的实际情况填报。</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项目表的第一个问题，企业里那些项目是研发项目？统计上所说的研发项目是指有制订科研开发计划或签订了科研项目协议书，有独立工作计划、工作时间、工作经费和工作人员的科技项目。</a:t>
            </a:r>
            <a:endParaRPr lang="en-US" altLang="zh-CN" dirty="0" smtClean="0"/>
          </a:p>
          <a:p>
            <a:r>
              <a:rPr lang="zh-CN" altLang="en-US" dirty="0" smtClean="0"/>
              <a:t>企业里研发项目包括：新产品、新工艺的开发项目，对原有产品或生产工艺的重大改进项目，引进国外技术进行消化吸收再创新项目，以及国内先进技术的模仿创新等等项目都是研发项目。</a:t>
            </a:r>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项目表的第二个问题，统计人员如何收集研发项目？可以通过以下三种途径来收集：</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项目名称填报要符合三个原则，一是项目名称要完整规范，不能简单地填上“项目</a:t>
            </a:r>
            <a:r>
              <a:rPr lang="en-US" altLang="zh-CN" dirty="0" smtClean="0"/>
              <a:t>1</a:t>
            </a:r>
            <a:r>
              <a:rPr lang="zh-CN" altLang="en-US" dirty="0" smtClean="0"/>
              <a:t>、项目</a:t>
            </a:r>
            <a:r>
              <a:rPr lang="en-US" altLang="zh-CN" dirty="0" smtClean="0"/>
              <a:t>A</a:t>
            </a:r>
            <a:r>
              <a:rPr lang="zh-CN" altLang="en-US" dirty="0" smtClean="0"/>
              <a:t>、某某产品”等名称；二是要避免重复，企业内同一项目不能重复填报，独立法人的母子公司之间填报的项目不能相同，不同地区的企业出现相同名称的项目必须核查；三是与账对应，项目名称应与企业有关研究开发会计科目或向税务部门提供的有关研究开发辅助账中归集的项目具体名称对应。</a:t>
            </a:r>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项目来源有</a:t>
            </a:r>
            <a:r>
              <a:rPr lang="en-US" altLang="zh-CN" dirty="0" smtClean="0"/>
              <a:t>5</a:t>
            </a:r>
            <a:r>
              <a:rPr lang="zh-CN" altLang="en-US" dirty="0" smtClean="0"/>
              <a:t>个分类，按相应的分类填写代码。其中，代码</a:t>
            </a:r>
            <a:r>
              <a:rPr lang="en-US" altLang="zh-CN" dirty="0" smtClean="0"/>
              <a:t>2</a:t>
            </a:r>
            <a:r>
              <a:rPr lang="zh-CN" altLang="en-US" dirty="0" smtClean="0"/>
              <a:t>表示来源于政府部的门科技项目，填报时要注意，这些项目一般情况会有自来政府部门的补贴或扶持资金，填报项目经费支出时不能漏报。</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项目开展形式有</a:t>
            </a:r>
            <a:r>
              <a:rPr lang="en-US" altLang="zh-CN" dirty="0" smtClean="0"/>
              <a:t>7</a:t>
            </a:r>
            <a:r>
              <a:rPr lang="zh-CN" altLang="en-US" dirty="0" smtClean="0"/>
              <a:t>种，按重要程度选择最主要的形式并按相应的代码填写。其中，</a:t>
            </a:r>
            <a:r>
              <a:rPr lang="en-US" altLang="zh-CN" dirty="0" smtClean="0"/>
              <a:t>30</a:t>
            </a:r>
            <a:r>
              <a:rPr lang="zh-CN" altLang="en-US" dirty="0" smtClean="0"/>
              <a:t>代表委托其他企业或单位开展的项目，填报时要注意：如果项目开展形式选择了</a:t>
            </a:r>
            <a:r>
              <a:rPr lang="en-US" altLang="zh-CN" dirty="0" smtClean="0"/>
              <a:t>30</a:t>
            </a:r>
            <a:r>
              <a:rPr lang="zh-CN" altLang="en-US" dirty="0" smtClean="0"/>
              <a:t>，那么，这个项目的当年所处主要进展阶段、项目研究开发人员、项目人员实际工作时间三个指标不用填报。</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项目当年成果形式有</a:t>
            </a:r>
            <a:r>
              <a:rPr lang="en-US" altLang="zh-CN" dirty="0" smtClean="0"/>
              <a:t>14</a:t>
            </a:r>
            <a:r>
              <a:rPr lang="zh-CN" altLang="en-US" dirty="0" smtClean="0"/>
              <a:t>种分类，按重要程度选择项目当年最主要的成果形式并按相应的代码填写。其中</a:t>
            </a:r>
            <a:r>
              <a:rPr lang="en-US" altLang="zh-CN" dirty="0" smtClean="0"/>
              <a:t>01</a:t>
            </a:r>
            <a:r>
              <a:rPr lang="zh-CN" altLang="en-US" dirty="0" smtClean="0"/>
              <a:t>、</a:t>
            </a:r>
            <a:r>
              <a:rPr lang="en-US" altLang="zh-CN" dirty="0" smtClean="0"/>
              <a:t>04</a:t>
            </a:r>
            <a:r>
              <a:rPr lang="zh-CN" altLang="en-US" dirty="0" smtClean="0"/>
              <a:t>、</a:t>
            </a:r>
            <a:r>
              <a:rPr lang="en-US" altLang="zh-CN" dirty="0" smtClean="0"/>
              <a:t>08</a:t>
            </a:r>
            <a:r>
              <a:rPr lang="zh-CN" altLang="en-US" dirty="0" smtClean="0"/>
              <a:t>、</a:t>
            </a:r>
            <a:r>
              <a:rPr lang="en-US" altLang="zh-CN" dirty="0" smtClean="0"/>
              <a:t>09</a:t>
            </a:r>
            <a:r>
              <a:rPr lang="zh-CN" altLang="en-US" dirty="0" smtClean="0"/>
              <a:t>、</a:t>
            </a:r>
            <a:r>
              <a:rPr lang="en-US" altLang="zh-CN" dirty="0" smtClean="0"/>
              <a:t>12</a:t>
            </a:r>
            <a:r>
              <a:rPr lang="zh-CN" altLang="en-US" dirty="0" smtClean="0"/>
              <a:t>、</a:t>
            </a:r>
            <a:r>
              <a:rPr lang="en-US" altLang="zh-CN" dirty="0" smtClean="0"/>
              <a:t>13</a:t>
            </a:r>
            <a:r>
              <a:rPr lang="zh-CN" altLang="en-US" dirty="0" smtClean="0"/>
              <a:t>这</a:t>
            </a:r>
            <a:r>
              <a:rPr lang="en-US" altLang="zh-CN" dirty="0" smtClean="0"/>
              <a:t>6</a:t>
            </a:r>
            <a:r>
              <a:rPr lang="zh-CN" altLang="en-US" dirty="0" smtClean="0"/>
              <a:t>种是</a:t>
            </a:r>
            <a:r>
              <a:rPr lang="en-US" altLang="zh-CN" dirty="0" smtClean="0"/>
              <a:t>R&amp;D</a:t>
            </a:r>
            <a:r>
              <a:rPr lang="zh-CN" altLang="en-US" dirty="0" smtClean="0"/>
              <a:t>项目成果形式。</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项目技术经济目标是指项目立项时确定的技术经济目标，有</a:t>
            </a:r>
            <a:r>
              <a:rPr lang="en-US" altLang="zh-CN" dirty="0" smtClean="0"/>
              <a:t>9</a:t>
            </a:r>
            <a:r>
              <a:rPr lang="zh-CN" altLang="en-US" dirty="0" smtClean="0"/>
              <a:t>种分类，按重要程度选择最主要的一种技术经济目标填写。</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项目起始日期  填写项目列入企业计划或签订协议后、有组织进行研究开发的年月，即开始动用人力、物力、财力投入到项目研究开发的年月。项目起始日期为</a:t>
            </a:r>
            <a:r>
              <a:rPr lang="en-US" altLang="zh-CN" dirty="0" smtClean="0"/>
              <a:t>6</a:t>
            </a:r>
            <a:r>
              <a:rPr lang="zh-CN" altLang="en-US" dirty="0" smtClean="0"/>
              <a:t>位编码，其中前</a:t>
            </a:r>
            <a:r>
              <a:rPr lang="en-US" altLang="zh-CN" dirty="0" smtClean="0"/>
              <a:t>4</a:t>
            </a:r>
            <a:r>
              <a:rPr lang="zh-CN" altLang="en-US" dirty="0" smtClean="0"/>
              <a:t>位为年份，后</a:t>
            </a:r>
            <a:r>
              <a:rPr lang="en-US" altLang="zh-CN" dirty="0" smtClean="0"/>
              <a:t>2</a:t>
            </a:r>
            <a:r>
              <a:rPr lang="zh-CN" altLang="en-US" dirty="0" smtClean="0"/>
              <a:t>位为月份（</a:t>
            </a:r>
            <a:r>
              <a:rPr lang="en-US" altLang="zh-CN" dirty="0" smtClean="0"/>
              <a:t>1</a:t>
            </a:r>
            <a:r>
              <a:rPr lang="zh-CN" altLang="en-US" dirty="0" smtClean="0"/>
              <a:t>月至</a:t>
            </a:r>
            <a:r>
              <a:rPr lang="en-US" altLang="zh-CN" dirty="0" smtClean="0"/>
              <a:t>9</a:t>
            </a:r>
            <a:r>
              <a:rPr lang="zh-CN" altLang="en-US" dirty="0" smtClean="0"/>
              <a:t>月必须前补</a:t>
            </a:r>
            <a:r>
              <a:rPr lang="en-US" altLang="zh-CN" dirty="0" smtClean="0"/>
              <a:t>0</a:t>
            </a:r>
            <a:r>
              <a:rPr lang="zh-CN" altLang="en-US" dirty="0" smtClean="0"/>
              <a:t>）。如项目开始于</a:t>
            </a:r>
            <a:r>
              <a:rPr lang="en-US" altLang="zh-CN" dirty="0" smtClean="0"/>
              <a:t>2019</a:t>
            </a:r>
            <a:r>
              <a:rPr lang="zh-CN" altLang="en-US" dirty="0" smtClean="0"/>
              <a:t>年</a:t>
            </a:r>
            <a:r>
              <a:rPr lang="en-US" altLang="zh-CN" dirty="0" smtClean="0"/>
              <a:t>2</a:t>
            </a:r>
            <a:r>
              <a:rPr lang="zh-CN" altLang="en-US" dirty="0" smtClean="0"/>
              <a:t>月，则填写“</a:t>
            </a:r>
            <a:r>
              <a:rPr lang="en-US" altLang="zh-CN" dirty="0" smtClean="0"/>
              <a:t>201902”</a:t>
            </a:r>
            <a:r>
              <a:rPr lang="zh-CN" altLang="en-US" dirty="0" smtClean="0"/>
              <a:t>。</a:t>
            </a:r>
            <a:endParaRPr lang="en-US" altLang="zh-CN" dirty="0" smtClean="0"/>
          </a:p>
          <a:p>
            <a:r>
              <a:rPr lang="zh-CN" altLang="en-US" dirty="0" smtClean="0"/>
              <a:t>项目完成日期  填写项目技术鉴定的年月，为</a:t>
            </a:r>
            <a:r>
              <a:rPr lang="en-US" altLang="zh-CN" dirty="0" smtClean="0"/>
              <a:t>6</a:t>
            </a:r>
            <a:r>
              <a:rPr lang="zh-CN" altLang="en-US" dirty="0" smtClean="0"/>
              <a:t>位编码，其中前</a:t>
            </a:r>
            <a:r>
              <a:rPr lang="en-US" altLang="zh-CN" dirty="0" smtClean="0"/>
              <a:t>4</a:t>
            </a:r>
            <a:r>
              <a:rPr lang="zh-CN" altLang="en-US" dirty="0" smtClean="0"/>
              <a:t>位为年份，后</a:t>
            </a:r>
            <a:r>
              <a:rPr lang="en-US" altLang="zh-CN" dirty="0" smtClean="0"/>
              <a:t>2</a:t>
            </a:r>
            <a:r>
              <a:rPr lang="zh-CN" altLang="en-US" dirty="0" smtClean="0"/>
              <a:t>位为月份（</a:t>
            </a:r>
            <a:r>
              <a:rPr lang="en-US" altLang="zh-CN" dirty="0" smtClean="0"/>
              <a:t>1</a:t>
            </a:r>
            <a:r>
              <a:rPr lang="zh-CN" altLang="en-US" dirty="0" smtClean="0"/>
              <a:t>月至</a:t>
            </a:r>
            <a:r>
              <a:rPr lang="en-US" altLang="zh-CN" dirty="0" smtClean="0"/>
              <a:t>9</a:t>
            </a:r>
            <a:r>
              <a:rPr lang="zh-CN" altLang="en-US" dirty="0" smtClean="0"/>
              <a:t>月必须前补</a:t>
            </a:r>
            <a:r>
              <a:rPr lang="en-US" altLang="zh-CN" dirty="0" smtClean="0"/>
              <a:t>0</a:t>
            </a:r>
            <a:r>
              <a:rPr lang="zh-CN" altLang="en-US" dirty="0" smtClean="0"/>
              <a:t>）。如项目至当年底仍在继续进行，填写预期完成时间；如项目年内以失败告终，填写</a:t>
            </a:r>
            <a:r>
              <a:rPr lang="en-US" altLang="zh-CN" dirty="0" smtClean="0"/>
              <a:t>000000</a:t>
            </a:r>
            <a:r>
              <a:rPr lang="zh-CN" altLang="en-US" dirty="0" smtClean="0"/>
              <a:t>；如项目未鉴定就投产，填写投产使用时间。</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有四个分段，</a:t>
            </a:r>
            <a:r>
              <a:rPr lang="en-US" altLang="zh-CN" dirty="0" smtClean="0"/>
              <a:t>1.</a:t>
            </a:r>
            <a:r>
              <a:rPr lang="zh-CN" altLang="en-US" dirty="0" smtClean="0"/>
              <a:t>研究阶段；</a:t>
            </a:r>
            <a:r>
              <a:rPr lang="en-US" altLang="zh-CN" dirty="0" smtClean="0"/>
              <a:t>2.</a:t>
            </a:r>
            <a:r>
              <a:rPr lang="zh-CN" altLang="en-US" dirty="0" smtClean="0"/>
              <a:t>小试阶段；</a:t>
            </a:r>
            <a:r>
              <a:rPr lang="en-US" altLang="zh-CN" dirty="0" smtClean="0"/>
              <a:t>3.</a:t>
            </a:r>
            <a:r>
              <a:rPr lang="zh-CN" altLang="en-US" dirty="0" smtClean="0"/>
              <a:t>中试阶段；</a:t>
            </a:r>
            <a:r>
              <a:rPr lang="en-US" altLang="zh-CN" dirty="0" smtClean="0"/>
              <a:t>4.</a:t>
            </a:r>
            <a:r>
              <a:rPr lang="zh-CN" altLang="en-US" dirty="0" smtClean="0"/>
              <a:t>试生产阶段。按项目当年所处最主要进展阶段填写相应代码。</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填报时要注意，来源于政府部门的科技项目，一般情况下都会有政府部门补贴的财政资金，填报项目经费支出时不要漏报其中的政府资金。</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活动表共设置</a:t>
            </a:r>
            <a:r>
              <a:rPr lang="en-US" altLang="zh-CN" dirty="0" smtClean="0"/>
              <a:t>48</a:t>
            </a:r>
            <a:r>
              <a:rPr lang="zh-CN" altLang="en-US" dirty="0" smtClean="0"/>
              <a:t>个指标，分为七个部分。</a:t>
            </a:r>
            <a:endParaRPr lang="zh-CN" altLang="en-US" dirty="0" smtClean="0"/>
          </a:p>
          <a:p>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总体设计框架是这样的：研发统计主要包括研究开发投入、研究开发产出研究开发环境及技术获取和改造四个方面内容。研究开发投入包括人员、经费、项目、固定资产和研发机构的情况；研究开发产出是指企业通过开展研发活动获得专利、新产品、注册商标及行业标准等成果的情况；研究开发环境主要调查国家及地方各级政府对企业开展研发活动的政策支持情况；技术获取和改造情况包括技术改造、技术引进和消化吸收等。</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noTextEdit="1"/>
          </p:cNvSpPr>
          <p:nvPr>
            <p:ph type="sldImg"/>
          </p:nvPr>
        </p:nvSpPr>
        <p:spPr>
          <a:xfrm>
            <a:off x="685800" y="1143000"/>
            <a:ext cx="5486400" cy="3086100"/>
          </a:xfrm>
        </p:spPr>
      </p:sp>
      <p:sp>
        <p:nvSpPr>
          <p:cNvPr id="44034"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活动表的第一部分是研究开发人员情况，指标</a:t>
            </a:r>
            <a:r>
              <a:rPr lang="en-US" altLang="zh-CN" dirty="0" smtClean="0"/>
              <a:t>1</a:t>
            </a:r>
            <a:r>
              <a:rPr lang="zh-CN" altLang="en-US" dirty="0" smtClean="0"/>
              <a:t>：研究开发人员合计指报告期内企业参加研究开发活动的人员合计。填报时注意：</a:t>
            </a:r>
            <a:endParaRPr lang="zh-CN" altLang="en-US" dirty="0"/>
          </a:p>
        </p:txBody>
      </p:sp>
      <p:sp>
        <p:nvSpPr>
          <p:cNvPr id="44035" name="日期占位符 3"/>
          <p:cNvSpPr txBox="1">
            <a:spLocks noGrp="1"/>
          </p:cNvSpPr>
          <p:nvPr>
            <p:ph type="dt" sz="half"/>
          </p:nvPr>
        </p:nvSpPr>
        <p:spPr>
          <a:xfrm>
            <a:off x="3849688" y="0"/>
            <a:ext cx="2946400" cy="496888"/>
          </a:xfrm>
          <a:prstGeom prst="rect">
            <a:avLst/>
          </a:prstGeom>
          <a:noFill/>
          <a:ln w="9525">
            <a:noFill/>
          </a:ln>
        </p:spPr>
        <p:txBody>
          <a:bodyPr vert="horz" wrap="square" lIns="91440" tIns="45720" rIns="91440" bIns="45720" anchor="t"/>
          <a:lstStyle/>
          <a:p>
            <a:pPr lvl="0"/>
            <a:fld id="{BB962C8B-B14F-4D97-AF65-F5344CB8AC3E}" type="datetime1">
              <a:rPr lang="zh-CN" altLang="en-US" dirty="0"/>
            </a:fld>
            <a:endParaRPr lang="zh-CN" altLang="en-US" dirty="0"/>
          </a:p>
        </p:txBody>
      </p:sp>
      <p:sp>
        <p:nvSpPr>
          <p:cNvPr id="44036" name="灯片编号占位符 4"/>
          <p:cNvSpPr txBox="1">
            <a:spLocks noGrp="1"/>
          </p:cNvSpPr>
          <p:nvPr>
            <p:ph type="sldNum" sz="quarter"/>
          </p:nvPr>
        </p:nvSpPr>
        <p:spPr>
          <a:xfrm>
            <a:off x="3849688" y="9429750"/>
            <a:ext cx="2946400" cy="496888"/>
          </a:xfrm>
          <a:prstGeom prst="rect">
            <a:avLst/>
          </a:prstGeom>
          <a:noFill/>
          <a:ln w="9525">
            <a:noFill/>
          </a:ln>
        </p:spPr>
        <p:txBody>
          <a:bodyPr vert="horz" wrap="square" lIns="91440" tIns="45720" rIns="91440" bIns="45720" anchor="b"/>
          <a:lstStyle/>
          <a:p>
            <a:pPr lvl="0"/>
            <a:fld id="{9A0DB2DC-4C9A-4742-B13C-FB6460FD3503}" type="slidenum">
              <a:rPr lang="zh-CN" altLang="en-US" dirty="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noTextEdit="1"/>
          </p:cNvSpPr>
          <p:nvPr>
            <p:ph type="sldImg"/>
          </p:nvPr>
        </p:nvSpPr>
        <p:spPr>
          <a:xfrm>
            <a:off x="685800" y="1143000"/>
            <a:ext cx="5486400" cy="3086100"/>
          </a:xfrm>
        </p:spPr>
      </p:sp>
      <p:sp>
        <p:nvSpPr>
          <p:cNvPr id="44034" name="备注占位符 2"/>
          <p:cNvSpPr>
            <a:spLocks noGrp="1"/>
          </p:cNvSpPr>
          <p:nvPr>
            <p:ph type="body"/>
          </p:nvPr>
        </p:nvSpPr>
        <p:spPr>
          <a:xfrm>
            <a:off x="679450" y="4716463"/>
            <a:ext cx="5438775" cy="4467225"/>
          </a:xfrm>
          <a:prstGeom prst="rect">
            <a:avLst/>
          </a:prstGeom>
          <a:noFill/>
          <a:ln w="9525">
            <a:noFill/>
          </a:ln>
        </p:spPr>
        <p:txBody>
          <a:bodyPr anchor="t"/>
          <a:lstStyle/>
          <a:p>
            <a:pPr lvl="0"/>
            <a:endParaRPr lang="zh-CN" altLang="en-US" dirty="0"/>
          </a:p>
        </p:txBody>
      </p:sp>
      <p:sp>
        <p:nvSpPr>
          <p:cNvPr id="44035" name="日期占位符 3"/>
          <p:cNvSpPr txBox="1">
            <a:spLocks noGrp="1"/>
          </p:cNvSpPr>
          <p:nvPr>
            <p:ph type="dt" sz="half"/>
          </p:nvPr>
        </p:nvSpPr>
        <p:spPr>
          <a:xfrm>
            <a:off x="3849688" y="0"/>
            <a:ext cx="2946400" cy="496888"/>
          </a:xfrm>
          <a:prstGeom prst="rect">
            <a:avLst/>
          </a:prstGeom>
          <a:noFill/>
          <a:ln w="9525">
            <a:noFill/>
          </a:ln>
        </p:spPr>
        <p:txBody>
          <a:bodyPr vert="horz" wrap="square" lIns="91440" tIns="45720" rIns="91440" bIns="45720" anchor="t"/>
          <a:lstStyle/>
          <a:p>
            <a:pPr lvl="0"/>
            <a:fld id="{BB962C8B-B14F-4D97-AF65-F5344CB8AC3E}" type="datetime1">
              <a:rPr lang="zh-CN" altLang="en-US" dirty="0"/>
            </a:fld>
            <a:endParaRPr lang="zh-CN" altLang="en-US" dirty="0"/>
          </a:p>
        </p:txBody>
      </p:sp>
      <p:sp>
        <p:nvSpPr>
          <p:cNvPr id="44036" name="灯片编号占位符 4"/>
          <p:cNvSpPr txBox="1">
            <a:spLocks noGrp="1"/>
          </p:cNvSpPr>
          <p:nvPr>
            <p:ph type="sldNum" sz="quarter"/>
          </p:nvPr>
        </p:nvSpPr>
        <p:spPr>
          <a:xfrm>
            <a:off x="3849688" y="9429750"/>
            <a:ext cx="2946400" cy="496888"/>
          </a:xfrm>
          <a:prstGeom prst="rect">
            <a:avLst/>
          </a:prstGeom>
          <a:noFill/>
          <a:ln w="9525">
            <a:noFill/>
          </a:ln>
        </p:spPr>
        <p:txBody>
          <a:bodyPr vert="horz" wrap="square" lIns="91440" tIns="45720" rIns="91440" bIns="45720" anchor="b"/>
          <a:lstStyle/>
          <a:p>
            <a:pPr lvl="0"/>
            <a:fld id="{9A0DB2DC-4C9A-4742-B13C-FB6460FD3503}" type="slidenum">
              <a:rPr lang="zh-CN" altLang="en-US" dirty="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活动表的第二部分：研究开发费用情况。研究开发费用合计：指报告期内企业用于研究开发活动的费用合计，包括人员人工费用、直接投入费用、折旧费用与长期待摊费用、无形资产摊销费用、设计费用、装备调试费用与试验费用、委托外部研究开发费用及其他费用。该指标应与企业有关研究开发会计科目或辅助账中研究开发费用对应。如何对应呢？比如</a:t>
            </a:r>
            <a:r>
              <a:rPr lang="en-US" altLang="zh-CN" dirty="0" smtClean="0"/>
              <a:t>《</a:t>
            </a:r>
            <a:r>
              <a:rPr lang="zh-CN" altLang="en-US" dirty="0" smtClean="0"/>
              <a:t>企业所得税优惠事项备案表</a:t>
            </a:r>
            <a:r>
              <a:rPr lang="en-US" altLang="zh-CN" dirty="0" smtClean="0"/>
              <a:t>》</a:t>
            </a:r>
            <a:r>
              <a:rPr lang="zh-CN" altLang="en-US" dirty="0" smtClean="0"/>
              <a:t>和</a:t>
            </a:r>
            <a:r>
              <a:rPr lang="en-US" altLang="zh-CN" dirty="0" smtClean="0"/>
              <a:t>《</a:t>
            </a:r>
            <a:r>
              <a:rPr lang="zh-CN" altLang="en-US" dirty="0" smtClean="0"/>
              <a:t>企业研发费用加计扣除优惠明细表</a:t>
            </a:r>
            <a:r>
              <a:rPr lang="en-US" altLang="zh-CN" dirty="0" smtClean="0"/>
              <a:t>》</a:t>
            </a:r>
            <a:r>
              <a:rPr lang="zh-CN" altLang="en-US" dirty="0" smtClean="0"/>
              <a:t>里面的就有人员人工费用、直接投入费用、折旧摊销等分类目录，可以直接对应；在研发费用税前加计扣除申请中把设计费用、装备调试费用与试验费用，细分为新产品设计费、新工艺规程制定费、新药研制的临床试验费和勘探开发技术的现场试验费等细目，填报时应合并计算。</a:t>
            </a:r>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noTextEdit="1"/>
          </p:cNvSpPr>
          <p:nvPr>
            <p:ph type="sldImg"/>
          </p:nvPr>
        </p:nvSpPr>
        <p:spPr>
          <a:xfrm>
            <a:off x="685800" y="1143000"/>
            <a:ext cx="5486400" cy="3086100"/>
          </a:xfrm>
        </p:spPr>
      </p:sp>
      <p:sp>
        <p:nvSpPr>
          <p:cNvPr id="53250"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研究开发会计科目对应。设立研发费用财务账的企业一般在一级科目“研发支出”下面，设置二级、三级、四级明细科目，二级科目有人员人工费、直接投入费用等标准科目，三级科目可以根据项目设置各类费用支出，填报时直接摘取有关科目数据。</a:t>
            </a:r>
            <a:endParaRPr lang="zh-CN" altLang="en-US" dirty="0"/>
          </a:p>
        </p:txBody>
      </p:sp>
      <p:sp>
        <p:nvSpPr>
          <p:cNvPr id="53251" name="日期占位符 3"/>
          <p:cNvSpPr txBox="1">
            <a:spLocks noGrp="1"/>
          </p:cNvSpPr>
          <p:nvPr>
            <p:ph type="dt" sz="half"/>
          </p:nvPr>
        </p:nvSpPr>
        <p:spPr>
          <a:xfrm>
            <a:off x="3849688" y="0"/>
            <a:ext cx="2946400" cy="496888"/>
          </a:xfrm>
          <a:prstGeom prst="rect">
            <a:avLst/>
          </a:prstGeom>
          <a:noFill/>
          <a:ln w="9525">
            <a:noFill/>
          </a:ln>
        </p:spPr>
        <p:txBody>
          <a:bodyPr vert="horz" wrap="square" lIns="91440" tIns="45720" rIns="91440" bIns="45720" anchor="t"/>
          <a:lstStyle/>
          <a:p>
            <a:pPr lvl="0"/>
            <a:fld id="{BB962C8B-B14F-4D97-AF65-F5344CB8AC3E}" type="datetime1">
              <a:rPr lang="zh-CN" altLang="en-US" dirty="0"/>
            </a:fld>
            <a:endParaRPr lang="zh-CN" altLang="en-US" dirty="0"/>
          </a:p>
        </p:txBody>
      </p:sp>
      <p:sp>
        <p:nvSpPr>
          <p:cNvPr id="53252" name="灯片编号占位符 4"/>
          <p:cNvSpPr txBox="1">
            <a:spLocks noGrp="1"/>
          </p:cNvSpPr>
          <p:nvPr>
            <p:ph type="sldNum" sz="quarter"/>
          </p:nvPr>
        </p:nvSpPr>
        <p:spPr>
          <a:xfrm>
            <a:off x="3849688" y="9429750"/>
            <a:ext cx="2946400" cy="496888"/>
          </a:xfrm>
          <a:prstGeom prst="rect">
            <a:avLst/>
          </a:prstGeom>
          <a:noFill/>
          <a:ln w="9525">
            <a:noFill/>
          </a:ln>
        </p:spPr>
        <p:txBody>
          <a:bodyPr vert="horz" wrap="square" lIns="91440" tIns="45720" rIns="91440" bIns="45720" anchor="b"/>
          <a:lstStyle/>
          <a:p>
            <a:pPr lvl="0"/>
            <a:fld id="{9A0DB2DC-4C9A-4742-B13C-FB6460FD3503}" type="slidenum">
              <a:rPr lang="zh-CN" altLang="en-US" dirty="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TextEdit="1"/>
          </p:cNvSpPr>
          <p:nvPr>
            <p:ph type="sldImg"/>
          </p:nvPr>
        </p:nvSpPr>
        <p:spPr>
          <a:xfrm>
            <a:off x="685800" y="1143000"/>
            <a:ext cx="5486400" cy="3086100"/>
          </a:xfrm>
        </p:spPr>
      </p:sp>
      <p:sp>
        <p:nvSpPr>
          <p:cNvPr id="55298"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活动表的第三部分：研究开发资产情况。当年形成用于研究开发的固定资产：指报告期内企业形成用于研究开发的固定资产原价。该指标应与企业有关会计科目计入的形成用于企业研究开发活动的固定资产原价对应。填报时注意，这些资产一定是当年形成并且用作研发的固定资产，填报的是原价，不是摊销折旧后余值；如果与生产共用的要分摊计算，建筑物按使用面积分摊，仪器设备按照使用时间分摊。</a:t>
            </a:r>
          </a:p>
        </p:txBody>
      </p:sp>
      <p:sp>
        <p:nvSpPr>
          <p:cNvPr id="55299" name="日期占位符 3"/>
          <p:cNvSpPr txBox="1">
            <a:spLocks noGrp="1"/>
          </p:cNvSpPr>
          <p:nvPr/>
        </p:nvSpPr>
        <p:spPr>
          <a:xfrm>
            <a:off x="3849688" y="0"/>
            <a:ext cx="2946400" cy="496888"/>
          </a:xfrm>
          <a:prstGeom prst="rect">
            <a:avLst/>
          </a:prstGeom>
          <a:noFill/>
          <a:ln w="9525">
            <a:noFill/>
          </a:ln>
        </p:spPr>
        <p:txBody>
          <a:bodyPr anchor="t"/>
          <a:lstStyle/>
          <a:p>
            <a:pPr lvl="0"/>
            <a:fld id="{BB962C8B-B14F-4D97-AF65-F5344CB8AC3E}" type="datetime1">
              <a:rPr lang="zh-CN" altLang="en-US" dirty="0"/>
            </a:fld>
            <a:endParaRPr lang="zh-CN" altLang="en-US" dirty="0"/>
          </a:p>
        </p:txBody>
      </p:sp>
      <p:sp>
        <p:nvSpPr>
          <p:cNvPr id="55300" name="灯片编号占位符 4"/>
          <p:cNvSpPr txBox="1">
            <a:spLocks noGrp="1"/>
          </p:cNvSpPr>
          <p:nvPr/>
        </p:nvSpPr>
        <p:spPr>
          <a:xfrm>
            <a:off x="3849688" y="9429750"/>
            <a:ext cx="2946400" cy="496888"/>
          </a:xfrm>
          <a:prstGeom prst="rect">
            <a:avLst/>
          </a:prstGeom>
          <a:noFill/>
          <a:ln w="9525">
            <a:noFill/>
          </a:ln>
        </p:spPr>
        <p:txBody>
          <a:bodyPr anchor="b"/>
          <a:lstStyle/>
          <a:p>
            <a:pPr lvl="0"/>
            <a:fld id="{9A0DB2DC-4C9A-4742-B13C-FB6460FD3503}" type="slidenum">
              <a:rPr lang="zh-CN" altLang="en-US" dirty="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noTextEdit="1"/>
          </p:cNvSpPr>
          <p:nvPr>
            <p:ph type="sldImg"/>
          </p:nvPr>
        </p:nvSpPr>
        <p:spPr>
          <a:xfrm>
            <a:off x="685800" y="1143000"/>
            <a:ext cx="5486400" cy="3086100"/>
          </a:xfrm>
        </p:spPr>
      </p:sp>
      <p:sp>
        <p:nvSpPr>
          <p:cNvPr id="61442"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第四部分 政府经费和相关政策落实情况。</a:t>
            </a:r>
            <a:endParaRPr lang="zh-CN" altLang="en-US" dirty="0"/>
          </a:p>
        </p:txBody>
      </p:sp>
      <p:sp>
        <p:nvSpPr>
          <p:cNvPr id="61443" name="日期占位符 3"/>
          <p:cNvSpPr txBox="1">
            <a:spLocks noGrp="1"/>
          </p:cNvSpPr>
          <p:nvPr/>
        </p:nvSpPr>
        <p:spPr>
          <a:xfrm>
            <a:off x="3849688" y="0"/>
            <a:ext cx="2946400" cy="496888"/>
          </a:xfrm>
          <a:prstGeom prst="rect">
            <a:avLst/>
          </a:prstGeom>
          <a:noFill/>
          <a:ln w="9525">
            <a:noFill/>
          </a:ln>
        </p:spPr>
        <p:txBody>
          <a:bodyPr anchor="t"/>
          <a:lstStyle/>
          <a:p>
            <a:pPr lvl="0"/>
            <a:fld id="{BB962C8B-B14F-4D97-AF65-F5344CB8AC3E}" type="datetime1">
              <a:rPr lang="zh-CN" altLang="en-US" dirty="0"/>
            </a:fld>
            <a:endParaRPr lang="zh-CN" altLang="en-US" dirty="0"/>
          </a:p>
        </p:txBody>
      </p:sp>
      <p:sp>
        <p:nvSpPr>
          <p:cNvPr id="61444" name="灯片编号占位符 4"/>
          <p:cNvSpPr txBox="1">
            <a:spLocks noGrp="1"/>
          </p:cNvSpPr>
          <p:nvPr/>
        </p:nvSpPr>
        <p:spPr>
          <a:xfrm>
            <a:off x="3849688" y="9429750"/>
            <a:ext cx="2946400" cy="496888"/>
          </a:xfrm>
          <a:prstGeom prst="rect">
            <a:avLst/>
          </a:prstGeom>
          <a:noFill/>
          <a:ln w="9525">
            <a:noFill/>
          </a:ln>
        </p:spPr>
        <p:txBody>
          <a:bodyPr anchor="b"/>
          <a:lstStyle/>
          <a:p>
            <a:pPr lvl="0"/>
            <a:fld id="{9A0DB2DC-4C9A-4742-B13C-FB6460FD3503}" type="slidenum">
              <a:rPr lang="zh-CN" altLang="en-US" dirty="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TextEdit="1"/>
          </p:cNvSpPr>
          <p:nvPr>
            <p:ph type="sldImg"/>
          </p:nvPr>
        </p:nvSpPr>
        <p:spPr>
          <a:xfrm>
            <a:off x="685800" y="1143000"/>
            <a:ext cx="5486400" cy="3086100"/>
          </a:xfrm>
        </p:spPr>
      </p:sp>
      <p:sp>
        <p:nvSpPr>
          <p:cNvPr id="55298"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第五部分 企业办研究开发机构情况</a:t>
            </a:r>
            <a:endParaRPr lang="zh-CN" altLang="en-US" dirty="0"/>
          </a:p>
        </p:txBody>
      </p:sp>
      <p:sp>
        <p:nvSpPr>
          <p:cNvPr id="55299" name="日期占位符 3"/>
          <p:cNvSpPr txBox="1">
            <a:spLocks noGrp="1"/>
          </p:cNvSpPr>
          <p:nvPr/>
        </p:nvSpPr>
        <p:spPr>
          <a:xfrm>
            <a:off x="3849688" y="0"/>
            <a:ext cx="2946400" cy="496888"/>
          </a:xfrm>
          <a:prstGeom prst="rect">
            <a:avLst/>
          </a:prstGeom>
          <a:noFill/>
          <a:ln w="9525">
            <a:noFill/>
          </a:ln>
        </p:spPr>
        <p:txBody>
          <a:bodyPr anchor="t"/>
          <a:lstStyle/>
          <a:p>
            <a:pPr lvl="0"/>
            <a:fld id="{BB962C8B-B14F-4D97-AF65-F5344CB8AC3E}" type="datetime1">
              <a:rPr lang="zh-CN" altLang="en-US" dirty="0"/>
            </a:fld>
            <a:endParaRPr lang="zh-CN" altLang="en-US" dirty="0"/>
          </a:p>
        </p:txBody>
      </p:sp>
      <p:sp>
        <p:nvSpPr>
          <p:cNvPr id="55300" name="灯片编号占位符 4"/>
          <p:cNvSpPr txBox="1">
            <a:spLocks noGrp="1"/>
          </p:cNvSpPr>
          <p:nvPr/>
        </p:nvSpPr>
        <p:spPr>
          <a:xfrm>
            <a:off x="3849688" y="9429750"/>
            <a:ext cx="2946400" cy="496888"/>
          </a:xfrm>
          <a:prstGeom prst="rect">
            <a:avLst/>
          </a:prstGeom>
          <a:noFill/>
          <a:ln w="9525">
            <a:noFill/>
          </a:ln>
        </p:spPr>
        <p:txBody>
          <a:bodyPr anchor="b"/>
          <a:lstStyle/>
          <a:p>
            <a:pPr lvl="0"/>
            <a:fld id="{9A0DB2DC-4C9A-4742-B13C-FB6460FD3503}" type="slidenum">
              <a:rPr lang="zh-CN" altLang="en-US" dirty="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noTextEdit="1"/>
          </p:cNvSpPr>
          <p:nvPr>
            <p:ph type="sldImg"/>
          </p:nvPr>
        </p:nvSpPr>
        <p:spPr>
          <a:xfrm>
            <a:off x="685800" y="1143000"/>
            <a:ext cx="5486400" cy="3086100"/>
          </a:xfrm>
        </p:spPr>
      </p:sp>
      <p:sp>
        <p:nvSpPr>
          <p:cNvPr id="57346" name="备注占位符 2"/>
          <p:cNvSpPr>
            <a:spLocks noGrp="1"/>
          </p:cNvSpPr>
          <p:nvPr>
            <p:ph type="body"/>
          </p:nvPr>
        </p:nvSpPr>
        <p:spPr>
          <a:xfrm>
            <a:off x="679450" y="4716463"/>
            <a:ext cx="5438775" cy="4467225"/>
          </a:xfrm>
          <a:prstGeom prst="rect">
            <a:avLst/>
          </a:prstGeom>
          <a:noFill/>
          <a:ln w="9525">
            <a:noFill/>
          </a:ln>
        </p:spPr>
        <p:txBody>
          <a:bodyPr anchor="t"/>
          <a:lstStyle/>
          <a:p>
            <a:pPr lvl="0"/>
            <a:endParaRPr lang="zh-CN" altLang="en-US" dirty="0"/>
          </a:p>
        </p:txBody>
      </p:sp>
      <p:sp>
        <p:nvSpPr>
          <p:cNvPr id="57347" name="日期占位符 3"/>
          <p:cNvSpPr txBox="1">
            <a:spLocks noGrp="1"/>
          </p:cNvSpPr>
          <p:nvPr/>
        </p:nvSpPr>
        <p:spPr>
          <a:xfrm>
            <a:off x="3849688" y="0"/>
            <a:ext cx="2946400" cy="496888"/>
          </a:xfrm>
          <a:prstGeom prst="rect">
            <a:avLst/>
          </a:prstGeom>
          <a:noFill/>
          <a:ln w="9525">
            <a:noFill/>
          </a:ln>
        </p:spPr>
        <p:txBody>
          <a:bodyPr anchor="t"/>
          <a:lstStyle/>
          <a:p>
            <a:pPr lvl="0"/>
            <a:fld id="{BB962C8B-B14F-4D97-AF65-F5344CB8AC3E}" type="datetime1">
              <a:rPr lang="zh-CN" altLang="en-US" dirty="0"/>
            </a:fld>
            <a:endParaRPr lang="zh-CN" altLang="en-US" dirty="0"/>
          </a:p>
        </p:txBody>
      </p:sp>
      <p:sp>
        <p:nvSpPr>
          <p:cNvPr id="57348" name="灯片编号占位符 4"/>
          <p:cNvSpPr txBox="1">
            <a:spLocks noGrp="1"/>
          </p:cNvSpPr>
          <p:nvPr/>
        </p:nvSpPr>
        <p:spPr>
          <a:xfrm>
            <a:off x="3849688" y="9429750"/>
            <a:ext cx="2946400" cy="496888"/>
          </a:xfrm>
          <a:prstGeom prst="rect">
            <a:avLst/>
          </a:prstGeom>
          <a:noFill/>
          <a:ln w="9525">
            <a:noFill/>
          </a:ln>
        </p:spPr>
        <p:txBody>
          <a:bodyPr anchor="b"/>
          <a:lstStyle/>
          <a:p>
            <a:pPr lvl="0"/>
            <a:fld id="{9A0DB2DC-4C9A-4742-B13C-FB6460FD3503}" type="slidenum">
              <a:rPr lang="zh-CN" altLang="en-US" dirty="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TextEdit="1"/>
          </p:cNvSpPr>
          <p:nvPr>
            <p:ph type="sldImg"/>
          </p:nvPr>
        </p:nvSpPr>
        <p:spPr>
          <a:xfrm>
            <a:off x="685800" y="1143000"/>
            <a:ext cx="5486400" cy="3086100"/>
          </a:xfrm>
        </p:spPr>
      </p:sp>
      <p:sp>
        <p:nvSpPr>
          <p:cNvPr id="59394"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第六部分 研究开发产出及相关情况</a:t>
            </a:r>
          </a:p>
        </p:txBody>
      </p:sp>
      <p:sp>
        <p:nvSpPr>
          <p:cNvPr id="59395" name="日期占位符 3"/>
          <p:cNvSpPr txBox="1">
            <a:spLocks noGrp="1"/>
          </p:cNvSpPr>
          <p:nvPr/>
        </p:nvSpPr>
        <p:spPr>
          <a:xfrm>
            <a:off x="3849688" y="0"/>
            <a:ext cx="2946400" cy="496888"/>
          </a:xfrm>
          <a:prstGeom prst="rect">
            <a:avLst/>
          </a:prstGeom>
          <a:noFill/>
          <a:ln w="9525">
            <a:noFill/>
          </a:ln>
        </p:spPr>
        <p:txBody>
          <a:bodyPr anchor="t"/>
          <a:lstStyle/>
          <a:p>
            <a:pPr lvl="0"/>
            <a:fld id="{BB962C8B-B14F-4D97-AF65-F5344CB8AC3E}" type="datetime1">
              <a:rPr lang="zh-CN" altLang="en-US" dirty="0"/>
            </a:fld>
            <a:endParaRPr lang="zh-CN" altLang="en-US" dirty="0"/>
          </a:p>
        </p:txBody>
      </p:sp>
      <p:sp>
        <p:nvSpPr>
          <p:cNvPr id="59396" name="灯片编号占位符 4"/>
          <p:cNvSpPr txBox="1">
            <a:spLocks noGrp="1"/>
          </p:cNvSpPr>
          <p:nvPr/>
        </p:nvSpPr>
        <p:spPr>
          <a:xfrm>
            <a:off x="3849688" y="9429750"/>
            <a:ext cx="2946400" cy="496888"/>
          </a:xfrm>
          <a:prstGeom prst="rect">
            <a:avLst/>
          </a:prstGeom>
          <a:noFill/>
          <a:ln w="9525">
            <a:noFill/>
          </a:ln>
        </p:spPr>
        <p:txBody>
          <a:bodyPr anchor="b"/>
          <a:lstStyle/>
          <a:p>
            <a:pPr lvl="0"/>
            <a:fld id="{9A0DB2DC-4C9A-4742-B13C-FB6460FD3503}" type="slidenum">
              <a:rPr lang="zh-CN" altLang="en-US" dirty="0"/>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TextEdit="1"/>
          </p:cNvSpPr>
          <p:nvPr>
            <p:ph type="sldImg"/>
          </p:nvPr>
        </p:nvSpPr>
        <p:spPr>
          <a:xfrm>
            <a:off x="685800" y="1143000"/>
            <a:ext cx="5486400" cy="3086100"/>
          </a:xfrm>
        </p:spPr>
      </p:sp>
      <p:sp>
        <p:nvSpPr>
          <p:cNvPr id="59394"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新产品情况，什么是新产品？新产品要符合四个要素，</a:t>
            </a:r>
            <a:r>
              <a:rPr lang="en-US" altLang="zh-CN" dirty="0" smtClean="0"/>
              <a:t>1</a:t>
            </a:r>
            <a:r>
              <a:rPr lang="zh-CN" altLang="en-US" dirty="0" smtClean="0"/>
              <a:t>是采用新技术原理、新设计构思研制生产的全新产品，</a:t>
            </a:r>
            <a:r>
              <a:rPr lang="en-US" altLang="zh-CN" dirty="0" smtClean="0"/>
              <a:t>2</a:t>
            </a:r>
            <a:r>
              <a:rPr lang="zh-CN" altLang="en-US" dirty="0" smtClean="0"/>
              <a:t>是结构、材质、工艺等某一方面比原有产品有明显改进，从而显著提高了产品性能或扩大了使用功能的产品，</a:t>
            </a:r>
            <a:r>
              <a:rPr lang="en-US" altLang="zh-CN" dirty="0" smtClean="0"/>
              <a:t>3</a:t>
            </a:r>
            <a:r>
              <a:rPr lang="zh-CN" altLang="en-US" dirty="0" smtClean="0"/>
              <a:t>是企业自行研制开发，未经政府有关部门认定，从投产之日起一年之内的，</a:t>
            </a:r>
            <a:r>
              <a:rPr lang="en-US" altLang="zh-CN" dirty="0" smtClean="0"/>
              <a:t>4</a:t>
            </a:r>
            <a:r>
              <a:rPr lang="zh-CN" altLang="en-US" dirty="0" smtClean="0"/>
              <a:t>是经政府有关部门认定并在有效期内（三年）。</a:t>
            </a:r>
            <a:endParaRPr lang="zh-CN" altLang="en-US" dirty="0" smtClean="0"/>
          </a:p>
          <a:p>
            <a:pPr lvl="0"/>
            <a:endParaRPr lang="zh-CN" altLang="en-US" dirty="0"/>
          </a:p>
        </p:txBody>
      </p:sp>
      <p:sp>
        <p:nvSpPr>
          <p:cNvPr id="59395" name="日期占位符 3"/>
          <p:cNvSpPr txBox="1">
            <a:spLocks noGrp="1"/>
          </p:cNvSpPr>
          <p:nvPr/>
        </p:nvSpPr>
        <p:spPr>
          <a:xfrm>
            <a:off x="3849688" y="0"/>
            <a:ext cx="2946400" cy="496888"/>
          </a:xfrm>
          <a:prstGeom prst="rect">
            <a:avLst/>
          </a:prstGeom>
          <a:noFill/>
          <a:ln w="9525">
            <a:noFill/>
          </a:ln>
        </p:spPr>
        <p:txBody>
          <a:bodyPr anchor="t"/>
          <a:lstStyle/>
          <a:p>
            <a:pPr lvl="0"/>
            <a:fld id="{BB962C8B-B14F-4D97-AF65-F5344CB8AC3E}" type="datetime1">
              <a:rPr lang="zh-CN" altLang="en-US" dirty="0"/>
            </a:fld>
            <a:endParaRPr lang="zh-CN" altLang="en-US" dirty="0"/>
          </a:p>
        </p:txBody>
      </p:sp>
      <p:sp>
        <p:nvSpPr>
          <p:cNvPr id="59396" name="灯片编号占位符 4"/>
          <p:cNvSpPr txBox="1">
            <a:spLocks noGrp="1"/>
          </p:cNvSpPr>
          <p:nvPr/>
        </p:nvSpPr>
        <p:spPr>
          <a:xfrm>
            <a:off x="3849688" y="9429750"/>
            <a:ext cx="2946400" cy="496888"/>
          </a:xfrm>
          <a:prstGeom prst="rect">
            <a:avLst/>
          </a:prstGeom>
          <a:noFill/>
          <a:ln w="9525">
            <a:noFill/>
          </a:ln>
        </p:spPr>
        <p:txBody>
          <a:bodyPr anchor="b"/>
          <a:lstStyle/>
          <a:p>
            <a:pPr lvl="0"/>
            <a:fld id="{9A0DB2DC-4C9A-4742-B13C-FB6460FD3503}" type="slidenum">
              <a:rPr lang="zh-CN" altLang="en-US" dirty="0"/>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noTextEdit="1"/>
          </p:cNvSpPr>
          <p:nvPr>
            <p:ph type="sldImg"/>
          </p:nvPr>
        </p:nvSpPr>
        <p:spPr>
          <a:xfrm>
            <a:off x="685800" y="1143000"/>
            <a:ext cx="5486400" cy="3086100"/>
          </a:xfrm>
        </p:spPr>
      </p:sp>
      <p:sp>
        <p:nvSpPr>
          <p:cNvPr id="61442" name="备注占位符 2"/>
          <p:cNvSpPr>
            <a:spLocks noGrp="1"/>
          </p:cNvSpPr>
          <p:nvPr>
            <p:ph type="body"/>
          </p:nvPr>
        </p:nvSpPr>
        <p:spPr>
          <a:xfrm>
            <a:off x="679450" y="4716463"/>
            <a:ext cx="5438775" cy="4467225"/>
          </a:xfrm>
          <a:prstGeom prst="rect">
            <a:avLst/>
          </a:prstGeom>
          <a:noFill/>
          <a:ln w="9525">
            <a:noFill/>
          </a:ln>
        </p:spPr>
        <p:txBody>
          <a:bodyPr anchor="t"/>
          <a:lstStyle/>
          <a:p>
            <a:pPr lvl="0"/>
            <a:r>
              <a:rPr lang="zh-CN" altLang="en-US" dirty="0" smtClean="0"/>
              <a:t>第七部分 企业研发活动其他相关情况。包括技术改造和技术获取情况、以及企业在境外设立的研究开发机构情况。技术改造和技术获取包括技术改造经费支出、购买境内技术经费支出、引进境外技术经费支出、引进境外技术的消化吸收经费支出，企业如果有这几种费用发生，要留意不要漏报。</a:t>
            </a:r>
            <a:endParaRPr lang="zh-CN" altLang="en-US" dirty="0"/>
          </a:p>
        </p:txBody>
      </p:sp>
      <p:sp>
        <p:nvSpPr>
          <p:cNvPr id="61443" name="日期占位符 3"/>
          <p:cNvSpPr txBox="1">
            <a:spLocks noGrp="1"/>
          </p:cNvSpPr>
          <p:nvPr/>
        </p:nvSpPr>
        <p:spPr>
          <a:xfrm>
            <a:off x="3849688" y="0"/>
            <a:ext cx="2946400" cy="496888"/>
          </a:xfrm>
          <a:prstGeom prst="rect">
            <a:avLst/>
          </a:prstGeom>
          <a:noFill/>
          <a:ln w="9525">
            <a:noFill/>
          </a:ln>
        </p:spPr>
        <p:txBody>
          <a:bodyPr anchor="t"/>
          <a:lstStyle/>
          <a:p>
            <a:pPr lvl="0"/>
            <a:fld id="{BB962C8B-B14F-4D97-AF65-F5344CB8AC3E}" type="datetime1">
              <a:rPr lang="zh-CN" altLang="en-US" dirty="0"/>
            </a:fld>
            <a:endParaRPr lang="zh-CN" altLang="en-US" dirty="0"/>
          </a:p>
        </p:txBody>
      </p:sp>
      <p:sp>
        <p:nvSpPr>
          <p:cNvPr id="61444" name="灯片编号占位符 4"/>
          <p:cNvSpPr txBox="1">
            <a:spLocks noGrp="1"/>
          </p:cNvSpPr>
          <p:nvPr/>
        </p:nvSpPr>
        <p:spPr>
          <a:xfrm>
            <a:off x="3849688" y="9429750"/>
            <a:ext cx="2946400" cy="496888"/>
          </a:xfrm>
          <a:prstGeom prst="rect">
            <a:avLst/>
          </a:prstGeom>
          <a:noFill/>
          <a:ln w="9525">
            <a:noFill/>
          </a:ln>
        </p:spPr>
        <p:txBody>
          <a:bodyPr anchor="b"/>
          <a:lstStyle/>
          <a:p>
            <a:pPr lvl="0"/>
            <a:fld id="{9A0DB2DC-4C9A-4742-B13C-FB6460FD3503}" type="slidenum">
              <a:rPr lang="zh-CN" altLang="en-US" dirty="0"/>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除了上述指标，活动表还需要填报“补充资料”：上年研究开发费用在加计扣除中是否得到足额抵扣？如果得到足额抵扣选填①，如果只得到部分抵扣或没有申报加计扣除选填②，并填报已加计扣除的研究开发费用 占比情况。</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数据审核重点关联报表指标。企业研发费用依据有关研究开发会计科目或向税务部门提供的有关研究开发辅助账填报，因此在上报研发统计报表前，还要注意关联审核统计一套表中企业财务状况表的研发费用，两者相差不应过大，财务状况表的表号定报是</a:t>
            </a:r>
            <a:r>
              <a:rPr lang="en-US" altLang="zh-CN" dirty="0" smtClean="0"/>
              <a:t>203</a:t>
            </a:r>
            <a:r>
              <a:rPr lang="zh-CN" altLang="en-US" dirty="0" smtClean="0"/>
              <a:t>表，年报是</a:t>
            </a:r>
            <a:r>
              <a:rPr lang="en-US" altLang="zh-CN" dirty="0" smtClean="0"/>
              <a:t>103-1</a:t>
            </a:r>
            <a:r>
              <a:rPr lang="zh-CN" altLang="en-US" dirty="0" smtClean="0"/>
              <a:t>、</a:t>
            </a:r>
            <a:r>
              <a:rPr lang="en-US" altLang="zh-CN" dirty="0" smtClean="0"/>
              <a:t>-2</a:t>
            </a:r>
            <a:r>
              <a:rPr lang="zh-CN" altLang="en-US" dirty="0" smtClean="0"/>
              <a:t>表，如果是财务状况表漏报误研发费用应及时补报和更正。</a:t>
            </a:r>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财务状况表管理费用和研发费用填报要求和方法。第一种</a:t>
            </a:r>
            <a:r>
              <a:rPr lang="en-US" altLang="zh-CN" dirty="0" smtClean="0"/>
              <a:t>……</a:t>
            </a:r>
            <a:r>
              <a:rPr lang="zh-CN" altLang="en-US" dirty="0" smtClean="0"/>
              <a:t>，第二种</a:t>
            </a:r>
            <a:r>
              <a:rPr lang="en-US" altLang="zh-CN" dirty="0" smtClean="0"/>
              <a:t>……</a:t>
            </a:r>
            <a:r>
              <a:rPr lang="zh-CN" altLang="en-US" dirty="0" smtClean="0"/>
              <a:t>其他情况</a:t>
            </a:r>
            <a:r>
              <a:rPr lang="en-US" altLang="zh-CN" dirty="0" smtClean="0"/>
              <a:t>……</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第三部分内容 研发统计注意事项</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第一，必须</a:t>
            </a:r>
            <a:r>
              <a:rPr lang="zh-CN" altLang="en-US" smtClean="0"/>
              <a:t>完善研发费用账目</a:t>
            </a:r>
            <a:r>
              <a:rPr lang="zh-CN" altLang="en-US" dirty="0" smtClean="0"/>
              <a:t>和文件资料的管理</a:t>
            </a:r>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第二，避免出现填报错误。</a:t>
            </a:r>
            <a:endParaRPr lang="zh-CN" altLang="en-US" dirty="0"/>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5" name="页脚占位符 4"/>
          <p:cNvSpPr>
            <a:spLocks noGrp="1"/>
          </p:cNvSpPr>
          <p:nvPr>
            <p:ph type="ftr" sz="quarter" idx="11"/>
          </p:nvPr>
        </p:nvSpPr>
        <p:spPr/>
        <p:txBody>
          <a:bodyPr/>
          <a:lstStyle/>
          <a:p>
            <a:pPr>
              <a:defRPr/>
            </a:pPr>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5ADA52B7-FDCE-4A66-B899-60363867A990}" type="datetime1">
              <a:rPr lang="zh-CN" altLang="en-US" smtClean="0"/>
            </a:fld>
            <a:endParaRPr lang="zh-CN" altLang="en-US" sz="1200" dirty="0"/>
          </a:p>
        </p:txBody>
      </p:sp>
      <p:sp>
        <p:nvSpPr>
          <p:cNvPr id="6" name="页脚占位符 5"/>
          <p:cNvSpPr>
            <a:spLocks noGrp="1"/>
          </p:cNvSpPr>
          <p:nvPr>
            <p:ph type="ftr" sz="quarter" idx="4"/>
          </p:nvPr>
        </p:nvSpPr>
        <p:spPr/>
        <p:txBody>
          <a:bodyPr/>
          <a:lstStyle/>
          <a:p>
            <a:pPr>
              <a:defRPr/>
            </a:pPr>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0A98AF03-7270-45C2-A683-C5E353EF01A5}" type="datetime4">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37D5FE-740C-46F5-801A-FA5477D9711F}"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05A93482-8E69-40F7-BCAD-5662A6CADB27}"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fld>
            <a:endParaRPr lang="en-US"/>
          </a:p>
        </p:txBody>
      </p:sp>
      <p:sp>
        <p:nvSpPr>
          <p:cNvPr id="7" name="Title 6"/>
          <p:cNvSpPr>
            <a:spLocks noGrp="1"/>
          </p:cNvSpPr>
          <p:nvPr>
            <p:ph type="title"/>
          </p:nvPr>
        </p:nvSpPr>
        <p:spPr/>
        <p:txBody>
          <a:bodyPr/>
          <a:lstStyle/>
          <a:p>
            <a:r>
              <a:rPr lang="zh-CN" altLang="en-US" smtClean="0"/>
              <a:t>单击此处编辑母版标题样式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7479318" y="4074174"/>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BB7EAE1-CAAC-4AEF-919E-158692B1E55E}"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fld id="{9525A706-D8F2-4D1A-855A-CADC92600C26}" type="datetime4">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fld>
            <a:endParaRPr lang="en-US"/>
          </a:p>
        </p:txBody>
      </p:sp>
      <p:sp>
        <p:nvSpPr>
          <p:cNvPr id="9" name="Content Placeholder 8"/>
          <p:cNvSpPr>
            <a:spLocks noGrp="1"/>
          </p:cNvSpPr>
          <p:nvPr>
            <p:ph sz="quarter" idx="13"/>
          </p:nvPr>
        </p:nvSpPr>
        <p:spPr>
          <a:xfrm>
            <a:off x="902207" y="2679192"/>
            <a:ext cx="5096256"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E3127EC2-47FB-48A1-8644-C8A81DDAA119}" type="datetime4">
              <a:rPr lang="en-US" smtClean="0"/>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AE3EC3ED-7435-49F9-84C8-03CCA2F8DEDB}" type="datetime4">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fld>
            <a:endParaRPr lang="en-US"/>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A861222-2C8B-4501-BE87-6797EC025925}" type="datetime4">
              <a:rPr lang="en-US" smtClean="0"/>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fld>
            <a:endParaRPr lang="en-US"/>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B5C8118-FB93-4E87-B380-0175F2FE2167}"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fld>
            <a:endParaRPr lang="en-US"/>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704850"/>
            <a:ext cx="10972800" cy="561975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a:xfrm>
            <a:off x="609600" y="6356352"/>
            <a:ext cx="2844800" cy="365125"/>
          </a:xfrm>
        </p:spPr>
        <p:txBody>
          <a:bodyPr/>
          <a:lstStyle/>
          <a:p>
            <a:pPr marL="0" marR="0" lvl="0" indent="0" algn="l" defTabSz="914400" rtl="0" eaLnBrk="1" fontAlgn="base" latinLnBrk="0" hangingPunct="1">
              <a:spcBef>
                <a:spcPct val="0"/>
              </a:spcBef>
              <a:spcAft>
                <a:spcPct val="0"/>
              </a:spcAft>
              <a:buClrTx/>
              <a:buSzTx/>
              <a:buFontTx/>
              <a:buNone/>
              <a:defRPr/>
            </a:pPr>
            <a:fld id="{0B3D4222-F4C9-48B1-85DC-B1A2677A0B22}" type="datetime1">
              <a:rPr kumimoji="0" lang="zh-CN" altLang="en-US" sz="1200" b="0" i="0" u="none" strike="noStrike" kern="1200" cap="none" spc="0" normalizeH="0" baseline="0" noProof="0">
                <a:ln>
                  <a:noFill/>
                </a:ln>
                <a:solidFill>
                  <a:schemeClr val="tx2">
                    <a:shade val="90000"/>
                  </a:schemeClr>
                </a:solidFill>
                <a:effectLst/>
                <a:uLnTx/>
                <a:uFillTx/>
                <a:latin typeface="Arial" pitchFamily="34" charset="0"/>
                <a:ea typeface="宋体"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4" name="页脚占位符 3"/>
          <p:cNvSpPr>
            <a:spLocks noGrp="1"/>
          </p:cNvSpPr>
          <p:nvPr>
            <p:ph type="ftr" sz="quarter" idx="11"/>
          </p:nvPr>
        </p:nvSpPr>
        <p:spPr>
          <a:xfrm>
            <a:off x="3556000" y="6356352"/>
            <a:ext cx="4470400" cy="365125"/>
          </a:xfrm>
        </p:spPr>
        <p:txBody>
          <a:bodyPr/>
          <a:lstStyle/>
          <a:p>
            <a:pPr marL="0" marR="0" lvl="0" indent="0" algn="l" defTabSz="914400" rtl="0" eaLnBrk="1" fontAlgn="base" latinLnBrk="0" hangingPunct="1">
              <a:spcBef>
                <a:spcPct val="0"/>
              </a:spcBef>
              <a:spcAft>
                <a:spcPct val="0"/>
              </a:spcAft>
              <a:buClrTx/>
              <a:buSzTx/>
              <a:buFontTx/>
              <a:buNone/>
              <a:defRPr/>
            </a:pPr>
            <a:endParaRPr kumimoji="0" lang="zh-CN" altLang="zh-CN" sz="1200" b="0" i="0" u="none" strike="noStrike" kern="1200" cap="none" spc="0" normalizeH="0" baseline="0" noProof="0">
              <a:ln>
                <a:noFill/>
              </a:ln>
              <a:solidFill>
                <a:schemeClr val="tx2">
                  <a:shade val="90000"/>
                </a:schemeClr>
              </a:solidFill>
              <a:effectLst/>
              <a:uLnTx/>
              <a:uFillTx/>
              <a:latin typeface="Arial" pitchFamily="34" charset="0"/>
              <a:ea typeface="宋体" pitchFamily="2" charset="-122"/>
              <a:cs typeface="+mn-cs"/>
            </a:endParaRPr>
          </a:p>
        </p:txBody>
      </p:sp>
      <p:sp>
        <p:nvSpPr>
          <p:cNvPr id="5" name="灯片编号占位符 4"/>
          <p:cNvSpPr>
            <a:spLocks noGrp="1"/>
          </p:cNvSpPr>
          <p:nvPr>
            <p:ph type="sldNum" sz="quarter" idx="12"/>
          </p:nvPr>
        </p:nvSpPr>
        <p:spPr>
          <a:xfrm>
            <a:off x="10566400" y="6356352"/>
            <a:ext cx="1016000" cy="365125"/>
          </a:xfrm>
        </p:spPr>
        <p:txBody>
          <a:bodyPr/>
          <a:lstStyle/>
          <a:p>
            <a:pPr lvl="0" eaLnBrk="1" fontAlgn="base" hangingPunct="1"/>
            <a:fld id="{9A0DB2DC-4C9A-4742-B13C-FB6460FD3503}" type="slidenum">
              <a:rPr lang="zh-CN" altLang="en-US" strike="noStrike" noProof="1" dirty="0">
                <a:latin typeface="Arial" pitchFamily="34" charset="0"/>
                <a:ea typeface="宋体" pitchFamily="2" charset="-122"/>
                <a:cs typeface="+mn-cs"/>
              </a:rPr>
            </a:fld>
            <a:endParaRPr lang="zh-CN" altLang="en-US" strike="noStrike" noProof="1">
              <a:latin typeface="Arial"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16C01193-8287-4834-A286-6B880643E934}" type="datetime4">
              <a:rPr lang="en-US" smtClean="0"/>
            </a:fld>
            <a:endParaRPr lang="en-US"/>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8B37D5FE-740C-46F5-801A-FA5477D9711F}" type="slidenum">
              <a:rPr lang="en-US" smtClean="0"/>
            </a:fld>
            <a:endParaRPr lang="en-US"/>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pic>
        <p:nvPicPr>
          <p:cNvPr id="15" name="Picture 3"/>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3049"/>
            <a:ext cx="12192000" cy="68519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image" Target="../media/image24.png"/><Relationship Id="rId3" Type="http://schemas.openxmlformats.org/officeDocument/2006/relationships/customXml" Target="../ink/ink1.xml"/><Relationship Id="rId2" Type="http://schemas.openxmlformats.org/officeDocument/2006/relationships/image" Target="../media/image23.png"/><Relationship Id="rId1" Type="http://schemas.openxmlformats.org/officeDocument/2006/relationships/chart" Target="../charts/chart1.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customXml" Target="../ink/ink3.xml"/><Relationship Id="rId3" Type="http://schemas.openxmlformats.org/officeDocument/2006/relationships/image" Target="../media/image26.png"/><Relationship Id="rId2" Type="http://schemas.openxmlformats.org/officeDocument/2006/relationships/customXml" Target="../ink/ink2.xml"/><Relationship Id="rId1" Type="http://schemas.openxmlformats.org/officeDocument/2006/relationships/image" Target="../media/image25.png"/></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customXml" Target="../ink/ink5.xml"/><Relationship Id="rId3" Type="http://schemas.openxmlformats.org/officeDocument/2006/relationships/image" Target="../media/image29.png"/><Relationship Id="rId2" Type="http://schemas.openxmlformats.org/officeDocument/2006/relationships/customXml" Target="../ink/ink4.xml"/><Relationship Id="rId1"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customXml" Target="../ink/ink6.xml"/><Relationship Id="rId1" Type="http://schemas.openxmlformats.org/officeDocument/2006/relationships/image" Target="../media/image28.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customXml" Target="../ink/ink8.xml"/><Relationship Id="rId3" Type="http://schemas.openxmlformats.org/officeDocument/2006/relationships/image" Target="../media/image35.png"/><Relationship Id="rId2" Type="http://schemas.openxmlformats.org/officeDocument/2006/relationships/customXml" Target="../ink/ink7.xml"/><Relationship Id="rId1" Type="http://schemas.openxmlformats.org/officeDocument/2006/relationships/image" Target="../media/image34.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37.png"/><Relationship Id="rId2" Type="http://schemas.openxmlformats.org/officeDocument/2006/relationships/customXml" Target="../ink/ink9.xml"/><Relationship Id="rId1" Type="http://schemas.openxmlformats.org/officeDocument/2006/relationships/image" Target="../media/image34.png"/></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customXml" Target="../ink/ink11.xml"/><Relationship Id="rId3" Type="http://schemas.openxmlformats.org/officeDocument/2006/relationships/image" Target="../media/image38.png"/><Relationship Id="rId2" Type="http://schemas.openxmlformats.org/officeDocument/2006/relationships/customXml" Target="../ink/ink10.xml"/><Relationship Id="rId1" Type="http://schemas.openxmlformats.org/officeDocument/2006/relationships/image" Target="../media/image34.png"/></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diagramColors" Target="../diagrams/colors1.xml"/><Relationship Id="rId7" Type="http://schemas.openxmlformats.org/officeDocument/2006/relationships/diagramQuickStyle" Target="../diagrams/quickStyle1.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diagramDrawing" Target="../diagrams/drawing1.xml"/><Relationship Id="rId3" Type="http://schemas.openxmlformats.org/officeDocument/2006/relationships/image" Target="../media/image41.png"/><Relationship Id="rId2" Type="http://schemas.openxmlformats.org/officeDocument/2006/relationships/customXml" Target="../ink/ink12.xml"/><Relationship Id="rId10" Type="http://schemas.openxmlformats.org/officeDocument/2006/relationships/notesSlide" Target="../notesSlides/notesSlide26.xml"/><Relationship Id="rId1" Type="http://schemas.openxmlformats.org/officeDocument/2006/relationships/image" Target="../media/image40.png"/></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6.xml"/><Relationship Id="rId7" Type="http://schemas.openxmlformats.org/officeDocument/2006/relationships/image" Target="../media/image45.png"/><Relationship Id="rId6" Type="http://schemas.openxmlformats.org/officeDocument/2006/relationships/customXml" Target="../ink/ink15.xml"/><Relationship Id="rId5" Type="http://schemas.openxmlformats.org/officeDocument/2006/relationships/image" Target="../media/image44.png"/><Relationship Id="rId4" Type="http://schemas.openxmlformats.org/officeDocument/2006/relationships/customXml" Target="../ink/ink14.xml"/><Relationship Id="rId3" Type="http://schemas.openxmlformats.org/officeDocument/2006/relationships/image" Target="../media/image43.png"/><Relationship Id="rId2" Type="http://schemas.openxmlformats.org/officeDocument/2006/relationships/customXml" Target="../ink/ink13.xml"/><Relationship Id="rId1" Type="http://schemas.openxmlformats.org/officeDocument/2006/relationships/image" Target="../media/image42.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6.xml"/><Relationship Id="rId3" Type="http://schemas.openxmlformats.org/officeDocument/2006/relationships/image" Target="../media/image47.png"/><Relationship Id="rId2" Type="http://schemas.openxmlformats.org/officeDocument/2006/relationships/customXml" Target="../ink/ink16.xml"/><Relationship Id="rId1" Type="http://schemas.openxmlformats.org/officeDocument/2006/relationships/image" Target="../media/image46.png"/></Relationships>
</file>

<file path=ppt/slides/_rels/slide36.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6.xml"/><Relationship Id="rId7" Type="http://schemas.openxmlformats.org/officeDocument/2006/relationships/image" Target="../media/image51.png"/><Relationship Id="rId6" Type="http://schemas.openxmlformats.org/officeDocument/2006/relationships/customXml" Target="../ink/ink19.xml"/><Relationship Id="rId5" Type="http://schemas.openxmlformats.org/officeDocument/2006/relationships/image" Target="../media/image50.png"/><Relationship Id="rId4" Type="http://schemas.openxmlformats.org/officeDocument/2006/relationships/customXml" Target="../ink/ink18.xml"/><Relationship Id="rId3" Type="http://schemas.openxmlformats.org/officeDocument/2006/relationships/image" Target="../media/image49.png"/><Relationship Id="rId2" Type="http://schemas.openxmlformats.org/officeDocument/2006/relationships/customXml" Target="../ink/ink17.xml"/><Relationship Id="rId1" Type="http://schemas.openxmlformats.org/officeDocument/2006/relationships/image" Target="../media/image48.pn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customXml" Target="../ink/ink21.xml"/><Relationship Id="rId3" Type="http://schemas.openxmlformats.org/officeDocument/2006/relationships/image" Target="../media/image53.png"/><Relationship Id="rId2" Type="http://schemas.openxmlformats.org/officeDocument/2006/relationships/customXml" Target="../ink/ink20.xml"/><Relationship Id="rId1" Type="http://schemas.openxmlformats.org/officeDocument/2006/relationships/image" Target="../media/image52.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6.xml"/><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customXml" Target="../ink/ink22.xml"/><Relationship Id="rId1" Type="http://schemas.openxmlformats.org/officeDocument/2006/relationships/image" Target="../media/image52.pn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6.xml"/><Relationship Id="rId3" Type="http://schemas.openxmlformats.org/officeDocument/2006/relationships/image" Target="../media/image58.png"/><Relationship Id="rId2" Type="http://schemas.openxmlformats.org/officeDocument/2006/relationships/customXml" Target="../ink/ink23.xml"/><Relationship Id="rId1"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image" Target="../media/image60.png"/></Relationships>
</file>

<file path=ppt/slides/_rels/slide42.xml.rels><?xml version="1.0" encoding="UTF-8" standalone="yes"?>
<Relationships xmlns="http://schemas.openxmlformats.org/package/2006/relationships"><Relationship Id="rId9" Type="http://schemas.openxmlformats.org/officeDocument/2006/relationships/customXml" Target="../ink/ink27.xml"/><Relationship Id="rId8" Type="http://schemas.openxmlformats.org/officeDocument/2006/relationships/image" Target="../media/image65.png"/><Relationship Id="rId7" Type="http://schemas.openxmlformats.org/officeDocument/2006/relationships/customXml" Target="../ink/ink26.xml"/><Relationship Id="rId6" Type="http://schemas.openxmlformats.org/officeDocument/2006/relationships/image" Target="../media/image64.png"/><Relationship Id="rId5" Type="http://schemas.openxmlformats.org/officeDocument/2006/relationships/customXml" Target="../ink/ink25.xml"/><Relationship Id="rId4" Type="http://schemas.openxmlformats.org/officeDocument/2006/relationships/image" Target="../media/image63.png"/><Relationship Id="rId3" Type="http://schemas.openxmlformats.org/officeDocument/2006/relationships/customXml" Target="../ink/ink24.xml"/><Relationship Id="rId2" Type="http://schemas.openxmlformats.org/officeDocument/2006/relationships/image" Target="../media/image62.png"/><Relationship Id="rId12" Type="http://schemas.openxmlformats.org/officeDocument/2006/relationships/notesSlide" Target="../notesSlides/notesSlide35.xml"/><Relationship Id="rId11" Type="http://schemas.openxmlformats.org/officeDocument/2006/relationships/slideLayout" Target="../slideLayouts/slideLayout12.xml"/><Relationship Id="rId10" Type="http://schemas.openxmlformats.org/officeDocument/2006/relationships/image" Target="../media/image66.png"/><Relationship Id="rId1"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Administrator\Desktop\精密净油设备-1_看图王.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6044" y="2346"/>
            <a:ext cx="12302010" cy="709821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366853" y="2101061"/>
            <a:ext cx="7898836" cy="2298455"/>
          </a:xfrm>
          <a:prstGeom prst="rect">
            <a:avLst/>
          </a:prstGeom>
          <a:noFill/>
        </p:spPr>
        <p:txBody>
          <a:bodyPr wrap="square" lIns="117226" tIns="58613" rIns="117226" bIns="58613" rtlCol="0">
            <a:spAutoFit/>
          </a:bodyPr>
          <a:lstStyle/>
          <a:p>
            <a:pPr>
              <a:lnSpc>
                <a:spcPts val="8500"/>
              </a:lnSpc>
            </a:pPr>
            <a:r>
              <a:rPr lang="zh-CN" altLang="en-US" sz="6000" dirty="0" smtClean="0">
                <a:solidFill>
                  <a:schemeClr val="accent6">
                    <a:lumMod val="50000"/>
                  </a:schemeClr>
                </a:solidFill>
                <a:latin typeface="华文琥珀" pitchFamily="2" charset="-122"/>
                <a:ea typeface="华文琥珀" pitchFamily="2" charset="-122"/>
              </a:rPr>
              <a:t>企业研发活动统计报表</a:t>
            </a:r>
            <a:endParaRPr lang="en-US" altLang="zh-CN" sz="6000" dirty="0" smtClean="0">
              <a:solidFill>
                <a:schemeClr val="accent6">
                  <a:lumMod val="50000"/>
                </a:schemeClr>
              </a:solidFill>
              <a:latin typeface="华文琥珀" pitchFamily="2" charset="-122"/>
              <a:ea typeface="华文琥珀" pitchFamily="2" charset="-122"/>
            </a:endParaRPr>
          </a:p>
          <a:p>
            <a:pPr algn="ctr">
              <a:lnSpc>
                <a:spcPts val="8500"/>
              </a:lnSpc>
            </a:pPr>
            <a:r>
              <a:rPr lang="zh-CN" altLang="en-US" sz="6000" dirty="0" smtClean="0">
                <a:solidFill>
                  <a:schemeClr val="accent6">
                    <a:lumMod val="50000"/>
                  </a:schemeClr>
                </a:solidFill>
                <a:latin typeface="华文琥珀" pitchFamily="2" charset="-122"/>
                <a:ea typeface="华文琥珀" pitchFamily="2" charset="-122"/>
              </a:rPr>
              <a:t>填报要点</a:t>
            </a:r>
            <a:endParaRPr lang="zh-CN" altLang="en-US" sz="6000" dirty="0">
              <a:solidFill>
                <a:schemeClr val="accent6">
                  <a:lumMod val="50000"/>
                </a:schemeClr>
              </a:solidFill>
              <a:latin typeface="华文琥珀" pitchFamily="2" charset="-122"/>
              <a:ea typeface="华文琥珀" pitchFamily="2" charset="-122"/>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椭圆 30"/>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35076" y="1978025"/>
            <a:ext cx="3165475"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29"/>
          <p:cNvSpPr>
            <a:spLocks noChangeArrowheads="1"/>
          </p:cNvSpPr>
          <p:nvPr/>
        </p:nvSpPr>
        <p:spPr bwMode="auto">
          <a:xfrm>
            <a:off x="2327684" y="2735264"/>
            <a:ext cx="1362848" cy="70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28" tIns="45714" rIns="91428" bIns="45714"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4000" b="1" i="0" u="none" strike="noStrike" cap="none" normalizeH="0" baseline="0" dirty="0" smtClean="0">
                <a:ln>
                  <a:noFill/>
                </a:ln>
                <a:solidFill>
                  <a:schemeClr val="accent1">
                    <a:lumMod val="75000"/>
                  </a:schemeClr>
                </a:solidFill>
                <a:effectLst/>
                <a:latin typeface="微软雅黑" pitchFamily="34" charset="-122"/>
                <a:ea typeface="微软雅黑" pitchFamily="34" charset="-122"/>
                <a:cs typeface="宋体" pitchFamily="2" charset="-122"/>
              </a:rPr>
              <a:t>目 录</a:t>
            </a:r>
            <a:endParaRPr kumimoji="0" lang="zh-CN" altLang="zh-CN" sz="1800" b="0" i="0" u="none" strike="noStrike" cap="none" normalizeH="0" baseline="0" dirty="0" smtClean="0">
              <a:ln>
                <a:noFill/>
              </a:ln>
              <a:solidFill>
                <a:schemeClr val="accent1">
                  <a:lumMod val="75000"/>
                </a:schemeClr>
              </a:solidFill>
              <a:effectLst/>
              <a:cs typeface="宋体" pitchFamily="2" charset="-122"/>
            </a:endParaRPr>
          </a:p>
        </p:txBody>
      </p:sp>
      <p:sp>
        <p:nvSpPr>
          <p:cNvPr id="8" name="矩形 27"/>
          <p:cNvSpPr>
            <a:spLocks noChangeArrowheads="1"/>
          </p:cNvSpPr>
          <p:nvPr/>
        </p:nvSpPr>
        <p:spPr bwMode="auto">
          <a:xfrm>
            <a:off x="2316431" y="3433763"/>
            <a:ext cx="1345665"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28" tIns="45714" rIns="91428" bIns="45714"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en-US" altLang="zh-CN" sz="2000" b="1" i="0" u="none" strike="noStrike" cap="none" normalizeH="0" baseline="0" dirty="0" smtClean="0">
                <a:ln>
                  <a:noFill/>
                </a:ln>
                <a:solidFill>
                  <a:schemeClr val="accent1">
                    <a:lumMod val="75000"/>
                  </a:schemeClr>
                </a:solidFill>
                <a:effectLst/>
                <a:latin typeface="微软雅黑" pitchFamily="34" charset="-122"/>
                <a:ea typeface="宋体" pitchFamily="2" charset="-122"/>
                <a:cs typeface="宋体" pitchFamily="2" charset="-122"/>
              </a:rPr>
              <a:t>Contents</a:t>
            </a:r>
            <a:endParaRPr kumimoji="0" lang="zh-CN" altLang="zh-CN" sz="1800" b="0" i="0" u="none" strike="noStrike" cap="none" normalizeH="0" baseline="0" dirty="0" smtClean="0">
              <a:ln>
                <a:noFill/>
              </a:ln>
              <a:solidFill>
                <a:schemeClr val="accent1">
                  <a:lumMod val="75000"/>
                </a:schemeClr>
              </a:solidFill>
              <a:effectLst/>
              <a:ea typeface="宋体" pitchFamily="2" charset="-122"/>
              <a:cs typeface="宋体" pitchFamily="2" charset="-122"/>
            </a:endParaRPr>
          </a:p>
        </p:txBody>
      </p:sp>
      <p:sp>
        <p:nvSpPr>
          <p:cNvPr id="14" name="矩形 3"/>
          <p:cNvSpPr>
            <a:spLocks noChangeArrowheads="1"/>
          </p:cNvSpPr>
          <p:nvPr/>
        </p:nvSpPr>
        <p:spPr bwMode="auto">
          <a:xfrm>
            <a:off x="5356487" y="1634332"/>
            <a:ext cx="4175125" cy="687387"/>
          </a:xfrm>
          <a:prstGeom prst="rect">
            <a:avLst/>
          </a:prstGeom>
          <a:gradFill>
            <a:gsLst>
              <a:gs pos="0">
                <a:srgbClr val="E30000"/>
              </a:gs>
              <a:gs pos="100000">
                <a:srgbClr val="760303"/>
              </a:gs>
            </a:gsLst>
            <a:lin ang="5400000" scaled="0"/>
          </a:gra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4" name="矩形 3"/>
          <p:cNvSpPr>
            <a:spLocks noChangeArrowheads="1"/>
          </p:cNvSpPr>
          <p:nvPr/>
        </p:nvSpPr>
        <p:spPr bwMode="auto">
          <a:xfrm>
            <a:off x="5375270" y="2843053"/>
            <a:ext cx="4175125" cy="687388"/>
          </a:xfrm>
          <a:prstGeom prst="rect">
            <a:avLst/>
          </a:prstGeom>
          <a:solidFill>
            <a:schemeClr val="accent1">
              <a:lumMod val="75000"/>
            </a:schemeClr>
          </a:soli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5" name="矩形 3"/>
          <p:cNvSpPr>
            <a:spLocks noChangeArrowheads="1"/>
          </p:cNvSpPr>
          <p:nvPr/>
        </p:nvSpPr>
        <p:spPr bwMode="auto">
          <a:xfrm>
            <a:off x="5375276" y="4057650"/>
            <a:ext cx="4175125" cy="687388"/>
          </a:xfrm>
          <a:prstGeom prst="rect">
            <a:avLst/>
          </a:prstGeom>
          <a:solidFill>
            <a:schemeClr val="accent1">
              <a:lumMod val="75000"/>
            </a:schemeClr>
          </a:soli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9" name="Copyright Notice"/>
          <p:cNvSpPr/>
          <p:nvPr/>
        </p:nvSpPr>
        <p:spPr bwMode="auto">
          <a:xfrm>
            <a:off x="6330995" y="2978151"/>
            <a:ext cx="1955715"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non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二、填</a:t>
            </a:r>
            <a:r>
              <a:rPr kumimoji="0" lang="zh-CN" altLang="en-US"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报</a:t>
            </a: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说明</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0" name="Copyright Notice"/>
          <p:cNvSpPr/>
          <p:nvPr/>
        </p:nvSpPr>
        <p:spPr bwMode="auto">
          <a:xfrm>
            <a:off x="6330995" y="4195764"/>
            <a:ext cx="1955714"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non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三、注意事项</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1" name="Copyright Notice"/>
          <p:cNvSpPr/>
          <p:nvPr/>
        </p:nvSpPr>
        <p:spPr bwMode="auto">
          <a:xfrm>
            <a:off x="6330315" y="1724026"/>
            <a:ext cx="1955800"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一、</a:t>
            </a:r>
            <a:r>
              <a:rPr kumimoji="0" lang="zh-CN" altLang="en-US"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实施要点</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5" name="燕尾形 52"/>
          <p:cNvSpPr>
            <a:spLocks noChangeArrowheads="1"/>
          </p:cNvSpPr>
          <p:nvPr/>
        </p:nvSpPr>
        <p:spPr bwMode="auto">
          <a:xfrm>
            <a:off x="5711826" y="1800225"/>
            <a:ext cx="322263" cy="290513"/>
          </a:xfrm>
          <a:prstGeom prst="chevron">
            <a:avLst>
              <a:gd name="adj" fmla="val 55464"/>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68544" tIns="34283" rIns="68544" bIns="34283"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40"/>
          <p:cNvSpPr>
            <a:spLocks noChangeArrowheads="1"/>
          </p:cNvSpPr>
          <p:nvPr/>
        </p:nvSpPr>
        <p:spPr bwMode="auto">
          <a:xfrm>
            <a:off x="1899285" y="199390"/>
            <a:ext cx="10292715" cy="621732"/>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5" name="任意多边形 14"/>
          <p:cNvSpPr/>
          <p:nvPr/>
        </p:nvSpPr>
        <p:spPr>
          <a:xfrm>
            <a:off x="1075592" y="1260963"/>
            <a:ext cx="6541477" cy="2628900"/>
          </a:xfrm>
          <a:custGeom>
            <a:avLst/>
            <a:gdLst>
              <a:gd name="connsiteX0" fmla="*/ 0 w 6541477"/>
              <a:gd name="connsiteY0" fmla="*/ 0 h 2628900"/>
              <a:gd name="connsiteX1" fmla="*/ 316523 w 6541477"/>
              <a:gd name="connsiteY1" fmla="*/ 79131 h 2628900"/>
              <a:gd name="connsiteX2" fmla="*/ 773723 w 6541477"/>
              <a:gd name="connsiteY2" fmla="*/ 263770 h 2628900"/>
              <a:gd name="connsiteX3" fmla="*/ 1178170 w 6541477"/>
              <a:gd name="connsiteY3" fmla="*/ 413239 h 2628900"/>
              <a:gd name="connsiteX4" fmla="*/ 1406770 w 6541477"/>
              <a:gd name="connsiteY4" fmla="*/ 492370 h 2628900"/>
              <a:gd name="connsiteX5" fmla="*/ 1608993 w 6541477"/>
              <a:gd name="connsiteY5" fmla="*/ 580293 h 2628900"/>
              <a:gd name="connsiteX6" fmla="*/ 2083777 w 6541477"/>
              <a:gd name="connsiteY6" fmla="*/ 747347 h 2628900"/>
              <a:gd name="connsiteX7" fmla="*/ 2540977 w 6541477"/>
              <a:gd name="connsiteY7" fmla="*/ 923193 h 2628900"/>
              <a:gd name="connsiteX8" fmla="*/ 2787162 w 6541477"/>
              <a:gd name="connsiteY8" fmla="*/ 1011116 h 2628900"/>
              <a:gd name="connsiteX9" fmla="*/ 3138854 w 6541477"/>
              <a:gd name="connsiteY9" fmla="*/ 1125416 h 2628900"/>
              <a:gd name="connsiteX10" fmla="*/ 3253154 w 6541477"/>
              <a:gd name="connsiteY10" fmla="*/ 1160585 h 2628900"/>
              <a:gd name="connsiteX11" fmla="*/ 3341077 w 6541477"/>
              <a:gd name="connsiteY11" fmla="*/ 1204547 h 2628900"/>
              <a:gd name="connsiteX12" fmla="*/ 3411416 w 6541477"/>
              <a:gd name="connsiteY12" fmla="*/ 1230924 h 2628900"/>
              <a:gd name="connsiteX13" fmla="*/ 3481754 w 6541477"/>
              <a:gd name="connsiteY13" fmla="*/ 1266093 h 2628900"/>
              <a:gd name="connsiteX14" fmla="*/ 3560885 w 6541477"/>
              <a:gd name="connsiteY14" fmla="*/ 1301262 h 2628900"/>
              <a:gd name="connsiteX15" fmla="*/ 3613639 w 6541477"/>
              <a:gd name="connsiteY15" fmla="*/ 1354016 h 2628900"/>
              <a:gd name="connsiteX16" fmla="*/ 3807070 w 6541477"/>
              <a:gd name="connsiteY16" fmla="*/ 1494693 h 2628900"/>
              <a:gd name="connsiteX17" fmla="*/ 3851031 w 6541477"/>
              <a:gd name="connsiteY17" fmla="*/ 1538654 h 2628900"/>
              <a:gd name="connsiteX18" fmla="*/ 3921370 w 6541477"/>
              <a:gd name="connsiteY18" fmla="*/ 1626577 h 2628900"/>
              <a:gd name="connsiteX19" fmla="*/ 3947746 w 6541477"/>
              <a:gd name="connsiteY19" fmla="*/ 1661747 h 2628900"/>
              <a:gd name="connsiteX20" fmla="*/ 3974123 w 6541477"/>
              <a:gd name="connsiteY20" fmla="*/ 1705708 h 2628900"/>
              <a:gd name="connsiteX21" fmla="*/ 4018085 w 6541477"/>
              <a:gd name="connsiteY21" fmla="*/ 1855177 h 2628900"/>
              <a:gd name="connsiteX22" fmla="*/ 4079631 w 6541477"/>
              <a:gd name="connsiteY22" fmla="*/ 1978270 h 2628900"/>
              <a:gd name="connsiteX23" fmla="*/ 4114800 w 6541477"/>
              <a:gd name="connsiteY23" fmla="*/ 2083777 h 2628900"/>
              <a:gd name="connsiteX24" fmla="*/ 4132385 w 6541477"/>
              <a:gd name="connsiteY24" fmla="*/ 2136531 h 2628900"/>
              <a:gd name="connsiteX25" fmla="*/ 4158762 w 6541477"/>
              <a:gd name="connsiteY25" fmla="*/ 2198077 h 2628900"/>
              <a:gd name="connsiteX26" fmla="*/ 4193931 w 6541477"/>
              <a:gd name="connsiteY26" fmla="*/ 2303585 h 2628900"/>
              <a:gd name="connsiteX27" fmla="*/ 4202723 w 6541477"/>
              <a:gd name="connsiteY27" fmla="*/ 2347547 h 2628900"/>
              <a:gd name="connsiteX28" fmla="*/ 4237893 w 6541477"/>
              <a:gd name="connsiteY28" fmla="*/ 2400300 h 2628900"/>
              <a:gd name="connsiteX29" fmla="*/ 4290646 w 6541477"/>
              <a:gd name="connsiteY29" fmla="*/ 2497016 h 2628900"/>
              <a:gd name="connsiteX30" fmla="*/ 4378570 w 6541477"/>
              <a:gd name="connsiteY30" fmla="*/ 2567354 h 2628900"/>
              <a:gd name="connsiteX31" fmla="*/ 4431323 w 6541477"/>
              <a:gd name="connsiteY31" fmla="*/ 2593731 h 2628900"/>
              <a:gd name="connsiteX32" fmla="*/ 4580793 w 6541477"/>
              <a:gd name="connsiteY32" fmla="*/ 2620108 h 2628900"/>
              <a:gd name="connsiteX33" fmla="*/ 4695093 w 6541477"/>
              <a:gd name="connsiteY33" fmla="*/ 2628900 h 2628900"/>
              <a:gd name="connsiteX34" fmla="*/ 5152293 w 6541477"/>
              <a:gd name="connsiteY34" fmla="*/ 2611316 h 2628900"/>
              <a:gd name="connsiteX35" fmla="*/ 5539154 w 6541477"/>
              <a:gd name="connsiteY35" fmla="*/ 2558562 h 2628900"/>
              <a:gd name="connsiteX36" fmla="*/ 5987562 w 6541477"/>
              <a:gd name="connsiteY36" fmla="*/ 2497016 h 2628900"/>
              <a:gd name="connsiteX37" fmla="*/ 6277708 w 6541477"/>
              <a:gd name="connsiteY37" fmla="*/ 2435470 h 2628900"/>
              <a:gd name="connsiteX38" fmla="*/ 6356839 w 6541477"/>
              <a:gd name="connsiteY38" fmla="*/ 2417885 h 2628900"/>
              <a:gd name="connsiteX39" fmla="*/ 6435970 w 6541477"/>
              <a:gd name="connsiteY39" fmla="*/ 2409093 h 2628900"/>
              <a:gd name="connsiteX40" fmla="*/ 6541477 w 6541477"/>
              <a:gd name="connsiteY40" fmla="*/ 2400300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41477" h="2628900">
                <a:moveTo>
                  <a:pt x="0" y="0"/>
                </a:moveTo>
                <a:cubicBezTo>
                  <a:pt x="105508" y="26377"/>
                  <a:pt x="211796" y="49807"/>
                  <a:pt x="316523" y="79131"/>
                </a:cubicBezTo>
                <a:cubicBezTo>
                  <a:pt x="426951" y="110051"/>
                  <a:pt x="750205" y="255079"/>
                  <a:pt x="773723" y="263770"/>
                </a:cubicBezTo>
                <a:lnTo>
                  <a:pt x="1178170" y="413239"/>
                </a:lnTo>
                <a:cubicBezTo>
                  <a:pt x="1254013" y="440627"/>
                  <a:pt x="1332821" y="460218"/>
                  <a:pt x="1406770" y="492370"/>
                </a:cubicBezTo>
                <a:cubicBezTo>
                  <a:pt x="1474178" y="521678"/>
                  <a:pt x="1540207" y="554386"/>
                  <a:pt x="1608993" y="580293"/>
                </a:cubicBezTo>
                <a:cubicBezTo>
                  <a:pt x="1765999" y="639425"/>
                  <a:pt x="1926049" y="690170"/>
                  <a:pt x="2083777" y="747347"/>
                </a:cubicBezTo>
                <a:cubicBezTo>
                  <a:pt x="2237286" y="802994"/>
                  <a:pt x="2387858" y="866482"/>
                  <a:pt x="2540977" y="923193"/>
                </a:cubicBezTo>
                <a:cubicBezTo>
                  <a:pt x="2622691" y="953457"/>
                  <a:pt x="2703799" y="985745"/>
                  <a:pt x="2787162" y="1011116"/>
                </a:cubicBezTo>
                <a:cubicBezTo>
                  <a:pt x="3234724" y="1147330"/>
                  <a:pt x="2776875" y="1004756"/>
                  <a:pt x="3138854" y="1125416"/>
                </a:cubicBezTo>
                <a:cubicBezTo>
                  <a:pt x="3176671" y="1138022"/>
                  <a:pt x="3216032" y="1146059"/>
                  <a:pt x="3253154" y="1160585"/>
                </a:cubicBezTo>
                <a:cubicBezTo>
                  <a:pt x="3283668" y="1172525"/>
                  <a:pt x="3311134" y="1191239"/>
                  <a:pt x="3341077" y="1204547"/>
                </a:cubicBezTo>
                <a:cubicBezTo>
                  <a:pt x="3363959" y="1214717"/>
                  <a:pt x="3388475" y="1220887"/>
                  <a:pt x="3411416" y="1230924"/>
                </a:cubicBezTo>
                <a:cubicBezTo>
                  <a:pt x="3435432" y="1241431"/>
                  <a:pt x="3458036" y="1254931"/>
                  <a:pt x="3481754" y="1266093"/>
                </a:cubicBezTo>
                <a:cubicBezTo>
                  <a:pt x="3507871" y="1278383"/>
                  <a:pt x="3534508" y="1289539"/>
                  <a:pt x="3560885" y="1301262"/>
                </a:cubicBezTo>
                <a:cubicBezTo>
                  <a:pt x="3578470" y="1318847"/>
                  <a:pt x="3594009" y="1338748"/>
                  <a:pt x="3613639" y="1354016"/>
                </a:cubicBezTo>
                <a:cubicBezTo>
                  <a:pt x="3696173" y="1418210"/>
                  <a:pt x="3734269" y="1421892"/>
                  <a:pt x="3807070" y="1494693"/>
                </a:cubicBezTo>
                <a:cubicBezTo>
                  <a:pt x="3821724" y="1509347"/>
                  <a:pt x="3837459" y="1522994"/>
                  <a:pt x="3851031" y="1538654"/>
                </a:cubicBezTo>
                <a:cubicBezTo>
                  <a:pt x="3875612" y="1567017"/>
                  <a:pt x="3898182" y="1597065"/>
                  <a:pt x="3921370" y="1626577"/>
                </a:cubicBezTo>
                <a:cubicBezTo>
                  <a:pt x="3930423" y="1638100"/>
                  <a:pt x="3940207" y="1649181"/>
                  <a:pt x="3947746" y="1661747"/>
                </a:cubicBezTo>
                <a:lnTo>
                  <a:pt x="3974123" y="1705708"/>
                </a:lnTo>
                <a:cubicBezTo>
                  <a:pt x="3984001" y="1755093"/>
                  <a:pt x="3993536" y="1812215"/>
                  <a:pt x="4018085" y="1855177"/>
                </a:cubicBezTo>
                <a:cubicBezTo>
                  <a:pt x="4049402" y="1909984"/>
                  <a:pt x="4058045" y="1919679"/>
                  <a:pt x="4079631" y="1978270"/>
                </a:cubicBezTo>
                <a:cubicBezTo>
                  <a:pt x="4092447" y="2013056"/>
                  <a:pt x="4103077" y="2048608"/>
                  <a:pt x="4114800" y="2083777"/>
                </a:cubicBezTo>
                <a:cubicBezTo>
                  <a:pt x="4120662" y="2101362"/>
                  <a:pt x="4125083" y="2119494"/>
                  <a:pt x="4132385" y="2136531"/>
                </a:cubicBezTo>
                <a:cubicBezTo>
                  <a:pt x="4141177" y="2157046"/>
                  <a:pt x="4151046" y="2177133"/>
                  <a:pt x="4158762" y="2198077"/>
                </a:cubicBezTo>
                <a:cubicBezTo>
                  <a:pt x="4171578" y="2232863"/>
                  <a:pt x="4186661" y="2267233"/>
                  <a:pt x="4193931" y="2303585"/>
                </a:cubicBezTo>
                <a:cubicBezTo>
                  <a:pt x="4196862" y="2318239"/>
                  <a:pt x="4196539" y="2333942"/>
                  <a:pt x="4202723" y="2347547"/>
                </a:cubicBezTo>
                <a:cubicBezTo>
                  <a:pt x="4211468" y="2366787"/>
                  <a:pt x="4227244" y="2382045"/>
                  <a:pt x="4237893" y="2400300"/>
                </a:cubicBezTo>
                <a:cubicBezTo>
                  <a:pt x="4246334" y="2414770"/>
                  <a:pt x="4276389" y="2482759"/>
                  <a:pt x="4290646" y="2497016"/>
                </a:cubicBezTo>
                <a:cubicBezTo>
                  <a:pt x="4317185" y="2523555"/>
                  <a:pt x="4345000" y="2550569"/>
                  <a:pt x="4378570" y="2567354"/>
                </a:cubicBezTo>
                <a:cubicBezTo>
                  <a:pt x="4396154" y="2576146"/>
                  <a:pt x="4412808" y="2587119"/>
                  <a:pt x="4431323" y="2593731"/>
                </a:cubicBezTo>
                <a:cubicBezTo>
                  <a:pt x="4481614" y="2611692"/>
                  <a:pt x="4527931" y="2615302"/>
                  <a:pt x="4580793" y="2620108"/>
                </a:cubicBezTo>
                <a:cubicBezTo>
                  <a:pt x="4618849" y="2623567"/>
                  <a:pt x="4656993" y="2625969"/>
                  <a:pt x="4695093" y="2628900"/>
                </a:cubicBezTo>
                <a:cubicBezTo>
                  <a:pt x="4847493" y="2623039"/>
                  <a:pt x="5000307" y="2623981"/>
                  <a:pt x="5152293" y="2611316"/>
                </a:cubicBezTo>
                <a:cubicBezTo>
                  <a:pt x="5281991" y="2600508"/>
                  <a:pt x="5410132" y="2575638"/>
                  <a:pt x="5539154" y="2558562"/>
                </a:cubicBezTo>
                <a:cubicBezTo>
                  <a:pt x="5683358" y="2539476"/>
                  <a:pt x="5845022" y="2523148"/>
                  <a:pt x="5987562" y="2497016"/>
                </a:cubicBezTo>
                <a:cubicBezTo>
                  <a:pt x="6084808" y="2479188"/>
                  <a:pt x="6181035" y="2456186"/>
                  <a:pt x="6277708" y="2435470"/>
                </a:cubicBezTo>
                <a:cubicBezTo>
                  <a:pt x="6304129" y="2429808"/>
                  <a:pt x="6329984" y="2420869"/>
                  <a:pt x="6356839" y="2417885"/>
                </a:cubicBezTo>
                <a:cubicBezTo>
                  <a:pt x="6383216" y="2414954"/>
                  <a:pt x="6409664" y="2412601"/>
                  <a:pt x="6435970" y="2409093"/>
                </a:cubicBezTo>
                <a:cubicBezTo>
                  <a:pt x="6523599" y="2397409"/>
                  <a:pt x="6453604" y="2400300"/>
                  <a:pt x="6541477" y="2400300"/>
                </a:cubicBezTo>
              </a:path>
            </a:pathLst>
          </a:custGeom>
        </p:spPr>
        <p:txBody>
          <a:bodyPr vert="horz" wrap="square" lIns="91440" tIns="45720" rIns="91440" bIns="45720" numCol="1" rtlCol="0" anchor="t" anchorCtr="0" compatLnSpc="1"/>
          <a:lstStyle/>
          <a:p>
            <a:endParaRPr lang="zh-CN" altLang="en-US" smtClean="0">
              <a:solidFill>
                <a:prstClr val="black"/>
              </a:solidFill>
            </a:endParaRPr>
          </a:p>
        </p:txBody>
      </p:sp>
      <p:sp>
        <p:nvSpPr>
          <p:cNvPr id="16" name="任意多边形 15"/>
          <p:cNvSpPr/>
          <p:nvPr/>
        </p:nvSpPr>
        <p:spPr>
          <a:xfrm>
            <a:off x="1579686" y="1459523"/>
            <a:ext cx="3596053" cy="1433146"/>
          </a:xfrm>
          <a:custGeom>
            <a:avLst/>
            <a:gdLst>
              <a:gd name="connsiteX0" fmla="*/ 0 w 3596053"/>
              <a:gd name="connsiteY0" fmla="*/ 0 h 1433146"/>
              <a:gd name="connsiteX1" fmla="*/ 369277 w 3596053"/>
              <a:gd name="connsiteY1" fmla="*/ 131885 h 1433146"/>
              <a:gd name="connsiteX2" fmla="*/ 852853 w 3596053"/>
              <a:gd name="connsiteY2" fmla="*/ 246185 h 1433146"/>
              <a:gd name="connsiteX3" fmla="*/ 1090246 w 3596053"/>
              <a:gd name="connsiteY3" fmla="*/ 307731 h 1433146"/>
              <a:gd name="connsiteX4" fmla="*/ 1327638 w 3596053"/>
              <a:gd name="connsiteY4" fmla="*/ 342900 h 1433146"/>
              <a:gd name="connsiteX5" fmla="*/ 1828800 w 3596053"/>
              <a:gd name="connsiteY5" fmla="*/ 439615 h 1433146"/>
              <a:gd name="connsiteX6" fmla="*/ 2074984 w 3596053"/>
              <a:gd name="connsiteY6" fmla="*/ 527539 h 1433146"/>
              <a:gd name="connsiteX7" fmla="*/ 2110153 w 3596053"/>
              <a:gd name="connsiteY7" fmla="*/ 553915 h 1433146"/>
              <a:gd name="connsiteX8" fmla="*/ 2127738 w 3596053"/>
              <a:gd name="connsiteY8" fmla="*/ 589085 h 1433146"/>
              <a:gd name="connsiteX9" fmla="*/ 2110153 w 3596053"/>
              <a:gd name="connsiteY9" fmla="*/ 756139 h 1433146"/>
              <a:gd name="connsiteX10" fmla="*/ 2101361 w 3596053"/>
              <a:gd name="connsiteY10" fmla="*/ 826477 h 1433146"/>
              <a:gd name="connsiteX11" fmla="*/ 2092569 w 3596053"/>
              <a:gd name="connsiteY11" fmla="*/ 861646 h 1433146"/>
              <a:gd name="connsiteX12" fmla="*/ 2083777 w 3596053"/>
              <a:gd name="connsiteY12" fmla="*/ 905608 h 1433146"/>
              <a:gd name="connsiteX13" fmla="*/ 2110153 w 3596053"/>
              <a:gd name="connsiteY13" fmla="*/ 1063869 h 1433146"/>
              <a:gd name="connsiteX14" fmla="*/ 2154115 w 3596053"/>
              <a:gd name="connsiteY14" fmla="*/ 1107831 h 1433146"/>
              <a:gd name="connsiteX15" fmla="*/ 2286000 w 3596053"/>
              <a:gd name="connsiteY15" fmla="*/ 1195754 h 1433146"/>
              <a:gd name="connsiteX16" fmla="*/ 2365130 w 3596053"/>
              <a:gd name="connsiteY16" fmla="*/ 1222131 h 1433146"/>
              <a:gd name="connsiteX17" fmla="*/ 2681653 w 3596053"/>
              <a:gd name="connsiteY17" fmla="*/ 1257300 h 1433146"/>
              <a:gd name="connsiteX18" fmla="*/ 2919046 w 3596053"/>
              <a:gd name="connsiteY18" fmla="*/ 1266092 h 1433146"/>
              <a:gd name="connsiteX19" fmla="*/ 3050930 w 3596053"/>
              <a:gd name="connsiteY19" fmla="*/ 1283677 h 1433146"/>
              <a:gd name="connsiteX20" fmla="*/ 3165230 w 3596053"/>
              <a:gd name="connsiteY20" fmla="*/ 1292469 h 1433146"/>
              <a:gd name="connsiteX21" fmla="*/ 3332284 w 3596053"/>
              <a:gd name="connsiteY21" fmla="*/ 1310054 h 1433146"/>
              <a:gd name="connsiteX22" fmla="*/ 3429000 w 3596053"/>
              <a:gd name="connsiteY22" fmla="*/ 1345223 h 1433146"/>
              <a:gd name="connsiteX23" fmla="*/ 3455377 w 3596053"/>
              <a:gd name="connsiteY23" fmla="*/ 1354015 h 1433146"/>
              <a:gd name="connsiteX24" fmla="*/ 3499338 w 3596053"/>
              <a:gd name="connsiteY24" fmla="*/ 1380392 h 1433146"/>
              <a:gd name="connsiteX25" fmla="*/ 3569677 w 3596053"/>
              <a:gd name="connsiteY25" fmla="*/ 1424354 h 1433146"/>
              <a:gd name="connsiteX26" fmla="*/ 3596053 w 3596053"/>
              <a:gd name="connsiteY26" fmla="*/ 1433146 h 143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96053" h="1433146">
                <a:moveTo>
                  <a:pt x="0" y="0"/>
                </a:moveTo>
                <a:cubicBezTo>
                  <a:pt x="197368" y="39473"/>
                  <a:pt x="-278156" y="-58123"/>
                  <a:pt x="369277" y="131885"/>
                </a:cubicBezTo>
                <a:cubicBezTo>
                  <a:pt x="528208" y="178528"/>
                  <a:pt x="692520" y="204617"/>
                  <a:pt x="852853" y="246185"/>
                </a:cubicBezTo>
                <a:cubicBezTo>
                  <a:pt x="931984" y="266700"/>
                  <a:pt x="1010144" y="291414"/>
                  <a:pt x="1090246" y="307731"/>
                </a:cubicBezTo>
                <a:cubicBezTo>
                  <a:pt x="1168631" y="323698"/>
                  <a:pt x="1249067" y="327879"/>
                  <a:pt x="1327638" y="342900"/>
                </a:cubicBezTo>
                <a:cubicBezTo>
                  <a:pt x="1908390" y="453926"/>
                  <a:pt x="1499169" y="398413"/>
                  <a:pt x="1828800" y="439615"/>
                </a:cubicBezTo>
                <a:cubicBezTo>
                  <a:pt x="1902642" y="463111"/>
                  <a:pt x="2001903" y="483691"/>
                  <a:pt x="2074984" y="527539"/>
                </a:cubicBezTo>
                <a:cubicBezTo>
                  <a:pt x="2087549" y="535078"/>
                  <a:pt x="2098430" y="545123"/>
                  <a:pt x="2110153" y="553915"/>
                </a:cubicBezTo>
                <a:cubicBezTo>
                  <a:pt x="2116015" y="565638"/>
                  <a:pt x="2127083" y="575994"/>
                  <a:pt x="2127738" y="589085"/>
                </a:cubicBezTo>
                <a:cubicBezTo>
                  <a:pt x="2133035" y="695014"/>
                  <a:pt x="2130911" y="693869"/>
                  <a:pt x="2110153" y="756139"/>
                </a:cubicBezTo>
                <a:cubicBezTo>
                  <a:pt x="2107222" y="779585"/>
                  <a:pt x="2105245" y="803170"/>
                  <a:pt x="2101361" y="826477"/>
                </a:cubicBezTo>
                <a:cubicBezTo>
                  <a:pt x="2099374" y="838396"/>
                  <a:pt x="2095190" y="849850"/>
                  <a:pt x="2092569" y="861646"/>
                </a:cubicBezTo>
                <a:cubicBezTo>
                  <a:pt x="2089327" y="876234"/>
                  <a:pt x="2086708" y="890954"/>
                  <a:pt x="2083777" y="905608"/>
                </a:cubicBezTo>
                <a:cubicBezTo>
                  <a:pt x="2092569" y="958362"/>
                  <a:pt x="2092583" y="1013356"/>
                  <a:pt x="2110153" y="1063869"/>
                </a:cubicBezTo>
                <a:cubicBezTo>
                  <a:pt x="2116961" y="1083443"/>
                  <a:pt x="2138781" y="1093891"/>
                  <a:pt x="2154115" y="1107831"/>
                </a:cubicBezTo>
                <a:cubicBezTo>
                  <a:pt x="2199683" y="1149256"/>
                  <a:pt x="2226890" y="1169483"/>
                  <a:pt x="2286000" y="1195754"/>
                </a:cubicBezTo>
                <a:cubicBezTo>
                  <a:pt x="2311407" y="1207046"/>
                  <a:pt x="2338242" y="1215055"/>
                  <a:pt x="2365130" y="1222131"/>
                </a:cubicBezTo>
                <a:cubicBezTo>
                  <a:pt x="2464674" y="1248327"/>
                  <a:pt x="2585165" y="1253727"/>
                  <a:pt x="2681653" y="1257300"/>
                </a:cubicBezTo>
                <a:lnTo>
                  <a:pt x="2919046" y="1266092"/>
                </a:lnTo>
                <a:cubicBezTo>
                  <a:pt x="2963007" y="1271954"/>
                  <a:pt x="3006832" y="1278952"/>
                  <a:pt x="3050930" y="1283677"/>
                </a:cubicBezTo>
                <a:cubicBezTo>
                  <a:pt x="3088925" y="1287748"/>
                  <a:pt x="3127149" y="1289296"/>
                  <a:pt x="3165230" y="1292469"/>
                </a:cubicBezTo>
                <a:cubicBezTo>
                  <a:pt x="3263597" y="1300666"/>
                  <a:pt x="3245795" y="1299243"/>
                  <a:pt x="3332284" y="1310054"/>
                </a:cubicBezTo>
                <a:cubicBezTo>
                  <a:pt x="3443136" y="1347005"/>
                  <a:pt x="3331108" y="1308515"/>
                  <a:pt x="3429000" y="1345223"/>
                </a:cubicBezTo>
                <a:cubicBezTo>
                  <a:pt x="3437678" y="1348477"/>
                  <a:pt x="3447088" y="1349870"/>
                  <a:pt x="3455377" y="1354015"/>
                </a:cubicBezTo>
                <a:cubicBezTo>
                  <a:pt x="3470662" y="1361657"/>
                  <a:pt x="3484684" y="1371600"/>
                  <a:pt x="3499338" y="1380392"/>
                </a:cubicBezTo>
                <a:cubicBezTo>
                  <a:pt x="3527205" y="1422192"/>
                  <a:pt x="3506898" y="1403427"/>
                  <a:pt x="3569677" y="1424354"/>
                </a:cubicBezTo>
                <a:lnTo>
                  <a:pt x="3596053" y="1433146"/>
                </a:lnTo>
              </a:path>
            </a:pathLst>
          </a:custGeom>
        </p:spPr>
        <p:txBody>
          <a:bodyPr vert="horz" wrap="square" lIns="91440" tIns="45720" rIns="91440" bIns="45720" numCol="1" rtlCol="0" anchor="t" anchorCtr="0" compatLnSpc="1"/>
          <a:lstStyle/>
          <a:p>
            <a:endParaRPr lang="zh-CN" altLang="en-US" smtClean="0">
              <a:solidFill>
                <a:prstClr val="black"/>
              </a:solidFill>
            </a:endParaRPr>
          </a:p>
        </p:txBody>
      </p:sp>
      <p:sp>
        <p:nvSpPr>
          <p:cNvPr id="7173" name="矩形 3"/>
          <p:cNvSpPr>
            <a:spLocks noChangeArrowheads="1"/>
          </p:cNvSpPr>
          <p:nvPr/>
        </p:nvSpPr>
        <p:spPr bwMode="auto">
          <a:xfrm>
            <a:off x="8514293" y="236355"/>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rgbClr val="31B6FD">
                    <a:lumMod val="75000"/>
                  </a:srgbClr>
                </a:solidFill>
                <a:latin typeface="微软雅黑" pitchFamily="34" charset="-122"/>
                <a:ea typeface="微软雅黑" pitchFamily="34" charset="-122"/>
                <a:sym typeface="Arial" pitchFamily="34" charset="0"/>
              </a:rPr>
              <a:t>研发统计实施要点</a:t>
            </a:r>
          </a:p>
        </p:txBody>
      </p:sp>
      <p:cxnSp>
        <p:nvCxnSpPr>
          <p:cNvPr id="34" name="直接连接符 33"/>
          <p:cNvCxnSpPr/>
          <p:nvPr/>
        </p:nvCxnSpPr>
        <p:spPr bwMode="auto">
          <a:xfrm flipV="1">
            <a:off x="490220" y="1717040"/>
            <a:ext cx="7126849"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528956" y="1085655"/>
            <a:ext cx="7372398" cy="523220"/>
          </a:xfrm>
          <a:prstGeom prst="rect">
            <a:avLst/>
          </a:prstGeom>
          <a:noFill/>
        </p:spPr>
        <p:txBody>
          <a:bodyPr wrap="square" rtlCol="0">
            <a:spAutoFit/>
            <a:scene3d>
              <a:camera prst="orthographicFront"/>
              <a:lightRig rig="threePt" dir="t"/>
            </a:scene3d>
          </a:bodyPr>
          <a:lstStyle/>
          <a:p>
            <a:r>
              <a:rPr lang="zh-CN" altLang="en-US" sz="2800" b="1" dirty="0" smtClean="0">
                <a:solidFill>
                  <a:srgbClr val="C00000"/>
                </a:solidFill>
                <a:effectLst>
                  <a:outerShdw blurRad="38100" dist="25400" dir="5400000" algn="ctr" rotWithShape="0">
                    <a:srgbClr val="6E747A">
                      <a:alpha val="43000"/>
                    </a:srgbClr>
                  </a:outerShdw>
                </a:effectLst>
                <a:latin typeface="微软雅黑" pitchFamily="34" charset="-122"/>
                <a:ea typeface="微软雅黑" pitchFamily="34" charset="-122"/>
              </a:rPr>
              <a:t>问题一：</a:t>
            </a:r>
            <a:r>
              <a:rPr lang="zh-CN" altLang="en-US" sz="2800" b="1" dirty="0" smtClean="0">
                <a:effectLst>
                  <a:outerShdw blurRad="38100" dist="25400" dir="5400000" algn="ctr" rotWithShape="0">
                    <a:srgbClr val="6E747A">
                      <a:alpha val="43000"/>
                    </a:srgbClr>
                  </a:outerShdw>
                </a:effectLst>
                <a:latin typeface="微软雅黑" pitchFamily="34" charset="-122"/>
                <a:ea typeface="微软雅黑" pitchFamily="34" charset="-122"/>
              </a:rPr>
              <a:t>企业研发统计要填报那些报表？</a:t>
            </a:r>
            <a:endParaRPr lang="zh-CN" altLang="en-US" sz="2800" b="1" dirty="0">
              <a:effectLst>
                <a:outerShdw blurRad="38100" dist="25400" dir="5400000" algn="ctr" rotWithShape="0">
                  <a:srgbClr val="6E747A">
                    <a:alpha val="43000"/>
                  </a:srgbClr>
                </a:outerShdw>
              </a:effectLst>
              <a:latin typeface="微软雅黑" pitchFamily="34" charset="-122"/>
              <a:ea typeface="微软雅黑" pitchFamily="34" charset="-122"/>
            </a:endParaRPr>
          </a:p>
        </p:txBody>
      </p:sp>
      <p:sp>
        <p:nvSpPr>
          <p:cNvPr id="13" name="原创作者QQ：598969553            _16"/>
          <p:cNvSpPr txBox="1">
            <a:spLocks noChangeArrowheads="1"/>
          </p:cNvSpPr>
          <p:nvPr/>
        </p:nvSpPr>
        <p:spPr bwMode="auto">
          <a:xfrm>
            <a:off x="795657" y="2184401"/>
            <a:ext cx="10005021" cy="1731243"/>
          </a:xfrm>
          <a:prstGeom prst="rect">
            <a:avLst/>
          </a:prstGeom>
          <a:noFill/>
          <a:ln w="9525">
            <a:noFill/>
            <a:miter lim="800000"/>
          </a:ln>
        </p:spPr>
        <p:txBody>
          <a:bodyPr wrap="square" lIns="68582" tIns="34290" rIns="68582" bIns="34290">
            <a:spAutoFit/>
          </a:bodyPr>
          <a:lstStyle/>
          <a:p>
            <a:pPr>
              <a:lnSpc>
                <a:spcPct val="150000"/>
              </a:lnSpc>
            </a:pPr>
            <a:r>
              <a:rPr lang="zh-CN" altLang="en-US"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        按照国家统计局印发的</a:t>
            </a:r>
            <a:r>
              <a:rPr lang="en-US" altLang="zh-CN"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a:t>
            </a:r>
            <a:r>
              <a:rPr lang="zh-CN" altLang="en-US"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 </a:t>
            </a:r>
            <a:r>
              <a:rPr lang="en-US" altLang="zh-CN"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2019</a:t>
            </a:r>
            <a:r>
              <a:rPr lang="zh-CN" altLang="en-US"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年企业研发</a:t>
            </a:r>
            <a:r>
              <a:rPr lang="zh-CN" altLang="en-US" sz="2400" b="1" dirty="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活动统计报表制度</a:t>
            </a:r>
            <a:r>
              <a:rPr lang="en-US" altLang="zh-CN" sz="2400" b="1" dirty="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a:t>
            </a:r>
            <a:r>
              <a:rPr lang="zh-CN" altLang="en-US" sz="2400" b="1" dirty="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规定</a:t>
            </a:r>
            <a:r>
              <a:rPr lang="zh-CN" altLang="en-US"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，企业研发统计实行年报制度，纳入研发统计年报调查</a:t>
            </a:r>
            <a:r>
              <a:rPr lang="zh-CN" altLang="en-US" sz="2400" b="1" dirty="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范围的</a:t>
            </a:r>
            <a:r>
              <a:rPr lang="zh-CN" altLang="en-US"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企业法人单位需要</a:t>
            </a:r>
            <a:r>
              <a:rPr lang="zh-CN" altLang="en-US" sz="2400" b="1" dirty="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填报</a:t>
            </a:r>
            <a:r>
              <a:rPr lang="zh-CN" altLang="en-US" sz="2400" b="1" dirty="0" smtClean="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rPr>
              <a:t>：</a:t>
            </a:r>
            <a:endParaRPr lang="zh-CN" altLang="en-US" sz="2400" b="1" dirty="0">
              <a:solidFill>
                <a:prstClr val="black"/>
              </a:solidFill>
              <a:effectLst>
                <a:outerShdw blurRad="38100" dist="19050" dir="2700000" algn="tl" rotWithShape="0">
                  <a:prstClr val="black">
                    <a:alpha val="40000"/>
                  </a:prstClr>
                </a:outerShdw>
              </a:effectLst>
              <a:latin typeface="华文细黑" panose="02010600040101010101" pitchFamily="2" charset="-122"/>
              <a:ea typeface="华文细黑" panose="02010600040101010101" pitchFamily="2" charset="-122"/>
            </a:endParaRPr>
          </a:p>
        </p:txBody>
      </p:sp>
      <p:sp>
        <p:nvSpPr>
          <p:cNvPr id="3" name="矩形 2"/>
          <p:cNvSpPr/>
          <p:nvPr/>
        </p:nvSpPr>
        <p:spPr>
          <a:xfrm>
            <a:off x="1403797" y="4338398"/>
            <a:ext cx="9569003" cy="646331"/>
          </a:xfrm>
          <a:prstGeom prst="rect">
            <a:avLst/>
          </a:prstGeom>
        </p:spPr>
        <p:txBody>
          <a:bodyPr wrap="square">
            <a:spAutoFit/>
          </a:bodyPr>
          <a:lstStyle/>
          <a:p>
            <a:pPr marL="285750" indent="-285750">
              <a:lnSpc>
                <a:spcPct val="150000"/>
              </a:lnSpc>
              <a:spcBef>
                <a:spcPts val="600"/>
              </a:spcBef>
              <a:spcAft>
                <a:spcPct val="30000"/>
              </a:spcAft>
              <a:buFont typeface="Wingdings" pitchFamily="2" charset="2"/>
              <a:buChar char="Ø"/>
              <a:defRPr/>
            </a:pPr>
            <a:r>
              <a:rPr lang="en-US" altLang="zh-CN" sz="2400" b="1" dirty="0" smtClean="0">
                <a:solidFill>
                  <a:srgbClr val="0000FF"/>
                </a:solidFill>
                <a:latin typeface="楷体" pitchFamily="49" charset="-122"/>
                <a:ea typeface="楷体" pitchFamily="49" charset="-122"/>
              </a:rPr>
              <a:t>1.</a:t>
            </a:r>
            <a:r>
              <a:rPr lang="zh-CN" altLang="en-US" sz="2400" b="1" dirty="0" smtClean="0">
                <a:solidFill>
                  <a:srgbClr val="0000FF"/>
                </a:solidFill>
                <a:latin typeface="楷体" pitchFamily="49" charset="-122"/>
                <a:ea typeface="楷体" pitchFamily="49" charset="-122"/>
              </a:rPr>
              <a:t>企业</a:t>
            </a:r>
            <a:r>
              <a:rPr lang="zh-CN" altLang="en-US" sz="2400" b="1" dirty="0">
                <a:solidFill>
                  <a:srgbClr val="0000FF"/>
                </a:solidFill>
                <a:latin typeface="楷体" pitchFamily="49" charset="-122"/>
                <a:ea typeface="楷体" pitchFamily="49" charset="-122"/>
              </a:rPr>
              <a:t>研究开发项目</a:t>
            </a:r>
            <a:r>
              <a:rPr lang="zh-CN" altLang="en-US" sz="2400" b="1" dirty="0" smtClean="0">
                <a:solidFill>
                  <a:srgbClr val="0000FF"/>
                </a:solidFill>
                <a:latin typeface="楷体" pitchFamily="49" charset="-122"/>
                <a:ea typeface="楷体" pitchFamily="49" charset="-122"/>
              </a:rPr>
              <a:t>情况</a:t>
            </a:r>
            <a:r>
              <a:rPr lang="zh-CN" altLang="en-US" sz="2400" b="1" dirty="0">
                <a:solidFill>
                  <a:srgbClr val="0000FF"/>
                </a:solidFill>
                <a:latin typeface="楷体" pitchFamily="49" charset="-122"/>
                <a:ea typeface="楷体" pitchFamily="49" charset="-122"/>
              </a:rPr>
              <a:t>表</a:t>
            </a:r>
            <a:r>
              <a:rPr lang="zh-CN" altLang="en-US" sz="2400" b="1" dirty="0" smtClean="0">
                <a:solidFill>
                  <a:srgbClr val="0000FF"/>
                </a:solidFill>
                <a:latin typeface="楷体" pitchFamily="49" charset="-122"/>
                <a:ea typeface="楷体" pitchFamily="49" charset="-122"/>
              </a:rPr>
              <a:t>（简称：项目表</a:t>
            </a:r>
            <a:r>
              <a:rPr lang="en-US" altLang="zh-CN" sz="2400" b="1" dirty="0" smtClean="0">
                <a:solidFill>
                  <a:srgbClr val="0000FF"/>
                </a:solidFill>
                <a:latin typeface="楷体" pitchFamily="49" charset="-122"/>
                <a:ea typeface="楷体" pitchFamily="49" charset="-122"/>
              </a:rPr>
              <a:t>)</a:t>
            </a:r>
            <a:r>
              <a:rPr lang="zh-CN" altLang="en-US" sz="2400" b="1" dirty="0" smtClean="0">
                <a:solidFill>
                  <a:srgbClr val="0000FF"/>
                </a:solidFill>
                <a:latin typeface="楷体" pitchFamily="49" charset="-122"/>
                <a:ea typeface="楷体" pitchFamily="49" charset="-122"/>
              </a:rPr>
              <a:t> 表号：</a:t>
            </a:r>
            <a:r>
              <a:rPr lang="en-US" altLang="zh-CN" sz="2400" b="1" dirty="0" smtClean="0">
                <a:solidFill>
                  <a:srgbClr val="0000FF"/>
                </a:solidFill>
                <a:latin typeface="楷体" pitchFamily="49" charset="-122"/>
                <a:ea typeface="楷体" pitchFamily="49" charset="-122"/>
              </a:rPr>
              <a:t>107-1</a:t>
            </a:r>
            <a:r>
              <a:rPr lang="zh-CN" altLang="en-US" sz="2400" b="1" dirty="0" smtClean="0">
                <a:solidFill>
                  <a:srgbClr val="0000FF"/>
                </a:solidFill>
                <a:latin typeface="楷体" pitchFamily="49" charset="-122"/>
                <a:ea typeface="楷体" pitchFamily="49" charset="-122"/>
              </a:rPr>
              <a:t>表</a:t>
            </a:r>
            <a:endParaRPr lang="en-US" altLang="zh-CN" sz="2400" b="1" dirty="0">
              <a:solidFill>
                <a:srgbClr val="0000FF"/>
              </a:solidFill>
              <a:latin typeface="楷体" pitchFamily="49" charset="-122"/>
              <a:ea typeface="楷体" pitchFamily="49" charset="-122"/>
            </a:endParaRPr>
          </a:p>
        </p:txBody>
      </p:sp>
      <p:sp>
        <p:nvSpPr>
          <p:cNvPr id="4" name="矩形 3"/>
          <p:cNvSpPr/>
          <p:nvPr/>
        </p:nvSpPr>
        <p:spPr>
          <a:xfrm>
            <a:off x="1403797" y="5171273"/>
            <a:ext cx="9569001" cy="646331"/>
          </a:xfrm>
          <a:prstGeom prst="rect">
            <a:avLst/>
          </a:prstGeom>
        </p:spPr>
        <p:txBody>
          <a:bodyPr wrap="square">
            <a:spAutoFit/>
          </a:bodyPr>
          <a:lstStyle/>
          <a:p>
            <a:pPr marL="285750" indent="-285750">
              <a:lnSpc>
                <a:spcPct val="150000"/>
              </a:lnSpc>
              <a:spcBef>
                <a:spcPts val="600"/>
              </a:spcBef>
              <a:spcAft>
                <a:spcPct val="30000"/>
              </a:spcAft>
              <a:buFont typeface="Wingdings" pitchFamily="2" charset="2"/>
              <a:buChar char="Ø"/>
              <a:defRPr/>
            </a:pPr>
            <a:r>
              <a:rPr lang="en-US" altLang="zh-CN" sz="2400" b="1" dirty="0">
                <a:solidFill>
                  <a:srgbClr val="0000FF"/>
                </a:solidFill>
                <a:latin typeface="楷体" pitchFamily="49" charset="-122"/>
                <a:ea typeface="楷体" pitchFamily="49" charset="-122"/>
              </a:rPr>
              <a:t>2.</a:t>
            </a:r>
            <a:r>
              <a:rPr lang="zh-CN" altLang="en-US" sz="2400" b="1" dirty="0">
                <a:solidFill>
                  <a:srgbClr val="0000FF"/>
                </a:solidFill>
                <a:latin typeface="楷体" pitchFamily="49" charset="-122"/>
                <a:ea typeface="楷体" pitchFamily="49" charset="-122"/>
              </a:rPr>
              <a:t>企业研究开发活动及相关</a:t>
            </a:r>
            <a:r>
              <a:rPr lang="zh-CN" altLang="en-US" sz="2400" b="1" dirty="0" smtClean="0">
                <a:solidFill>
                  <a:srgbClr val="0000FF"/>
                </a:solidFill>
                <a:latin typeface="楷体" pitchFamily="49" charset="-122"/>
                <a:ea typeface="楷体" pitchFamily="49" charset="-122"/>
              </a:rPr>
              <a:t>情况表（</a:t>
            </a:r>
            <a:r>
              <a:rPr lang="zh-CN" altLang="en-US" sz="2400" b="1" dirty="0">
                <a:solidFill>
                  <a:srgbClr val="0000FF"/>
                </a:solidFill>
                <a:latin typeface="楷体" pitchFamily="49" charset="-122"/>
                <a:ea typeface="楷体" pitchFamily="49" charset="-122"/>
              </a:rPr>
              <a:t>简称：活动表</a:t>
            </a:r>
            <a:r>
              <a:rPr lang="en-US" altLang="zh-CN" sz="2400" b="1" dirty="0">
                <a:solidFill>
                  <a:srgbClr val="0000FF"/>
                </a:solidFill>
                <a:latin typeface="楷体" pitchFamily="49" charset="-122"/>
                <a:ea typeface="楷体" pitchFamily="49" charset="-122"/>
              </a:rPr>
              <a:t>)</a:t>
            </a:r>
            <a:r>
              <a:rPr lang="en-US" altLang="zh-CN" sz="2400" b="1" dirty="0">
                <a:solidFill>
                  <a:srgbClr val="FF0000"/>
                </a:solidFill>
                <a:latin typeface="楷体" pitchFamily="49" charset="-122"/>
                <a:ea typeface="楷体" pitchFamily="49" charset="-122"/>
              </a:rPr>
              <a:t> </a:t>
            </a:r>
            <a:r>
              <a:rPr lang="zh-CN" altLang="en-US" sz="2400" b="1" dirty="0">
                <a:solidFill>
                  <a:srgbClr val="0000FF"/>
                </a:solidFill>
                <a:latin typeface="楷体" pitchFamily="49" charset="-122"/>
                <a:ea typeface="楷体" pitchFamily="49" charset="-122"/>
              </a:rPr>
              <a:t>表号：</a:t>
            </a:r>
            <a:r>
              <a:rPr lang="en-US" altLang="zh-CN" sz="2400" b="1" dirty="0">
                <a:solidFill>
                  <a:srgbClr val="0000FF"/>
                </a:solidFill>
                <a:latin typeface="楷体" pitchFamily="49" charset="-122"/>
                <a:ea typeface="楷体" pitchFamily="49" charset="-122"/>
              </a:rPr>
              <a:t>107-2</a:t>
            </a:r>
            <a:r>
              <a:rPr lang="zh-CN" altLang="en-US" sz="2400" b="1" dirty="0" smtClean="0">
                <a:solidFill>
                  <a:srgbClr val="0000FF"/>
                </a:solidFill>
                <a:latin typeface="楷体" pitchFamily="49" charset="-122"/>
                <a:ea typeface="楷体" pitchFamily="49" charset="-122"/>
              </a:rPr>
              <a:t>表</a:t>
            </a:r>
            <a:endParaRPr lang="zh-CN" altLang="en-US" sz="2400" dirty="0">
              <a:solidFill>
                <a:srgbClr val="0000FF"/>
              </a:solidFill>
            </a:endParaRPr>
          </a:p>
        </p:txBody>
      </p:sp>
      <p:sp>
        <p:nvSpPr>
          <p:cNvPr id="11" name="灯片编号占位符 4"/>
          <p:cNvSpPr txBox="1"/>
          <p:nvPr/>
        </p:nvSpPr>
        <p:spPr>
          <a:xfrm>
            <a:off x="10892589" y="6350220"/>
            <a:ext cx="1236661" cy="355379"/>
          </a:xfrm>
          <a:prstGeom prst="rect">
            <a:avLst/>
          </a:prstGeom>
          <a:noFill/>
          <a:ln>
            <a:noFill/>
          </a:ln>
        </p:spPr>
        <p:txBody>
          <a:bodyPr vert="horz" lIns="0" tIns="0" rIns="0" bIns="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40"/>
          <p:cNvSpPr>
            <a:spLocks noChangeArrowheads="1"/>
          </p:cNvSpPr>
          <p:nvPr/>
        </p:nvSpPr>
        <p:spPr bwMode="auto">
          <a:xfrm>
            <a:off x="1899285" y="199390"/>
            <a:ext cx="10292715" cy="621732"/>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5" name="任意多边形 14"/>
          <p:cNvSpPr/>
          <p:nvPr/>
        </p:nvSpPr>
        <p:spPr>
          <a:xfrm>
            <a:off x="1075592" y="1260963"/>
            <a:ext cx="6541477" cy="2628900"/>
          </a:xfrm>
          <a:custGeom>
            <a:avLst/>
            <a:gdLst>
              <a:gd name="connsiteX0" fmla="*/ 0 w 6541477"/>
              <a:gd name="connsiteY0" fmla="*/ 0 h 2628900"/>
              <a:gd name="connsiteX1" fmla="*/ 316523 w 6541477"/>
              <a:gd name="connsiteY1" fmla="*/ 79131 h 2628900"/>
              <a:gd name="connsiteX2" fmla="*/ 773723 w 6541477"/>
              <a:gd name="connsiteY2" fmla="*/ 263770 h 2628900"/>
              <a:gd name="connsiteX3" fmla="*/ 1178170 w 6541477"/>
              <a:gd name="connsiteY3" fmla="*/ 413239 h 2628900"/>
              <a:gd name="connsiteX4" fmla="*/ 1406770 w 6541477"/>
              <a:gd name="connsiteY4" fmla="*/ 492370 h 2628900"/>
              <a:gd name="connsiteX5" fmla="*/ 1608993 w 6541477"/>
              <a:gd name="connsiteY5" fmla="*/ 580293 h 2628900"/>
              <a:gd name="connsiteX6" fmla="*/ 2083777 w 6541477"/>
              <a:gd name="connsiteY6" fmla="*/ 747347 h 2628900"/>
              <a:gd name="connsiteX7" fmla="*/ 2540977 w 6541477"/>
              <a:gd name="connsiteY7" fmla="*/ 923193 h 2628900"/>
              <a:gd name="connsiteX8" fmla="*/ 2787162 w 6541477"/>
              <a:gd name="connsiteY8" fmla="*/ 1011116 h 2628900"/>
              <a:gd name="connsiteX9" fmla="*/ 3138854 w 6541477"/>
              <a:gd name="connsiteY9" fmla="*/ 1125416 h 2628900"/>
              <a:gd name="connsiteX10" fmla="*/ 3253154 w 6541477"/>
              <a:gd name="connsiteY10" fmla="*/ 1160585 h 2628900"/>
              <a:gd name="connsiteX11" fmla="*/ 3341077 w 6541477"/>
              <a:gd name="connsiteY11" fmla="*/ 1204547 h 2628900"/>
              <a:gd name="connsiteX12" fmla="*/ 3411416 w 6541477"/>
              <a:gd name="connsiteY12" fmla="*/ 1230924 h 2628900"/>
              <a:gd name="connsiteX13" fmla="*/ 3481754 w 6541477"/>
              <a:gd name="connsiteY13" fmla="*/ 1266093 h 2628900"/>
              <a:gd name="connsiteX14" fmla="*/ 3560885 w 6541477"/>
              <a:gd name="connsiteY14" fmla="*/ 1301262 h 2628900"/>
              <a:gd name="connsiteX15" fmla="*/ 3613639 w 6541477"/>
              <a:gd name="connsiteY15" fmla="*/ 1354016 h 2628900"/>
              <a:gd name="connsiteX16" fmla="*/ 3807070 w 6541477"/>
              <a:gd name="connsiteY16" fmla="*/ 1494693 h 2628900"/>
              <a:gd name="connsiteX17" fmla="*/ 3851031 w 6541477"/>
              <a:gd name="connsiteY17" fmla="*/ 1538654 h 2628900"/>
              <a:gd name="connsiteX18" fmla="*/ 3921370 w 6541477"/>
              <a:gd name="connsiteY18" fmla="*/ 1626577 h 2628900"/>
              <a:gd name="connsiteX19" fmla="*/ 3947746 w 6541477"/>
              <a:gd name="connsiteY19" fmla="*/ 1661747 h 2628900"/>
              <a:gd name="connsiteX20" fmla="*/ 3974123 w 6541477"/>
              <a:gd name="connsiteY20" fmla="*/ 1705708 h 2628900"/>
              <a:gd name="connsiteX21" fmla="*/ 4018085 w 6541477"/>
              <a:gd name="connsiteY21" fmla="*/ 1855177 h 2628900"/>
              <a:gd name="connsiteX22" fmla="*/ 4079631 w 6541477"/>
              <a:gd name="connsiteY22" fmla="*/ 1978270 h 2628900"/>
              <a:gd name="connsiteX23" fmla="*/ 4114800 w 6541477"/>
              <a:gd name="connsiteY23" fmla="*/ 2083777 h 2628900"/>
              <a:gd name="connsiteX24" fmla="*/ 4132385 w 6541477"/>
              <a:gd name="connsiteY24" fmla="*/ 2136531 h 2628900"/>
              <a:gd name="connsiteX25" fmla="*/ 4158762 w 6541477"/>
              <a:gd name="connsiteY25" fmla="*/ 2198077 h 2628900"/>
              <a:gd name="connsiteX26" fmla="*/ 4193931 w 6541477"/>
              <a:gd name="connsiteY26" fmla="*/ 2303585 h 2628900"/>
              <a:gd name="connsiteX27" fmla="*/ 4202723 w 6541477"/>
              <a:gd name="connsiteY27" fmla="*/ 2347547 h 2628900"/>
              <a:gd name="connsiteX28" fmla="*/ 4237893 w 6541477"/>
              <a:gd name="connsiteY28" fmla="*/ 2400300 h 2628900"/>
              <a:gd name="connsiteX29" fmla="*/ 4290646 w 6541477"/>
              <a:gd name="connsiteY29" fmla="*/ 2497016 h 2628900"/>
              <a:gd name="connsiteX30" fmla="*/ 4378570 w 6541477"/>
              <a:gd name="connsiteY30" fmla="*/ 2567354 h 2628900"/>
              <a:gd name="connsiteX31" fmla="*/ 4431323 w 6541477"/>
              <a:gd name="connsiteY31" fmla="*/ 2593731 h 2628900"/>
              <a:gd name="connsiteX32" fmla="*/ 4580793 w 6541477"/>
              <a:gd name="connsiteY32" fmla="*/ 2620108 h 2628900"/>
              <a:gd name="connsiteX33" fmla="*/ 4695093 w 6541477"/>
              <a:gd name="connsiteY33" fmla="*/ 2628900 h 2628900"/>
              <a:gd name="connsiteX34" fmla="*/ 5152293 w 6541477"/>
              <a:gd name="connsiteY34" fmla="*/ 2611316 h 2628900"/>
              <a:gd name="connsiteX35" fmla="*/ 5539154 w 6541477"/>
              <a:gd name="connsiteY35" fmla="*/ 2558562 h 2628900"/>
              <a:gd name="connsiteX36" fmla="*/ 5987562 w 6541477"/>
              <a:gd name="connsiteY36" fmla="*/ 2497016 h 2628900"/>
              <a:gd name="connsiteX37" fmla="*/ 6277708 w 6541477"/>
              <a:gd name="connsiteY37" fmla="*/ 2435470 h 2628900"/>
              <a:gd name="connsiteX38" fmla="*/ 6356839 w 6541477"/>
              <a:gd name="connsiteY38" fmla="*/ 2417885 h 2628900"/>
              <a:gd name="connsiteX39" fmla="*/ 6435970 w 6541477"/>
              <a:gd name="connsiteY39" fmla="*/ 2409093 h 2628900"/>
              <a:gd name="connsiteX40" fmla="*/ 6541477 w 6541477"/>
              <a:gd name="connsiteY40" fmla="*/ 2400300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41477" h="2628900">
                <a:moveTo>
                  <a:pt x="0" y="0"/>
                </a:moveTo>
                <a:cubicBezTo>
                  <a:pt x="105508" y="26377"/>
                  <a:pt x="211796" y="49807"/>
                  <a:pt x="316523" y="79131"/>
                </a:cubicBezTo>
                <a:cubicBezTo>
                  <a:pt x="426951" y="110051"/>
                  <a:pt x="750205" y="255079"/>
                  <a:pt x="773723" y="263770"/>
                </a:cubicBezTo>
                <a:lnTo>
                  <a:pt x="1178170" y="413239"/>
                </a:lnTo>
                <a:cubicBezTo>
                  <a:pt x="1254013" y="440627"/>
                  <a:pt x="1332821" y="460218"/>
                  <a:pt x="1406770" y="492370"/>
                </a:cubicBezTo>
                <a:cubicBezTo>
                  <a:pt x="1474178" y="521678"/>
                  <a:pt x="1540207" y="554386"/>
                  <a:pt x="1608993" y="580293"/>
                </a:cubicBezTo>
                <a:cubicBezTo>
                  <a:pt x="1765999" y="639425"/>
                  <a:pt x="1926049" y="690170"/>
                  <a:pt x="2083777" y="747347"/>
                </a:cubicBezTo>
                <a:cubicBezTo>
                  <a:pt x="2237286" y="802994"/>
                  <a:pt x="2387858" y="866482"/>
                  <a:pt x="2540977" y="923193"/>
                </a:cubicBezTo>
                <a:cubicBezTo>
                  <a:pt x="2622691" y="953457"/>
                  <a:pt x="2703799" y="985745"/>
                  <a:pt x="2787162" y="1011116"/>
                </a:cubicBezTo>
                <a:cubicBezTo>
                  <a:pt x="3234724" y="1147330"/>
                  <a:pt x="2776875" y="1004756"/>
                  <a:pt x="3138854" y="1125416"/>
                </a:cubicBezTo>
                <a:cubicBezTo>
                  <a:pt x="3176671" y="1138022"/>
                  <a:pt x="3216032" y="1146059"/>
                  <a:pt x="3253154" y="1160585"/>
                </a:cubicBezTo>
                <a:cubicBezTo>
                  <a:pt x="3283668" y="1172525"/>
                  <a:pt x="3311134" y="1191239"/>
                  <a:pt x="3341077" y="1204547"/>
                </a:cubicBezTo>
                <a:cubicBezTo>
                  <a:pt x="3363959" y="1214717"/>
                  <a:pt x="3388475" y="1220887"/>
                  <a:pt x="3411416" y="1230924"/>
                </a:cubicBezTo>
                <a:cubicBezTo>
                  <a:pt x="3435432" y="1241431"/>
                  <a:pt x="3458036" y="1254931"/>
                  <a:pt x="3481754" y="1266093"/>
                </a:cubicBezTo>
                <a:cubicBezTo>
                  <a:pt x="3507871" y="1278383"/>
                  <a:pt x="3534508" y="1289539"/>
                  <a:pt x="3560885" y="1301262"/>
                </a:cubicBezTo>
                <a:cubicBezTo>
                  <a:pt x="3578470" y="1318847"/>
                  <a:pt x="3594009" y="1338748"/>
                  <a:pt x="3613639" y="1354016"/>
                </a:cubicBezTo>
                <a:cubicBezTo>
                  <a:pt x="3696173" y="1418210"/>
                  <a:pt x="3734269" y="1421892"/>
                  <a:pt x="3807070" y="1494693"/>
                </a:cubicBezTo>
                <a:cubicBezTo>
                  <a:pt x="3821724" y="1509347"/>
                  <a:pt x="3837459" y="1522994"/>
                  <a:pt x="3851031" y="1538654"/>
                </a:cubicBezTo>
                <a:cubicBezTo>
                  <a:pt x="3875612" y="1567017"/>
                  <a:pt x="3898182" y="1597065"/>
                  <a:pt x="3921370" y="1626577"/>
                </a:cubicBezTo>
                <a:cubicBezTo>
                  <a:pt x="3930423" y="1638100"/>
                  <a:pt x="3940207" y="1649181"/>
                  <a:pt x="3947746" y="1661747"/>
                </a:cubicBezTo>
                <a:lnTo>
                  <a:pt x="3974123" y="1705708"/>
                </a:lnTo>
                <a:cubicBezTo>
                  <a:pt x="3984001" y="1755093"/>
                  <a:pt x="3993536" y="1812215"/>
                  <a:pt x="4018085" y="1855177"/>
                </a:cubicBezTo>
                <a:cubicBezTo>
                  <a:pt x="4049402" y="1909984"/>
                  <a:pt x="4058045" y="1919679"/>
                  <a:pt x="4079631" y="1978270"/>
                </a:cubicBezTo>
                <a:cubicBezTo>
                  <a:pt x="4092447" y="2013056"/>
                  <a:pt x="4103077" y="2048608"/>
                  <a:pt x="4114800" y="2083777"/>
                </a:cubicBezTo>
                <a:cubicBezTo>
                  <a:pt x="4120662" y="2101362"/>
                  <a:pt x="4125083" y="2119494"/>
                  <a:pt x="4132385" y="2136531"/>
                </a:cubicBezTo>
                <a:cubicBezTo>
                  <a:pt x="4141177" y="2157046"/>
                  <a:pt x="4151046" y="2177133"/>
                  <a:pt x="4158762" y="2198077"/>
                </a:cubicBezTo>
                <a:cubicBezTo>
                  <a:pt x="4171578" y="2232863"/>
                  <a:pt x="4186661" y="2267233"/>
                  <a:pt x="4193931" y="2303585"/>
                </a:cubicBezTo>
                <a:cubicBezTo>
                  <a:pt x="4196862" y="2318239"/>
                  <a:pt x="4196539" y="2333942"/>
                  <a:pt x="4202723" y="2347547"/>
                </a:cubicBezTo>
                <a:cubicBezTo>
                  <a:pt x="4211468" y="2366787"/>
                  <a:pt x="4227244" y="2382045"/>
                  <a:pt x="4237893" y="2400300"/>
                </a:cubicBezTo>
                <a:cubicBezTo>
                  <a:pt x="4246334" y="2414770"/>
                  <a:pt x="4276389" y="2482759"/>
                  <a:pt x="4290646" y="2497016"/>
                </a:cubicBezTo>
                <a:cubicBezTo>
                  <a:pt x="4317185" y="2523555"/>
                  <a:pt x="4345000" y="2550569"/>
                  <a:pt x="4378570" y="2567354"/>
                </a:cubicBezTo>
                <a:cubicBezTo>
                  <a:pt x="4396154" y="2576146"/>
                  <a:pt x="4412808" y="2587119"/>
                  <a:pt x="4431323" y="2593731"/>
                </a:cubicBezTo>
                <a:cubicBezTo>
                  <a:pt x="4481614" y="2611692"/>
                  <a:pt x="4527931" y="2615302"/>
                  <a:pt x="4580793" y="2620108"/>
                </a:cubicBezTo>
                <a:cubicBezTo>
                  <a:pt x="4618849" y="2623567"/>
                  <a:pt x="4656993" y="2625969"/>
                  <a:pt x="4695093" y="2628900"/>
                </a:cubicBezTo>
                <a:cubicBezTo>
                  <a:pt x="4847493" y="2623039"/>
                  <a:pt x="5000307" y="2623981"/>
                  <a:pt x="5152293" y="2611316"/>
                </a:cubicBezTo>
                <a:cubicBezTo>
                  <a:pt x="5281991" y="2600508"/>
                  <a:pt x="5410132" y="2575638"/>
                  <a:pt x="5539154" y="2558562"/>
                </a:cubicBezTo>
                <a:cubicBezTo>
                  <a:pt x="5683358" y="2539476"/>
                  <a:pt x="5845022" y="2523148"/>
                  <a:pt x="5987562" y="2497016"/>
                </a:cubicBezTo>
                <a:cubicBezTo>
                  <a:pt x="6084808" y="2479188"/>
                  <a:pt x="6181035" y="2456186"/>
                  <a:pt x="6277708" y="2435470"/>
                </a:cubicBezTo>
                <a:cubicBezTo>
                  <a:pt x="6304129" y="2429808"/>
                  <a:pt x="6329984" y="2420869"/>
                  <a:pt x="6356839" y="2417885"/>
                </a:cubicBezTo>
                <a:cubicBezTo>
                  <a:pt x="6383216" y="2414954"/>
                  <a:pt x="6409664" y="2412601"/>
                  <a:pt x="6435970" y="2409093"/>
                </a:cubicBezTo>
                <a:cubicBezTo>
                  <a:pt x="6523599" y="2397409"/>
                  <a:pt x="6453604" y="2400300"/>
                  <a:pt x="6541477" y="2400300"/>
                </a:cubicBezTo>
              </a:path>
            </a:pathLst>
          </a:custGeom>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173" name="矩形 3"/>
          <p:cNvSpPr>
            <a:spLocks noChangeArrowheads="1"/>
          </p:cNvSpPr>
          <p:nvPr/>
        </p:nvSpPr>
        <p:spPr bwMode="auto">
          <a:xfrm>
            <a:off x="8488070" y="199390"/>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研发统计实施要点</a:t>
            </a:r>
          </a:p>
        </p:txBody>
      </p:sp>
      <p:cxnSp>
        <p:nvCxnSpPr>
          <p:cNvPr id="34" name="直接连接符 33"/>
          <p:cNvCxnSpPr/>
          <p:nvPr/>
        </p:nvCxnSpPr>
        <p:spPr bwMode="auto">
          <a:xfrm flipV="1">
            <a:off x="490220" y="1717040"/>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602035" y="1085656"/>
            <a:ext cx="5871100" cy="523220"/>
          </a:xfrm>
          <a:prstGeom prst="rect">
            <a:avLst/>
          </a:prstGeom>
          <a:noFill/>
        </p:spPr>
        <p:txBody>
          <a:bodyPr wrap="square" rtlCol="0">
            <a:spAutoFit/>
            <a:scene3d>
              <a:camera prst="orthographicFront"/>
              <a:lightRig rig="threePt" dir="t"/>
            </a:scene3d>
          </a:bodyPr>
          <a:lstStyle/>
          <a:p>
            <a:r>
              <a:rPr lang="zh-CN" altLang="en-US" sz="2800" b="1" dirty="0" smtClean="0">
                <a:solidFill>
                  <a:srgbClr val="C00000"/>
                </a:solidFill>
                <a:effectLst>
                  <a:outerShdw blurRad="38100" dist="25400" dir="5400000" algn="ctr" rotWithShape="0">
                    <a:srgbClr val="6E747A">
                      <a:alpha val="43000"/>
                    </a:srgbClr>
                  </a:outerShdw>
                </a:effectLst>
                <a:latin typeface="微软雅黑" pitchFamily="34" charset="-122"/>
                <a:ea typeface="微软雅黑" pitchFamily="34" charset="-122"/>
              </a:rPr>
              <a:t>问题二</a:t>
            </a:r>
            <a:r>
              <a:rPr lang="zh-CN" altLang="en-US" sz="2800" b="1" dirty="0">
                <a:solidFill>
                  <a:srgbClr val="C00000"/>
                </a:solidFill>
                <a:effectLst>
                  <a:outerShdw blurRad="38100" dist="25400" dir="5400000" algn="ctr" rotWithShape="0">
                    <a:srgbClr val="6E747A">
                      <a:alpha val="43000"/>
                    </a:srgbClr>
                  </a:outerShdw>
                </a:effectLst>
                <a:latin typeface="微软雅黑" pitchFamily="34" charset="-122"/>
                <a:ea typeface="微软雅黑" pitchFamily="34" charset="-122"/>
              </a:rPr>
              <a:t>：</a:t>
            </a:r>
            <a:r>
              <a:rPr lang="zh-CN" altLang="en-US" sz="2800" b="1" dirty="0" smtClean="0">
                <a:effectLst>
                  <a:outerShdw blurRad="38100" dist="25400" dir="5400000" algn="ctr" rotWithShape="0">
                    <a:srgbClr val="6E747A">
                      <a:alpha val="43000"/>
                    </a:srgbClr>
                  </a:outerShdw>
                </a:effectLst>
                <a:latin typeface="微软雅黑" pitchFamily="34" charset="-122"/>
                <a:ea typeface="微软雅黑" pitchFamily="34" charset="-122"/>
              </a:rPr>
              <a:t>研发统计涉及那些范围？</a:t>
            </a:r>
            <a:endParaRPr lang="zh-CN" altLang="en-US" sz="2800" b="1" dirty="0">
              <a:effectLst>
                <a:outerShdw blurRad="38100" dist="25400" dir="5400000" algn="ctr" rotWithShape="0">
                  <a:srgbClr val="6E747A">
                    <a:alpha val="43000"/>
                  </a:srgbClr>
                </a:outerShdw>
              </a:effectLst>
              <a:latin typeface="微软雅黑" pitchFamily="34" charset="-122"/>
              <a:ea typeface="微软雅黑" pitchFamily="34" charset="-122"/>
            </a:endParaRPr>
          </a:p>
        </p:txBody>
      </p:sp>
      <p:sp>
        <p:nvSpPr>
          <p:cNvPr id="8" name="原创作者QQ：598969553            _4"/>
          <p:cNvSpPr/>
          <p:nvPr/>
        </p:nvSpPr>
        <p:spPr>
          <a:xfrm flipV="1">
            <a:off x="4284119" y="2363201"/>
            <a:ext cx="3025927" cy="724123"/>
          </a:xfrm>
          <a:custGeom>
            <a:avLst/>
            <a:gdLst>
              <a:gd name="connsiteX0" fmla="*/ 1550586 w 3101176"/>
              <a:gd name="connsiteY0" fmla="*/ 833596 h 833596"/>
              <a:gd name="connsiteX1" fmla="*/ 2987238 w 3101176"/>
              <a:gd name="connsiteY1" fmla="*/ 587401 h 833596"/>
              <a:gd name="connsiteX2" fmla="*/ 3101176 w 3101176"/>
              <a:gd name="connsiteY2" fmla="*/ 540555 h 833596"/>
              <a:gd name="connsiteX3" fmla="*/ 2747076 w 3101176"/>
              <a:gd name="connsiteY3" fmla="*/ 0 h 833596"/>
              <a:gd name="connsiteX4" fmla="*/ 2723772 w 3101176"/>
              <a:gd name="connsiteY4" fmla="*/ 7598 h 833596"/>
              <a:gd name="connsiteX5" fmla="*/ 1550586 w 3101176"/>
              <a:gd name="connsiteY5" fmla="*/ 167897 h 833596"/>
              <a:gd name="connsiteX6" fmla="*/ 377401 w 3101176"/>
              <a:gd name="connsiteY6" fmla="*/ 7598 h 833596"/>
              <a:gd name="connsiteX7" fmla="*/ 354101 w 3101176"/>
              <a:gd name="connsiteY7" fmla="*/ 2 h 833596"/>
              <a:gd name="connsiteX8" fmla="*/ 0 w 3101176"/>
              <a:gd name="connsiteY8" fmla="*/ 540557 h 833596"/>
              <a:gd name="connsiteX9" fmla="*/ 113934 w 3101176"/>
              <a:gd name="connsiteY9" fmla="*/ 587401 h 833596"/>
              <a:gd name="connsiteX10" fmla="*/ 1550586 w 3101176"/>
              <a:gd name="connsiteY10" fmla="*/ 833596 h 83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01176" h="833596">
                <a:moveTo>
                  <a:pt x="1550586" y="833596"/>
                </a:moveTo>
                <a:cubicBezTo>
                  <a:pt x="2070770" y="833596"/>
                  <a:pt x="2560175" y="744411"/>
                  <a:pt x="2987238" y="587401"/>
                </a:cubicBezTo>
                <a:lnTo>
                  <a:pt x="3101176" y="540555"/>
                </a:lnTo>
                <a:lnTo>
                  <a:pt x="2747076" y="0"/>
                </a:lnTo>
                <a:lnTo>
                  <a:pt x="2723772" y="7598"/>
                </a:lnTo>
                <a:cubicBezTo>
                  <a:pt x="2363182" y="110819"/>
                  <a:pt x="1966733" y="167897"/>
                  <a:pt x="1550586" y="167897"/>
                </a:cubicBezTo>
                <a:cubicBezTo>
                  <a:pt x="1134440" y="167897"/>
                  <a:pt x="737991" y="110819"/>
                  <a:pt x="377401" y="7598"/>
                </a:cubicBezTo>
                <a:lnTo>
                  <a:pt x="354101" y="2"/>
                </a:lnTo>
                <a:lnTo>
                  <a:pt x="0" y="540557"/>
                </a:lnTo>
                <a:lnTo>
                  <a:pt x="113934" y="587401"/>
                </a:lnTo>
                <a:cubicBezTo>
                  <a:pt x="540998" y="744411"/>
                  <a:pt x="1030403" y="833596"/>
                  <a:pt x="1550586" y="833596"/>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lIns="68582" tIns="34290" rIns="68582" bIns="34290" anchor="ctr"/>
          <a:lstStyle/>
          <a:p>
            <a:pPr algn="ctr">
              <a:defRPr/>
            </a:pPr>
            <a:endParaRPr lang="zh-CN" altLang="en-US"/>
          </a:p>
        </p:txBody>
      </p:sp>
      <p:sp>
        <p:nvSpPr>
          <p:cNvPr id="9" name="原创作者QQ：598969553            _5"/>
          <p:cNvSpPr/>
          <p:nvPr/>
        </p:nvSpPr>
        <p:spPr>
          <a:xfrm flipV="1">
            <a:off x="4644954" y="3203213"/>
            <a:ext cx="2304256" cy="645518"/>
          </a:xfrm>
          <a:custGeom>
            <a:avLst/>
            <a:gdLst>
              <a:gd name="connsiteX0" fmla="*/ 1173704 w 2347413"/>
              <a:gd name="connsiteY0" fmla="*/ 744174 h 744174"/>
              <a:gd name="connsiteX1" fmla="*/ 2346890 w 2347413"/>
              <a:gd name="connsiteY1" fmla="*/ 583875 h 744174"/>
              <a:gd name="connsiteX2" fmla="*/ 2347413 w 2347413"/>
              <a:gd name="connsiteY2" fmla="*/ 583705 h 744174"/>
              <a:gd name="connsiteX3" fmla="*/ 1965046 w 2347413"/>
              <a:gd name="connsiteY3" fmla="*/ 0 h 744174"/>
              <a:gd name="connsiteX4" fmla="*/ 1781130 w 2347413"/>
              <a:gd name="connsiteY4" fmla="*/ 32004 h 744174"/>
              <a:gd name="connsiteX5" fmla="*/ 1173703 w 2347413"/>
              <a:gd name="connsiteY5" fmla="*/ 73446 h 744174"/>
              <a:gd name="connsiteX6" fmla="*/ 566277 w 2347413"/>
              <a:gd name="connsiteY6" fmla="*/ 32004 h 744174"/>
              <a:gd name="connsiteX7" fmla="*/ 382367 w 2347413"/>
              <a:gd name="connsiteY7" fmla="*/ 1 h 744174"/>
              <a:gd name="connsiteX8" fmla="*/ 0 w 2347413"/>
              <a:gd name="connsiteY8" fmla="*/ 583706 h 744174"/>
              <a:gd name="connsiteX9" fmla="*/ 519 w 2347413"/>
              <a:gd name="connsiteY9" fmla="*/ 583875 h 744174"/>
              <a:gd name="connsiteX10" fmla="*/ 1173704 w 2347413"/>
              <a:gd name="connsiteY10" fmla="*/ 744174 h 74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7413" h="744174">
                <a:moveTo>
                  <a:pt x="1173704" y="744174"/>
                </a:moveTo>
                <a:cubicBezTo>
                  <a:pt x="1589851" y="744174"/>
                  <a:pt x="1986300" y="687095"/>
                  <a:pt x="2346890" y="583875"/>
                </a:cubicBezTo>
                <a:lnTo>
                  <a:pt x="2347413" y="583705"/>
                </a:lnTo>
                <a:lnTo>
                  <a:pt x="1965046" y="0"/>
                </a:lnTo>
                <a:lnTo>
                  <a:pt x="1781130" y="32004"/>
                </a:lnTo>
                <a:cubicBezTo>
                  <a:pt x="1584925" y="59177"/>
                  <a:pt x="1381777" y="73446"/>
                  <a:pt x="1173703" y="73446"/>
                </a:cubicBezTo>
                <a:cubicBezTo>
                  <a:pt x="965630" y="73446"/>
                  <a:pt x="762481" y="59177"/>
                  <a:pt x="566277" y="32004"/>
                </a:cubicBezTo>
                <a:lnTo>
                  <a:pt x="382367" y="1"/>
                </a:lnTo>
                <a:lnTo>
                  <a:pt x="0" y="583706"/>
                </a:lnTo>
                <a:lnTo>
                  <a:pt x="519" y="583875"/>
                </a:lnTo>
                <a:cubicBezTo>
                  <a:pt x="361109" y="687095"/>
                  <a:pt x="757558" y="744174"/>
                  <a:pt x="1173704" y="744174"/>
                </a:cubicBezTo>
                <a:close/>
              </a:path>
            </a:pathLst>
          </a:custGeom>
          <a:solidFill>
            <a:schemeClr val="accent2">
              <a:lumMod val="60000"/>
              <a:lumOff val="40000"/>
            </a:schemeClr>
          </a:solidFill>
        </p:spPr>
        <p:style>
          <a:lnRef idx="1">
            <a:schemeClr val="accent4"/>
          </a:lnRef>
          <a:fillRef idx="2">
            <a:schemeClr val="accent4"/>
          </a:fillRef>
          <a:effectRef idx="1">
            <a:schemeClr val="accent4"/>
          </a:effectRef>
          <a:fontRef idx="minor">
            <a:schemeClr val="dk1"/>
          </a:fontRef>
        </p:style>
        <p:txBody>
          <a:bodyPr lIns="68582" tIns="34290" rIns="68582" bIns="34290" anchor="ctr"/>
          <a:lstStyle/>
          <a:p>
            <a:pPr algn="ctr">
              <a:defRPr/>
            </a:pPr>
            <a:endParaRPr lang="zh-CN" altLang="en-US" dirty="0"/>
          </a:p>
        </p:txBody>
      </p:sp>
      <p:sp>
        <p:nvSpPr>
          <p:cNvPr id="10" name="原创作者QQ：598969553            _6"/>
          <p:cNvSpPr/>
          <p:nvPr/>
        </p:nvSpPr>
        <p:spPr>
          <a:xfrm flipV="1">
            <a:off x="5093670" y="3986758"/>
            <a:ext cx="1406823" cy="1063556"/>
          </a:xfrm>
          <a:custGeom>
            <a:avLst/>
            <a:gdLst>
              <a:gd name="connsiteX0" fmla="*/ 758246 w 1516499"/>
              <a:gd name="connsiteY0" fmla="*/ 1225201 h 1225201"/>
              <a:gd name="connsiteX1" fmla="*/ 1365673 w 1516499"/>
              <a:gd name="connsiteY1" fmla="*/ 1183759 h 1225201"/>
              <a:gd name="connsiteX2" fmla="*/ 1516499 w 1516499"/>
              <a:gd name="connsiteY2" fmla="*/ 1157513 h 1225201"/>
              <a:gd name="connsiteX3" fmla="*/ 758249 w 1516499"/>
              <a:gd name="connsiteY3" fmla="*/ 0 h 1225201"/>
              <a:gd name="connsiteX4" fmla="*/ 0 w 1516499"/>
              <a:gd name="connsiteY4" fmla="*/ 1157514 h 1225201"/>
              <a:gd name="connsiteX5" fmla="*/ 150820 w 1516499"/>
              <a:gd name="connsiteY5" fmla="*/ 1183759 h 1225201"/>
              <a:gd name="connsiteX6" fmla="*/ 758246 w 1516499"/>
              <a:gd name="connsiteY6" fmla="*/ 1225201 h 122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6499" h="1225201">
                <a:moveTo>
                  <a:pt x="758246" y="1225201"/>
                </a:moveTo>
                <a:cubicBezTo>
                  <a:pt x="966320" y="1225201"/>
                  <a:pt x="1169468" y="1210932"/>
                  <a:pt x="1365673" y="1183759"/>
                </a:cubicBezTo>
                <a:lnTo>
                  <a:pt x="1516499" y="1157513"/>
                </a:lnTo>
                <a:lnTo>
                  <a:pt x="758249" y="0"/>
                </a:lnTo>
                <a:lnTo>
                  <a:pt x="0" y="1157514"/>
                </a:lnTo>
                <a:lnTo>
                  <a:pt x="150820" y="1183759"/>
                </a:lnTo>
                <a:cubicBezTo>
                  <a:pt x="347024" y="1210932"/>
                  <a:pt x="550173" y="1225201"/>
                  <a:pt x="758246" y="1225201"/>
                </a:cubicBezTo>
                <a:close/>
              </a:path>
            </a:pathLst>
          </a:custGeom>
          <a:solidFill>
            <a:srgbClr val="ED9E85"/>
          </a:solidFill>
        </p:spPr>
        <p:style>
          <a:lnRef idx="1">
            <a:schemeClr val="accent5"/>
          </a:lnRef>
          <a:fillRef idx="2">
            <a:schemeClr val="accent5"/>
          </a:fillRef>
          <a:effectRef idx="1">
            <a:schemeClr val="accent5"/>
          </a:effectRef>
          <a:fontRef idx="minor">
            <a:schemeClr val="dk1"/>
          </a:fontRef>
        </p:style>
        <p:txBody>
          <a:bodyPr lIns="68582" tIns="34290" rIns="68582" bIns="34290" anchor="ctr"/>
          <a:lstStyle/>
          <a:p>
            <a:pPr algn="ctr">
              <a:defRPr/>
            </a:pPr>
            <a:endParaRPr lang="zh-CN" altLang="en-US"/>
          </a:p>
        </p:txBody>
      </p:sp>
      <p:sp>
        <p:nvSpPr>
          <p:cNvPr id="11" name="TextBox 28"/>
          <p:cNvSpPr txBox="1">
            <a:spLocks noChangeArrowheads="1"/>
          </p:cNvSpPr>
          <p:nvPr/>
        </p:nvSpPr>
        <p:spPr bwMode="auto">
          <a:xfrm>
            <a:off x="1318984" y="5262548"/>
            <a:ext cx="2953385" cy="812530"/>
          </a:xfrm>
          <a:prstGeom prst="rect">
            <a:avLst/>
          </a:prstGeom>
          <a:noFill/>
          <a:ln w="9525">
            <a:noFill/>
            <a:miter lim="800000"/>
          </a:ln>
        </p:spPr>
        <p:txBody>
          <a:bodyPr wrap="square">
            <a:spAutoFit/>
          </a:bodyPr>
          <a:lstStyle/>
          <a:p>
            <a:pPr algn="ctr" eaLnBrk="1" latinLnBrk="0" hangingPunct="1">
              <a:lnSpc>
                <a:spcPct val="130000"/>
              </a:lnSpc>
            </a:pPr>
            <a:r>
              <a:rPr lang="zh-CN" altLang="en-US" sz="1800" b="1" dirty="0">
                <a:solidFill>
                  <a:srgbClr val="0000FF"/>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特、一级</a:t>
            </a:r>
            <a:r>
              <a:rPr lang="zh-CN" altLang="en-US" sz="18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总</a:t>
            </a:r>
            <a:r>
              <a:rPr lang="zh-CN" altLang="en-US" sz="18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承包和</a:t>
            </a:r>
            <a:r>
              <a:rPr lang="zh-CN" altLang="en-US" sz="1800" b="1" dirty="0" smtClean="0">
                <a:solidFill>
                  <a:srgbClr val="0000FF"/>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一级</a:t>
            </a:r>
            <a:r>
              <a:rPr lang="zh-CN" altLang="en-US" sz="18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专业</a:t>
            </a:r>
            <a:r>
              <a:rPr lang="zh-CN" altLang="en-US" sz="18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承包的建筑业企业法人单位。</a:t>
            </a:r>
            <a:endParaRPr lang="zh-CN" altLang="en-US" sz="18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endParaRPr>
          </a:p>
        </p:txBody>
      </p:sp>
      <p:sp>
        <p:nvSpPr>
          <p:cNvPr id="12" name="原创作者QQ：598969553            _14"/>
          <p:cNvSpPr txBox="1">
            <a:spLocks noChangeArrowheads="1"/>
          </p:cNvSpPr>
          <p:nvPr/>
        </p:nvSpPr>
        <p:spPr bwMode="auto">
          <a:xfrm>
            <a:off x="7310046" y="3392805"/>
            <a:ext cx="4284345" cy="1869743"/>
          </a:xfrm>
          <a:prstGeom prst="rect">
            <a:avLst/>
          </a:prstGeom>
          <a:noFill/>
          <a:ln w="9525">
            <a:noFill/>
            <a:miter lim="800000"/>
          </a:ln>
        </p:spPr>
        <p:txBody>
          <a:bodyPr wrap="square" lIns="68582" tIns="34290" rIns="68582" bIns="34290">
            <a:spAutoFit/>
          </a:bodyPr>
          <a:lstStyle/>
          <a:p>
            <a:pPr eaLnBrk="1" latinLnBrk="0" hangingPunct="1">
              <a:lnSpc>
                <a:spcPct val="130000"/>
              </a:lnSpc>
            </a:pPr>
            <a:r>
              <a:rPr lang="zh-CN" altLang="en-US" b="1" dirty="0">
                <a:solidFill>
                  <a:srgbClr val="0000FF"/>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规模以上</a:t>
            </a:r>
            <a:r>
              <a:rPr lang="zh-CN" altLang="en-US" b="1" dirty="0">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交通</a:t>
            </a:r>
            <a:r>
              <a:rPr lang="zh-CN" altLang="en-US" sz="18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运输、仓储和邮政业，信息传输、软件和信息技术服务业，租赁和商务服务业，科学研究和技术服务业，水利、环境和公共设施管理业，卫生和社会工作，文化、体育和娱乐业等企业法人</a:t>
            </a:r>
            <a:r>
              <a:rPr lang="zh-CN" altLang="en-US" sz="18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单位。</a:t>
            </a:r>
            <a:endParaRPr lang="zh-CN" altLang="en-US" sz="18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endParaRPr>
          </a:p>
        </p:txBody>
      </p:sp>
      <p:sp>
        <p:nvSpPr>
          <p:cNvPr id="13" name="原创作者QQ：598969553            _16"/>
          <p:cNvSpPr txBox="1">
            <a:spLocks noChangeArrowheads="1"/>
          </p:cNvSpPr>
          <p:nvPr/>
        </p:nvSpPr>
        <p:spPr bwMode="auto">
          <a:xfrm>
            <a:off x="1075592" y="2759173"/>
            <a:ext cx="3101975" cy="1149545"/>
          </a:xfrm>
          <a:prstGeom prst="rect">
            <a:avLst/>
          </a:prstGeom>
          <a:noFill/>
          <a:ln w="9525">
            <a:noFill/>
            <a:miter lim="800000"/>
          </a:ln>
        </p:spPr>
        <p:txBody>
          <a:bodyPr wrap="square" lIns="68582" tIns="34290" rIns="68582" bIns="34290">
            <a:spAutoFit/>
          </a:bodyPr>
          <a:lstStyle/>
          <a:p>
            <a:pPr eaLnBrk="1" latinLnBrk="0" hangingPunct="1">
              <a:lnSpc>
                <a:spcPct val="130000"/>
              </a:lnSpc>
            </a:pPr>
            <a:r>
              <a:rPr lang="zh-CN" altLang="en-US" sz="1800" b="1" dirty="0">
                <a:solidFill>
                  <a:srgbClr val="0000FF"/>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规模以上</a:t>
            </a:r>
            <a:r>
              <a:rPr lang="zh-CN" altLang="en-US" sz="18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采矿业，制造业，电力、热力、燃气及水生产和供应业企业法人</a:t>
            </a:r>
            <a:r>
              <a:rPr lang="zh-CN" altLang="en-US" sz="18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单位。</a:t>
            </a:r>
            <a:endParaRPr lang="zh-CN" altLang="en-US" sz="18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endParaRPr>
          </a:p>
        </p:txBody>
      </p:sp>
      <p:sp>
        <p:nvSpPr>
          <p:cNvPr id="14" name="TextBox 23"/>
          <p:cNvSpPr txBox="1"/>
          <p:nvPr/>
        </p:nvSpPr>
        <p:spPr>
          <a:xfrm>
            <a:off x="5345710" y="3333946"/>
            <a:ext cx="902743" cy="369332"/>
          </a:xfrm>
          <a:prstGeom prst="rect">
            <a:avLst/>
          </a:prstGeom>
          <a:noFill/>
        </p:spPr>
        <p:txBody>
          <a:bodyPr wrap="square" rtlCol="0">
            <a:spAutoFit/>
          </a:bodyPr>
          <a:lstStyle/>
          <a:p>
            <a:r>
              <a:rPr lang="zh-CN" altLang="en-US" b="1" dirty="0"/>
              <a:t>建筑业</a:t>
            </a:r>
          </a:p>
        </p:txBody>
      </p:sp>
      <p:sp>
        <p:nvSpPr>
          <p:cNvPr id="17" name="TextBox 24"/>
          <p:cNvSpPr txBox="1"/>
          <p:nvPr/>
        </p:nvSpPr>
        <p:spPr>
          <a:xfrm>
            <a:off x="5345710" y="4129308"/>
            <a:ext cx="1021035" cy="369332"/>
          </a:xfrm>
          <a:prstGeom prst="rect">
            <a:avLst/>
          </a:prstGeom>
          <a:noFill/>
        </p:spPr>
        <p:txBody>
          <a:bodyPr wrap="square" rtlCol="0">
            <a:spAutoFit/>
          </a:bodyPr>
          <a:lstStyle/>
          <a:p>
            <a:r>
              <a:rPr lang="zh-CN" altLang="en-US" b="1" dirty="0"/>
              <a:t>服务业</a:t>
            </a:r>
          </a:p>
        </p:txBody>
      </p:sp>
      <p:sp>
        <p:nvSpPr>
          <p:cNvPr id="20" name="TextBox 25"/>
          <p:cNvSpPr txBox="1"/>
          <p:nvPr/>
        </p:nvSpPr>
        <p:spPr>
          <a:xfrm>
            <a:off x="5333807" y="2464730"/>
            <a:ext cx="902743" cy="369332"/>
          </a:xfrm>
          <a:prstGeom prst="rect">
            <a:avLst/>
          </a:prstGeom>
          <a:noFill/>
        </p:spPr>
        <p:txBody>
          <a:bodyPr wrap="square" rtlCol="0">
            <a:spAutoFit/>
          </a:bodyPr>
          <a:lstStyle/>
          <a:p>
            <a:r>
              <a:rPr lang="zh-CN" altLang="en-US" b="1" dirty="0" smtClean="0"/>
              <a:t>工    业</a:t>
            </a:r>
            <a:endParaRPr lang="zh-CN" altLang="en-US" b="1" dirty="0"/>
          </a:p>
        </p:txBody>
      </p:sp>
      <p:sp>
        <p:nvSpPr>
          <p:cNvPr id="21" name="矩形 20"/>
          <p:cNvSpPr/>
          <p:nvPr/>
        </p:nvSpPr>
        <p:spPr>
          <a:xfrm>
            <a:off x="1899285" y="2003064"/>
            <a:ext cx="1111202" cy="646331"/>
          </a:xfrm>
          <a:prstGeom prst="rect">
            <a:avLst/>
          </a:prstGeom>
          <a:noFill/>
        </p:spPr>
        <p:txBody>
          <a:bodyPr wrap="none" lIns="91440" tIns="45720" rIns="91440" bIns="45720">
            <a:spAutoFit/>
            <a:scene3d>
              <a:camera prst="orthographicFront"/>
              <a:lightRig rig="threePt" dir="t"/>
            </a:scene3d>
          </a:bodyPr>
          <a:lstStyle/>
          <a:p>
            <a:pPr algn="ctr"/>
            <a:r>
              <a:rPr lang="zh-CN" altLang="en-US" sz="3600" b="1" dirty="0" smtClean="0">
                <a:ln w="22225">
                  <a:solidFill>
                    <a:schemeClr val="accent2"/>
                  </a:solidFill>
                  <a:prstDash val="solid"/>
                </a:ln>
                <a:solidFill>
                  <a:schemeClr val="accent2">
                    <a:lumMod val="40000"/>
                    <a:lumOff val="60000"/>
                  </a:schemeClr>
                </a:solidFill>
                <a:effectLst/>
              </a:rPr>
              <a:t>工业</a:t>
            </a:r>
            <a:endParaRPr lang="zh-CN" altLang="en-US" sz="3600" b="1" cap="none" spc="0" dirty="0">
              <a:ln w="22225">
                <a:solidFill>
                  <a:schemeClr val="accent2"/>
                </a:solidFill>
                <a:prstDash val="solid"/>
              </a:ln>
              <a:solidFill>
                <a:schemeClr val="accent2">
                  <a:lumMod val="40000"/>
                  <a:lumOff val="60000"/>
                </a:schemeClr>
              </a:solidFill>
              <a:effectLst/>
            </a:endParaRPr>
          </a:p>
        </p:txBody>
      </p:sp>
      <p:sp>
        <p:nvSpPr>
          <p:cNvPr id="22" name="矩形 21"/>
          <p:cNvSpPr/>
          <p:nvPr/>
        </p:nvSpPr>
        <p:spPr>
          <a:xfrm>
            <a:off x="1899285" y="4498640"/>
            <a:ext cx="1574469" cy="646331"/>
          </a:xfrm>
          <a:prstGeom prst="rect">
            <a:avLst/>
          </a:prstGeom>
          <a:noFill/>
        </p:spPr>
        <p:txBody>
          <a:bodyPr wrap="none" lIns="91440" tIns="45720" rIns="91440" bIns="45720">
            <a:spAutoFit/>
            <a:scene3d>
              <a:camera prst="orthographicFront"/>
              <a:lightRig rig="threePt" dir="t"/>
            </a:scene3d>
          </a:bodyPr>
          <a:lstStyle/>
          <a:p>
            <a:pPr algn="ctr"/>
            <a:r>
              <a:rPr lang="zh-CN" altLang="en-US" sz="3600" b="1" dirty="0" smtClean="0">
                <a:ln w="22225">
                  <a:solidFill>
                    <a:schemeClr val="accent2"/>
                  </a:solidFill>
                  <a:prstDash val="solid"/>
                </a:ln>
                <a:solidFill>
                  <a:schemeClr val="accent2">
                    <a:lumMod val="40000"/>
                    <a:lumOff val="60000"/>
                  </a:schemeClr>
                </a:solidFill>
              </a:rPr>
              <a:t>建筑业</a:t>
            </a:r>
            <a:endParaRPr lang="zh-CN" altLang="en-US" sz="3600" b="1" cap="none" spc="0" dirty="0">
              <a:ln w="22225">
                <a:solidFill>
                  <a:schemeClr val="accent2"/>
                </a:solidFill>
                <a:prstDash val="solid"/>
              </a:ln>
              <a:solidFill>
                <a:schemeClr val="accent2">
                  <a:lumMod val="40000"/>
                  <a:lumOff val="60000"/>
                </a:schemeClr>
              </a:solidFill>
              <a:effectLst/>
            </a:endParaRPr>
          </a:p>
        </p:txBody>
      </p:sp>
      <p:sp>
        <p:nvSpPr>
          <p:cNvPr id="27" name="矩形 26"/>
          <p:cNvSpPr/>
          <p:nvPr/>
        </p:nvSpPr>
        <p:spPr>
          <a:xfrm>
            <a:off x="7617069" y="2510897"/>
            <a:ext cx="3670300" cy="646331"/>
          </a:xfrm>
          <a:prstGeom prst="rect">
            <a:avLst/>
          </a:prstGeom>
          <a:noFill/>
        </p:spPr>
        <p:txBody>
          <a:bodyPr wrap="square" lIns="91440" tIns="45720" rIns="91440" bIns="45720">
            <a:spAutoFit/>
            <a:scene3d>
              <a:camera prst="orthographicFront"/>
              <a:lightRig rig="threePt" dir="t"/>
            </a:scene3d>
          </a:bodyPr>
          <a:lstStyle/>
          <a:p>
            <a:pPr algn="ctr"/>
            <a:r>
              <a:rPr lang="zh-CN" altLang="en-US" sz="3600" b="1" cap="none" spc="0" dirty="0" smtClean="0">
                <a:ln w="22225">
                  <a:solidFill>
                    <a:schemeClr val="accent2"/>
                  </a:solidFill>
                  <a:prstDash val="solid"/>
                </a:ln>
                <a:solidFill>
                  <a:schemeClr val="accent2">
                    <a:lumMod val="40000"/>
                    <a:lumOff val="60000"/>
                  </a:schemeClr>
                </a:solidFill>
                <a:effectLst/>
              </a:rPr>
              <a:t>服务业</a:t>
            </a:r>
            <a:endParaRPr lang="zh-CN" altLang="en-US" sz="3600" b="1" cap="none" spc="0" dirty="0">
              <a:ln w="22225">
                <a:solidFill>
                  <a:schemeClr val="accent2"/>
                </a:solidFill>
                <a:prstDash val="solid"/>
              </a:ln>
              <a:solidFill>
                <a:schemeClr val="accent2">
                  <a:lumMod val="40000"/>
                  <a:lumOff val="60000"/>
                </a:schemeClr>
              </a:solidFill>
              <a:effectLst/>
            </a:endParaRPr>
          </a:p>
        </p:txBody>
      </p:sp>
      <p:sp>
        <p:nvSpPr>
          <p:cNvPr id="19" name="灯片编号占位符 4"/>
          <p:cNvSpPr txBox="1"/>
          <p:nvPr/>
        </p:nvSpPr>
        <p:spPr>
          <a:xfrm>
            <a:off x="10892589" y="6350220"/>
            <a:ext cx="1236661" cy="355379"/>
          </a:xfrm>
          <a:prstGeom prst="rect">
            <a:avLst/>
          </a:prstGeom>
          <a:noFill/>
          <a:ln>
            <a:noFill/>
          </a:ln>
        </p:spPr>
        <p:txBody>
          <a:bodyPr vert="horz" lIns="0" tIns="0" rIns="0" bIns="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3" grpId="0"/>
      <p:bldP spid="14" grpId="0"/>
      <p:bldP spid="17" grpId="0"/>
      <p:bldP spid="20" grpId="0"/>
      <p:bldP spid="21" grpId="0"/>
      <p:bldP spid="22"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5" name="任意多边形 14"/>
          <p:cNvSpPr/>
          <p:nvPr/>
        </p:nvSpPr>
        <p:spPr>
          <a:xfrm>
            <a:off x="808892" y="1213338"/>
            <a:ext cx="6541477" cy="2628900"/>
          </a:xfrm>
          <a:custGeom>
            <a:avLst/>
            <a:gdLst>
              <a:gd name="connsiteX0" fmla="*/ 0 w 6541477"/>
              <a:gd name="connsiteY0" fmla="*/ 0 h 2628900"/>
              <a:gd name="connsiteX1" fmla="*/ 316523 w 6541477"/>
              <a:gd name="connsiteY1" fmla="*/ 79131 h 2628900"/>
              <a:gd name="connsiteX2" fmla="*/ 773723 w 6541477"/>
              <a:gd name="connsiteY2" fmla="*/ 263770 h 2628900"/>
              <a:gd name="connsiteX3" fmla="*/ 1178170 w 6541477"/>
              <a:gd name="connsiteY3" fmla="*/ 413239 h 2628900"/>
              <a:gd name="connsiteX4" fmla="*/ 1406770 w 6541477"/>
              <a:gd name="connsiteY4" fmla="*/ 492370 h 2628900"/>
              <a:gd name="connsiteX5" fmla="*/ 1608993 w 6541477"/>
              <a:gd name="connsiteY5" fmla="*/ 580293 h 2628900"/>
              <a:gd name="connsiteX6" fmla="*/ 2083777 w 6541477"/>
              <a:gd name="connsiteY6" fmla="*/ 747347 h 2628900"/>
              <a:gd name="connsiteX7" fmla="*/ 2540977 w 6541477"/>
              <a:gd name="connsiteY7" fmla="*/ 923193 h 2628900"/>
              <a:gd name="connsiteX8" fmla="*/ 2787162 w 6541477"/>
              <a:gd name="connsiteY8" fmla="*/ 1011116 h 2628900"/>
              <a:gd name="connsiteX9" fmla="*/ 3138854 w 6541477"/>
              <a:gd name="connsiteY9" fmla="*/ 1125416 h 2628900"/>
              <a:gd name="connsiteX10" fmla="*/ 3253154 w 6541477"/>
              <a:gd name="connsiteY10" fmla="*/ 1160585 h 2628900"/>
              <a:gd name="connsiteX11" fmla="*/ 3341077 w 6541477"/>
              <a:gd name="connsiteY11" fmla="*/ 1204547 h 2628900"/>
              <a:gd name="connsiteX12" fmla="*/ 3411416 w 6541477"/>
              <a:gd name="connsiteY12" fmla="*/ 1230924 h 2628900"/>
              <a:gd name="connsiteX13" fmla="*/ 3481754 w 6541477"/>
              <a:gd name="connsiteY13" fmla="*/ 1266093 h 2628900"/>
              <a:gd name="connsiteX14" fmla="*/ 3560885 w 6541477"/>
              <a:gd name="connsiteY14" fmla="*/ 1301262 h 2628900"/>
              <a:gd name="connsiteX15" fmla="*/ 3613639 w 6541477"/>
              <a:gd name="connsiteY15" fmla="*/ 1354016 h 2628900"/>
              <a:gd name="connsiteX16" fmla="*/ 3807070 w 6541477"/>
              <a:gd name="connsiteY16" fmla="*/ 1494693 h 2628900"/>
              <a:gd name="connsiteX17" fmla="*/ 3851031 w 6541477"/>
              <a:gd name="connsiteY17" fmla="*/ 1538654 h 2628900"/>
              <a:gd name="connsiteX18" fmla="*/ 3921370 w 6541477"/>
              <a:gd name="connsiteY18" fmla="*/ 1626577 h 2628900"/>
              <a:gd name="connsiteX19" fmla="*/ 3947746 w 6541477"/>
              <a:gd name="connsiteY19" fmla="*/ 1661747 h 2628900"/>
              <a:gd name="connsiteX20" fmla="*/ 3974123 w 6541477"/>
              <a:gd name="connsiteY20" fmla="*/ 1705708 h 2628900"/>
              <a:gd name="connsiteX21" fmla="*/ 4018085 w 6541477"/>
              <a:gd name="connsiteY21" fmla="*/ 1855177 h 2628900"/>
              <a:gd name="connsiteX22" fmla="*/ 4079631 w 6541477"/>
              <a:gd name="connsiteY22" fmla="*/ 1978270 h 2628900"/>
              <a:gd name="connsiteX23" fmla="*/ 4114800 w 6541477"/>
              <a:gd name="connsiteY23" fmla="*/ 2083777 h 2628900"/>
              <a:gd name="connsiteX24" fmla="*/ 4132385 w 6541477"/>
              <a:gd name="connsiteY24" fmla="*/ 2136531 h 2628900"/>
              <a:gd name="connsiteX25" fmla="*/ 4158762 w 6541477"/>
              <a:gd name="connsiteY25" fmla="*/ 2198077 h 2628900"/>
              <a:gd name="connsiteX26" fmla="*/ 4193931 w 6541477"/>
              <a:gd name="connsiteY26" fmla="*/ 2303585 h 2628900"/>
              <a:gd name="connsiteX27" fmla="*/ 4202723 w 6541477"/>
              <a:gd name="connsiteY27" fmla="*/ 2347547 h 2628900"/>
              <a:gd name="connsiteX28" fmla="*/ 4237893 w 6541477"/>
              <a:gd name="connsiteY28" fmla="*/ 2400300 h 2628900"/>
              <a:gd name="connsiteX29" fmla="*/ 4290646 w 6541477"/>
              <a:gd name="connsiteY29" fmla="*/ 2497016 h 2628900"/>
              <a:gd name="connsiteX30" fmla="*/ 4378570 w 6541477"/>
              <a:gd name="connsiteY30" fmla="*/ 2567354 h 2628900"/>
              <a:gd name="connsiteX31" fmla="*/ 4431323 w 6541477"/>
              <a:gd name="connsiteY31" fmla="*/ 2593731 h 2628900"/>
              <a:gd name="connsiteX32" fmla="*/ 4580793 w 6541477"/>
              <a:gd name="connsiteY32" fmla="*/ 2620108 h 2628900"/>
              <a:gd name="connsiteX33" fmla="*/ 4695093 w 6541477"/>
              <a:gd name="connsiteY33" fmla="*/ 2628900 h 2628900"/>
              <a:gd name="connsiteX34" fmla="*/ 5152293 w 6541477"/>
              <a:gd name="connsiteY34" fmla="*/ 2611316 h 2628900"/>
              <a:gd name="connsiteX35" fmla="*/ 5539154 w 6541477"/>
              <a:gd name="connsiteY35" fmla="*/ 2558562 h 2628900"/>
              <a:gd name="connsiteX36" fmla="*/ 5987562 w 6541477"/>
              <a:gd name="connsiteY36" fmla="*/ 2497016 h 2628900"/>
              <a:gd name="connsiteX37" fmla="*/ 6277708 w 6541477"/>
              <a:gd name="connsiteY37" fmla="*/ 2435470 h 2628900"/>
              <a:gd name="connsiteX38" fmla="*/ 6356839 w 6541477"/>
              <a:gd name="connsiteY38" fmla="*/ 2417885 h 2628900"/>
              <a:gd name="connsiteX39" fmla="*/ 6435970 w 6541477"/>
              <a:gd name="connsiteY39" fmla="*/ 2409093 h 2628900"/>
              <a:gd name="connsiteX40" fmla="*/ 6541477 w 6541477"/>
              <a:gd name="connsiteY40" fmla="*/ 2400300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41477" h="2628900">
                <a:moveTo>
                  <a:pt x="0" y="0"/>
                </a:moveTo>
                <a:cubicBezTo>
                  <a:pt x="105508" y="26377"/>
                  <a:pt x="211796" y="49807"/>
                  <a:pt x="316523" y="79131"/>
                </a:cubicBezTo>
                <a:cubicBezTo>
                  <a:pt x="426951" y="110051"/>
                  <a:pt x="750205" y="255079"/>
                  <a:pt x="773723" y="263770"/>
                </a:cubicBezTo>
                <a:lnTo>
                  <a:pt x="1178170" y="413239"/>
                </a:lnTo>
                <a:cubicBezTo>
                  <a:pt x="1254013" y="440627"/>
                  <a:pt x="1332821" y="460218"/>
                  <a:pt x="1406770" y="492370"/>
                </a:cubicBezTo>
                <a:cubicBezTo>
                  <a:pt x="1474178" y="521678"/>
                  <a:pt x="1540207" y="554386"/>
                  <a:pt x="1608993" y="580293"/>
                </a:cubicBezTo>
                <a:cubicBezTo>
                  <a:pt x="1765999" y="639425"/>
                  <a:pt x="1926049" y="690170"/>
                  <a:pt x="2083777" y="747347"/>
                </a:cubicBezTo>
                <a:cubicBezTo>
                  <a:pt x="2237286" y="802994"/>
                  <a:pt x="2387858" y="866482"/>
                  <a:pt x="2540977" y="923193"/>
                </a:cubicBezTo>
                <a:cubicBezTo>
                  <a:pt x="2622691" y="953457"/>
                  <a:pt x="2703799" y="985745"/>
                  <a:pt x="2787162" y="1011116"/>
                </a:cubicBezTo>
                <a:cubicBezTo>
                  <a:pt x="3234724" y="1147330"/>
                  <a:pt x="2776875" y="1004756"/>
                  <a:pt x="3138854" y="1125416"/>
                </a:cubicBezTo>
                <a:cubicBezTo>
                  <a:pt x="3176671" y="1138022"/>
                  <a:pt x="3216032" y="1146059"/>
                  <a:pt x="3253154" y="1160585"/>
                </a:cubicBezTo>
                <a:cubicBezTo>
                  <a:pt x="3283668" y="1172525"/>
                  <a:pt x="3311134" y="1191239"/>
                  <a:pt x="3341077" y="1204547"/>
                </a:cubicBezTo>
                <a:cubicBezTo>
                  <a:pt x="3363959" y="1214717"/>
                  <a:pt x="3388475" y="1220887"/>
                  <a:pt x="3411416" y="1230924"/>
                </a:cubicBezTo>
                <a:cubicBezTo>
                  <a:pt x="3435432" y="1241431"/>
                  <a:pt x="3458036" y="1254931"/>
                  <a:pt x="3481754" y="1266093"/>
                </a:cubicBezTo>
                <a:cubicBezTo>
                  <a:pt x="3507871" y="1278383"/>
                  <a:pt x="3534508" y="1289539"/>
                  <a:pt x="3560885" y="1301262"/>
                </a:cubicBezTo>
                <a:cubicBezTo>
                  <a:pt x="3578470" y="1318847"/>
                  <a:pt x="3594009" y="1338748"/>
                  <a:pt x="3613639" y="1354016"/>
                </a:cubicBezTo>
                <a:cubicBezTo>
                  <a:pt x="3696173" y="1418210"/>
                  <a:pt x="3734269" y="1421892"/>
                  <a:pt x="3807070" y="1494693"/>
                </a:cubicBezTo>
                <a:cubicBezTo>
                  <a:pt x="3821724" y="1509347"/>
                  <a:pt x="3837459" y="1522994"/>
                  <a:pt x="3851031" y="1538654"/>
                </a:cubicBezTo>
                <a:cubicBezTo>
                  <a:pt x="3875612" y="1567017"/>
                  <a:pt x="3898182" y="1597065"/>
                  <a:pt x="3921370" y="1626577"/>
                </a:cubicBezTo>
                <a:cubicBezTo>
                  <a:pt x="3930423" y="1638100"/>
                  <a:pt x="3940207" y="1649181"/>
                  <a:pt x="3947746" y="1661747"/>
                </a:cubicBezTo>
                <a:lnTo>
                  <a:pt x="3974123" y="1705708"/>
                </a:lnTo>
                <a:cubicBezTo>
                  <a:pt x="3984001" y="1755093"/>
                  <a:pt x="3993536" y="1812215"/>
                  <a:pt x="4018085" y="1855177"/>
                </a:cubicBezTo>
                <a:cubicBezTo>
                  <a:pt x="4049402" y="1909984"/>
                  <a:pt x="4058045" y="1919679"/>
                  <a:pt x="4079631" y="1978270"/>
                </a:cubicBezTo>
                <a:cubicBezTo>
                  <a:pt x="4092447" y="2013056"/>
                  <a:pt x="4103077" y="2048608"/>
                  <a:pt x="4114800" y="2083777"/>
                </a:cubicBezTo>
                <a:cubicBezTo>
                  <a:pt x="4120662" y="2101362"/>
                  <a:pt x="4125083" y="2119494"/>
                  <a:pt x="4132385" y="2136531"/>
                </a:cubicBezTo>
                <a:cubicBezTo>
                  <a:pt x="4141177" y="2157046"/>
                  <a:pt x="4151046" y="2177133"/>
                  <a:pt x="4158762" y="2198077"/>
                </a:cubicBezTo>
                <a:cubicBezTo>
                  <a:pt x="4171578" y="2232863"/>
                  <a:pt x="4186661" y="2267233"/>
                  <a:pt x="4193931" y="2303585"/>
                </a:cubicBezTo>
                <a:cubicBezTo>
                  <a:pt x="4196862" y="2318239"/>
                  <a:pt x="4196539" y="2333942"/>
                  <a:pt x="4202723" y="2347547"/>
                </a:cubicBezTo>
                <a:cubicBezTo>
                  <a:pt x="4211468" y="2366787"/>
                  <a:pt x="4227244" y="2382045"/>
                  <a:pt x="4237893" y="2400300"/>
                </a:cubicBezTo>
                <a:cubicBezTo>
                  <a:pt x="4246334" y="2414770"/>
                  <a:pt x="4276389" y="2482759"/>
                  <a:pt x="4290646" y="2497016"/>
                </a:cubicBezTo>
                <a:cubicBezTo>
                  <a:pt x="4317185" y="2523555"/>
                  <a:pt x="4345000" y="2550569"/>
                  <a:pt x="4378570" y="2567354"/>
                </a:cubicBezTo>
                <a:cubicBezTo>
                  <a:pt x="4396154" y="2576146"/>
                  <a:pt x="4412808" y="2587119"/>
                  <a:pt x="4431323" y="2593731"/>
                </a:cubicBezTo>
                <a:cubicBezTo>
                  <a:pt x="4481614" y="2611692"/>
                  <a:pt x="4527931" y="2615302"/>
                  <a:pt x="4580793" y="2620108"/>
                </a:cubicBezTo>
                <a:cubicBezTo>
                  <a:pt x="4618849" y="2623567"/>
                  <a:pt x="4656993" y="2625969"/>
                  <a:pt x="4695093" y="2628900"/>
                </a:cubicBezTo>
                <a:cubicBezTo>
                  <a:pt x="4847493" y="2623039"/>
                  <a:pt x="5000307" y="2623981"/>
                  <a:pt x="5152293" y="2611316"/>
                </a:cubicBezTo>
                <a:cubicBezTo>
                  <a:pt x="5281991" y="2600508"/>
                  <a:pt x="5410132" y="2575638"/>
                  <a:pt x="5539154" y="2558562"/>
                </a:cubicBezTo>
                <a:cubicBezTo>
                  <a:pt x="5683358" y="2539476"/>
                  <a:pt x="5845022" y="2523148"/>
                  <a:pt x="5987562" y="2497016"/>
                </a:cubicBezTo>
                <a:cubicBezTo>
                  <a:pt x="6084808" y="2479188"/>
                  <a:pt x="6181035" y="2456186"/>
                  <a:pt x="6277708" y="2435470"/>
                </a:cubicBezTo>
                <a:cubicBezTo>
                  <a:pt x="6304129" y="2429808"/>
                  <a:pt x="6329984" y="2420869"/>
                  <a:pt x="6356839" y="2417885"/>
                </a:cubicBezTo>
                <a:cubicBezTo>
                  <a:pt x="6383216" y="2414954"/>
                  <a:pt x="6409664" y="2412601"/>
                  <a:pt x="6435970" y="2409093"/>
                </a:cubicBezTo>
                <a:cubicBezTo>
                  <a:pt x="6523599" y="2397409"/>
                  <a:pt x="6453604" y="2400300"/>
                  <a:pt x="6541477" y="2400300"/>
                </a:cubicBezTo>
              </a:path>
            </a:pathLst>
          </a:custGeom>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任意多边形 15"/>
          <p:cNvSpPr/>
          <p:nvPr/>
        </p:nvSpPr>
        <p:spPr>
          <a:xfrm>
            <a:off x="1312986" y="1411898"/>
            <a:ext cx="3596053" cy="1433146"/>
          </a:xfrm>
          <a:custGeom>
            <a:avLst/>
            <a:gdLst>
              <a:gd name="connsiteX0" fmla="*/ 0 w 3596053"/>
              <a:gd name="connsiteY0" fmla="*/ 0 h 1433146"/>
              <a:gd name="connsiteX1" fmla="*/ 369277 w 3596053"/>
              <a:gd name="connsiteY1" fmla="*/ 131885 h 1433146"/>
              <a:gd name="connsiteX2" fmla="*/ 852853 w 3596053"/>
              <a:gd name="connsiteY2" fmla="*/ 246185 h 1433146"/>
              <a:gd name="connsiteX3" fmla="*/ 1090246 w 3596053"/>
              <a:gd name="connsiteY3" fmla="*/ 307731 h 1433146"/>
              <a:gd name="connsiteX4" fmla="*/ 1327638 w 3596053"/>
              <a:gd name="connsiteY4" fmla="*/ 342900 h 1433146"/>
              <a:gd name="connsiteX5" fmla="*/ 1828800 w 3596053"/>
              <a:gd name="connsiteY5" fmla="*/ 439615 h 1433146"/>
              <a:gd name="connsiteX6" fmla="*/ 2074984 w 3596053"/>
              <a:gd name="connsiteY6" fmla="*/ 527539 h 1433146"/>
              <a:gd name="connsiteX7" fmla="*/ 2110153 w 3596053"/>
              <a:gd name="connsiteY7" fmla="*/ 553915 h 1433146"/>
              <a:gd name="connsiteX8" fmla="*/ 2127738 w 3596053"/>
              <a:gd name="connsiteY8" fmla="*/ 589085 h 1433146"/>
              <a:gd name="connsiteX9" fmla="*/ 2110153 w 3596053"/>
              <a:gd name="connsiteY9" fmla="*/ 756139 h 1433146"/>
              <a:gd name="connsiteX10" fmla="*/ 2101361 w 3596053"/>
              <a:gd name="connsiteY10" fmla="*/ 826477 h 1433146"/>
              <a:gd name="connsiteX11" fmla="*/ 2092569 w 3596053"/>
              <a:gd name="connsiteY11" fmla="*/ 861646 h 1433146"/>
              <a:gd name="connsiteX12" fmla="*/ 2083777 w 3596053"/>
              <a:gd name="connsiteY12" fmla="*/ 905608 h 1433146"/>
              <a:gd name="connsiteX13" fmla="*/ 2110153 w 3596053"/>
              <a:gd name="connsiteY13" fmla="*/ 1063869 h 1433146"/>
              <a:gd name="connsiteX14" fmla="*/ 2154115 w 3596053"/>
              <a:gd name="connsiteY14" fmla="*/ 1107831 h 1433146"/>
              <a:gd name="connsiteX15" fmla="*/ 2286000 w 3596053"/>
              <a:gd name="connsiteY15" fmla="*/ 1195754 h 1433146"/>
              <a:gd name="connsiteX16" fmla="*/ 2365130 w 3596053"/>
              <a:gd name="connsiteY16" fmla="*/ 1222131 h 1433146"/>
              <a:gd name="connsiteX17" fmla="*/ 2681653 w 3596053"/>
              <a:gd name="connsiteY17" fmla="*/ 1257300 h 1433146"/>
              <a:gd name="connsiteX18" fmla="*/ 2919046 w 3596053"/>
              <a:gd name="connsiteY18" fmla="*/ 1266092 h 1433146"/>
              <a:gd name="connsiteX19" fmla="*/ 3050930 w 3596053"/>
              <a:gd name="connsiteY19" fmla="*/ 1283677 h 1433146"/>
              <a:gd name="connsiteX20" fmla="*/ 3165230 w 3596053"/>
              <a:gd name="connsiteY20" fmla="*/ 1292469 h 1433146"/>
              <a:gd name="connsiteX21" fmla="*/ 3332284 w 3596053"/>
              <a:gd name="connsiteY21" fmla="*/ 1310054 h 1433146"/>
              <a:gd name="connsiteX22" fmla="*/ 3429000 w 3596053"/>
              <a:gd name="connsiteY22" fmla="*/ 1345223 h 1433146"/>
              <a:gd name="connsiteX23" fmla="*/ 3455377 w 3596053"/>
              <a:gd name="connsiteY23" fmla="*/ 1354015 h 1433146"/>
              <a:gd name="connsiteX24" fmla="*/ 3499338 w 3596053"/>
              <a:gd name="connsiteY24" fmla="*/ 1380392 h 1433146"/>
              <a:gd name="connsiteX25" fmla="*/ 3569677 w 3596053"/>
              <a:gd name="connsiteY25" fmla="*/ 1424354 h 1433146"/>
              <a:gd name="connsiteX26" fmla="*/ 3596053 w 3596053"/>
              <a:gd name="connsiteY26" fmla="*/ 1433146 h 143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96053" h="1433146">
                <a:moveTo>
                  <a:pt x="0" y="0"/>
                </a:moveTo>
                <a:cubicBezTo>
                  <a:pt x="197368" y="39473"/>
                  <a:pt x="-278156" y="-58123"/>
                  <a:pt x="369277" y="131885"/>
                </a:cubicBezTo>
                <a:cubicBezTo>
                  <a:pt x="528208" y="178528"/>
                  <a:pt x="692520" y="204617"/>
                  <a:pt x="852853" y="246185"/>
                </a:cubicBezTo>
                <a:cubicBezTo>
                  <a:pt x="931984" y="266700"/>
                  <a:pt x="1010144" y="291414"/>
                  <a:pt x="1090246" y="307731"/>
                </a:cubicBezTo>
                <a:cubicBezTo>
                  <a:pt x="1168631" y="323698"/>
                  <a:pt x="1249067" y="327879"/>
                  <a:pt x="1327638" y="342900"/>
                </a:cubicBezTo>
                <a:cubicBezTo>
                  <a:pt x="1908390" y="453926"/>
                  <a:pt x="1499169" y="398413"/>
                  <a:pt x="1828800" y="439615"/>
                </a:cubicBezTo>
                <a:cubicBezTo>
                  <a:pt x="1902642" y="463111"/>
                  <a:pt x="2001903" y="483691"/>
                  <a:pt x="2074984" y="527539"/>
                </a:cubicBezTo>
                <a:cubicBezTo>
                  <a:pt x="2087549" y="535078"/>
                  <a:pt x="2098430" y="545123"/>
                  <a:pt x="2110153" y="553915"/>
                </a:cubicBezTo>
                <a:cubicBezTo>
                  <a:pt x="2116015" y="565638"/>
                  <a:pt x="2127083" y="575994"/>
                  <a:pt x="2127738" y="589085"/>
                </a:cubicBezTo>
                <a:cubicBezTo>
                  <a:pt x="2133035" y="695014"/>
                  <a:pt x="2130911" y="693869"/>
                  <a:pt x="2110153" y="756139"/>
                </a:cubicBezTo>
                <a:cubicBezTo>
                  <a:pt x="2107222" y="779585"/>
                  <a:pt x="2105245" y="803170"/>
                  <a:pt x="2101361" y="826477"/>
                </a:cubicBezTo>
                <a:cubicBezTo>
                  <a:pt x="2099374" y="838396"/>
                  <a:pt x="2095190" y="849850"/>
                  <a:pt x="2092569" y="861646"/>
                </a:cubicBezTo>
                <a:cubicBezTo>
                  <a:pt x="2089327" y="876234"/>
                  <a:pt x="2086708" y="890954"/>
                  <a:pt x="2083777" y="905608"/>
                </a:cubicBezTo>
                <a:cubicBezTo>
                  <a:pt x="2092569" y="958362"/>
                  <a:pt x="2092583" y="1013356"/>
                  <a:pt x="2110153" y="1063869"/>
                </a:cubicBezTo>
                <a:cubicBezTo>
                  <a:pt x="2116961" y="1083443"/>
                  <a:pt x="2138781" y="1093891"/>
                  <a:pt x="2154115" y="1107831"/>
                </a:cubicBezTo>
                <a:cubicBezTo>
                  <a:pt x="2199683" y="1149256"/>
                  <a:pt x="2226890" y="1169483"/>
                  <a:pt x="2286000" y="1195754"/>
                </a:cubicBezTo>
                <a:cubicBezTo>
                  <a:pt x="2311407" y="1207046"/>
                  <a:pt x="2338242" y="1215055"/>
                  <a:pt x="2365130" y="1222131"/>
                </a:cubicBezTo>
                <a:cubicBezTo>
                  <a:pt x="2464674" y="1248327"/>
                  <a:pt x="2585165" y="1253727"/>
                  <a:pt x="2681653" y="1257300"/>
                </a:cubicBezTo>
                <a:lnTo>
                  <a:pt x="2919046" y="1266092"/>
                </a:lnTo>
                <a:cubicBezTo>
                  <a:pt x="2963007" y="1271954"/>
                  <a:pt x="3006832" y="1278952"/>
                  <a:pt x="3050930" y="1283677"/>
                </a:cubicBezTo>
                <a:cubicBezTo>
                  <a:pt x="3088925" y="1287748"/>
                  <a:pt x="3127149" y="1289296"/>
                  <a:pt x="3165230" y="1292469"/>
                </a:cubicBezTo>
                <a:cubicBezTo>
                  <a:pt x="3263597" y="1300666"/>
                  <a:pt x="3245795" y="1299243"/>
                  <a:pt x="3332284" y="1310054"/>
                </a:cubicBezTo>
                <a:cubicBezTo>
                  <a:pt x="3443136" y="1347005"/>
                  <a:pt x="3331108" y="1308515"/>
                  <a:pt x="3429000" y="1345223"/>
                </a:cubicBezTo>
                <a:cubicBezTo>
                  <a:pt x="3437678" y="1348477"/>
                  <a:pt x="3447088" y="1349870"/>
                  <a:pt x="3455377" y="1354015"/>
                </a:cubicBezTo>
                <a:cubicBezTo>
                  <a:pt x="3470662" y="1361657"/>
                  <a:pt x="3484684" y="1371600"/>
                  <a:pt x="3499338" y="1380392"/>
                </a:cubicBezTo>
                <a:cubicBezTo>
                  <a:pt x="3527205" y="1422192"/>
                  <a:pt x="3506898" y="1403427"/>
                  <a:pt x="3569677" y="1424354"/>
                </a:cubicBezTo>
                <a:lnTo>
                  <a:pt x="3596053" y="1433146"/>
                </a:lnTo>
              </a:path>
            </a:pathLst>
          </a:custGeom>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173" name="矩形 3"/>
          <p:cNvSpPr>
            <a:spLocks noChangeArrowheads="1"/>
          </p:cNvSpPr>
          <p:nvPr/>
        </p:nvSpPr>
        <p:spPr bwMode="auto">
          <a:xfrm>
            <a:off x="8589275" y="199390"/>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研发统计实施要点</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528956" y="991871"/>
            <a:ext cx="6516686" cy="523220"/>
          </a:xfrm>
          <a:prstGeom prst="rect">
            <a:avLst/>
          </a:prstGeom>
          <a:noFill/>
        </p:spPr>
        <p:txBody>
          <a:bodyPr wrap="square" rtlCol="0">
            <a:spAutoFit/>
            <a:scene3d>
              <a:camera prst="orthographicFront"/>
              <a:lightRig rig="threePt" dir="t"/>
            </a:scene3d>
          </a:bodyPr>
          <a:lstStyle/>
          <a:p>
            <a:r>
              <a:rPr lang="zh-CN" altLang="en-US" sz="2800" b="1" dirty="0" smtClean="0">
                <a:solidFill>
                  <a:srgbClr val="C00000"/>
                </a:solidFill>
                <a:effectLst>
                  <a:outerShdw blurRad="38100" dist="25400" dir="5400000" algn="ctr" rotWithShape="0">
                    <a:srgbClr val="6E747A">
                      <a:alpha val="43000"/>
                    </a:srgbClr>
                  </a:outerShdw>
                </a:effectLst>
                <a:latin typeface="微软雅黑" pitchFamily="34" charset="-122"/>
                <a:ea typeface="微软雅黑" pitchFamily="34" charset="-122"/>
              </a:rPr>
              <a:t>问题三</a:t>
            </a:r>
            <a:r>
              <a:rPr lang="zh-CN" altLang="en-US" sz="2800" b="1" dirty="0">
                <a:solidFill>
                  <a:srgbClr val="C00000"/>
                </a:solidFill>
                <a:effectLst>
                  <a:outerShdw blurRad="38100" dist="25400" dir="5400000" algn="ctr" rotWithShape="0">
                    <a:srgbClr val="6E747A">
                      <a:alpha val="43000"/>
                    </a:srgbClr>
                  </a:outerShdw>
                </a:effectLst>
                <a:latin typeface="微软雅黑" pitchFamily="34" charset="-122"/>
                <a:ea typeface="微软雅黑" pitchFamily="34" charset="-122"/>
              </a:rPr>
              <a:t>：</a:t>
            </a:r>
            <a:r>
              <a:rPr lang="zh-CN" altLang="en-US" sz="2800" b="1" dirty="0">
                <a:effectLst>
                  <a:outerShdw blurRad="38100" dist="25400" dir="5400000" algn="ctr" rotWithShape="0">
                    <a:srgbClr val="6E747A">
                      <a:alpha val="43000"/>
                    </a:srgbClr>
                  </a:outerShdw>
                </a:effectLst>
                <a:latin typeface="微软雅黑" pitchFamily="34" charset="-122"/>
                <a:ea typeface="微软雅黑" pitchFamily="34" charset="-122"/>
              </a:rPr>
              <a:t>研发</a:t>
            </a:r>
            <a:r>
              <a:rPr lang="zh-CN" altLang="en-US" sz="2800" b="1" dirty="0" smtClean="0">
                <a:effectLst>
                  <a:outerShdw blurRad="38100" dist="25400" dir="5400000" algn="ctr" rotWithShape="0">
                    <a:srgbClr val="6E747A">
                      <a:alpha val="43000"/>
                    </a:srgbClr>
                  </a:outerShdw>
                </a:effectLst>
                <a:latin typeface="微软雅黑" pitchFamily="34" charset="-122"/>
                <a:ea typeface="微软雅黑" pitchFamily="34" charset="-122"/>
              </a:rPr>
              <a:t>投入统计的</a:t>
            </a:r>
            <a:r>
              <a:rPr lang="zh-CN" altLang="en-US" sz="2800" b="1" dirty="0">
                <a:effectLst>
                  <a:outerShdw blurRad="38100" dist="25400" dir="5400000" algn="ctr" rotWithShape="0">
                    <a:srgbClr val="6E747A">
                      <a:alpha val="43000"/>
                    </a:srgbClr>
                  </a:outerShdw>
                </a:effectLst>
                <a:latin typeface="微软雅黑" pitchFamily="34" charset="-122"/>
                <a:ea typeface="微软雅黑" pitchFamily="34" charset="-122"/>
              </a:rPr>
              <a:t>填报依据</a:t>
            </a:r>
            <a:r>
              <a:rPr lang="zh-CN" altLang="en-US" sz="2800" b="1" dirty="0" smtClean="0">
                <a:effectLst>
                  <a:outerShdw blurRad="38100" dist="25400" dir="5400000" algn="ctr" rotWithShape="0">
                    <a:srgbClr val="6E747A">
                      <a:alpha val="43000"/>
                    </a:srgbClr>
                  </a:outerShdw>
                </a:effectLst>
                <a:latin typeface="微软雅黑" pitchFamily="34" charset="-122"/>
                <a:ea typeface="微软雅黑" pitchFamily="34" charset="-122"/>
              </a:rPr>
              <a:t>？</a:t>
            </a:r>
            <a:endParaRPr lang="zh-CN" altLang="en-US" sz="2800" b="1" dirty="0">
              <a:effectLst>
                <a:outerShdw blurRad="38100" dist="25400" dir="5400000" algn="ctr" rotWithShape="0">
                  <a:srgbClr val="6E747A">
                    <a:alpha val="43000"/>
                  </a:srgbClr>
                </a:outerShdw>
              </a:effectLst>
              <a:latin typeface="微软雅黑" pitchFamily="34" charset="-122"/>
              <a:ea typeface="微软雅黑" pitchFamily="34" charset="-122"/>
            </a:endParaRPr>
          </a:p>
        </p:txBody>
      </p:sp>
      <p:sp>
        <p:nvSpPr>
          <p:cNvPr id="3" name="文本框 2"/>
          <p:cNvSpPr txBox="1"/>
          <p:nvPr/>
        </p:nvSpPr>
        <p:spPr>
          <a:xfrm>
            <a:off x="528956" y="1694121"/>
            <a:ext cx="7281096" cy="1477328"/>
          </a:xfrm>
          <a:prstGeom prst="rect">
            <a:avLst/>
          </a:prstGeom>
          <a:noFill/>
        </p:spPr>
        <p:txBody>
          <a:bodyPr wrap="square" rtlCol="0" anchor="t">
            <a:spAutoFit/>
          </a:bodyPr>
          <a:lstStyle/>
          <a:p>
            <a:pPr eaLnBrk="1" latinLnBrk="0" hangingPunct="1">
              <a:lnSpc>
                <a:spcPct val="150000"/>
              </a:lnSpc>
            </a:pP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 </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       按照国家统计制度规定，</a:t>
            </a:r>
            <a:r>
              <a:rPr lang="zh-CN" altLang="en-US" sz="2000" b="1" dirty="0" smtClean="0">
                <a:solidFill>
                  <a:schemeClr val="tx1"/>
                </a:solidFill>
                <a:latin typeface="华文细黑" panose="02010600040101010101" pitchFamily="2" charset="-122"/>
                <a:ea typeface="华文细黑" panose="02010600040101010101" pitchFamily="2" charset="-122"/>
                <a:cs typeface="华文细黑" panose="02010600040101010101" pitchFamily="2" charset="-122"/>
                <a:sym typeface="+mn-ea"/>
              </a:rPr>
              <a:t>企业要</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根据有关</a:t>
            </a:r>
            <a:r>
              <a:rPr lang="zh-CN" altLang="en-US" sz="2000" b="1" dirty="0">
                <a:solidFill>
                  <a:srgbClr val="FF0000"/>
                </a:solidFill>
                <a:latin typeface="微软雅黑" pitchFamily="34" charset="-122"/>
                <a:ea typeface="微软雅黑" pitchFamily="34" charset="-122"/>
                <a:cs typeface="华文细黑" panose="02010600040101010101" pitchFamily="2" charset="-122"/>
                <a:sym typeface="+mn-ea"/>
              </a:rPr>
              <a:t>研究开发会计科目</a:t>
            </a:r>
            <a:r>
              <a:rPr lang="zh-CN" altLang="en-US" sz="2000" b="1" dirty="0">
                <a:solidFill>
                  <a:schemeClr val="tx1"/>
                </a:solidFill>
                <a:latin typeface="华文细黑" panose="02010600040101010101" pitchFamily="2" charset="-122"/>
                <a:ea typeface="华文细黑" panose="02010600040101010101" pitchFamily="2" charset="-122"/>
                <a:cs typeface="华文细黑" panose="02010600040101010101" pitchFamily="2" charset="-122"/>
                <a:sym typeface="+mn-ea"/>
              </a:rPr>
              <a:t>或</a:t>
            </a:r>
            <a:r>
              <a:rPr lang="zh-CN" altLang="en-US" sz="2000" b="1" dirty="0">
                <a:solidFill>
                  <a:srgbClr val="FF0000"/>
                </a:solidFill>
                <a:latin typeface="微软雅黑" pitchFamily="34" charset="-122"/>
                <a:ea typeface="微软雅黑" pitchFamily="34" charset="-122"/>
                <a:cs typeface="华文细黑" panose="02010600040101010101" pitchFamily="2" charset="-122"/>
                <a:sym typeface="+mn-ea"/>
              </a:rPr>
              <a:t>向税务部门提供</a:t>
            </a:r>
            <a:r>
              <a:rPr lang="zh-CN" altLang="en-US" sz="2000" b="1" dirty="0" smtClean="0">
                <a:solidFill>
                  <a:srgbClr val="FF0000"/>
                </a:solidFill>
                <a:latin typeface="微软雅黑" pitchFamily="34" charset="-122"/>
                <a:ea typeface="微软雅黑" pitchFamily="34" charset="-122"/>
                <a:cs typeface="华文细黑" panose="02010600040101010101" pitchFamily="2" charset="-122"/>
                <a:sym typeface="+mn-ea"/>
              </a:rPr>
              <a:t>的有关研究</a:t>
            </a:r>
            <a:r>
              <a:rPr lang="zh-CN" altLang="en-US" sz="2000" b="1" dirty="0">
                <a:solidFill>
                  <a:srgbClr val="FF0000"/>
                </a:solidFill>
                <a:latin typeface="微软雅黑" pitchFamily="34" charset="-122"/>
                <a:ea typeface="微软雅黑" pitchFamily="34" charset="-122"/>
                <a:cs typeface="华文细黑" panose="02010600040101010101" pitchFamily="2" charset="-122"/>
                <a:sym typeface="+mn-ea"/>
              </a:rPr>
              <a:t>开发辅助</a:t>
            </a:r>
            <a:r>
              <a:rPr lang="zh-CN" altLang="en-US" sz="2000" b="1" dirty="0" smtClean="0">
                <a:solidFill>
                  <a:srgbClr val="FF0000"/>
                </a:solidFill>
                <a:latin typeface="微软雅黑" pitchFamily="34" charset="-122"/>
                <a:ea typeface="微软雅黑" pitchFamily="34" charset="-122"/>
                <a:cs typeface="华文细黑" panose="02010600040101010101" pitchFamily="2" charset="-122"/>
                <a:sym typeface="+mn-ea"/>
              </a:rPr>
              <a:t>账</a:t>
            </a:r>
            <a:r>
              <a:rPr lang="zh-CN" altLang="en-US" sz="2000" b="1" dirty="0" smtClean="0">
                <a:latin typeface="微软雅黑" pitchFamily="34" charset="-122"/>
                <a:ea typeface="微软雅黑" pitchFamily="34" charset="-122"/>
                <a:cs typeface="华文细黑" panose="02010600040101010101" pitchFamily="2" charset="-122"/>
                <a:sym typeface="+mn-ea"/>
              </a:rPr>
              <a:t>，</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来</a:t>
            </a:r>
            <a:r>
              <a:rPr lang="zh-CN" altLang="en-US" sz="2000" b="1" dirty="0" smtClean="0">
                <a:solidFill>
                  <a:schemeClr val="tx1"/>
                </a:solidFill>
                <a:latin typeface="华文细黑" panose="02010600040101010101" pitchFamily="2" charset="-122"/>
                <a:ea typeface="华文细黑" panose="02010600040101010101" pitchFamily="2" charset="-122"/>
                <a:cs typeface="华文细黑" panose="02010600040101010101" pitchFamily="2" charset="-122"/>
                <a:sym typeface="+mn-ea"/>
              </a:rPr>
              <a:t>填报研发</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统计</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报表相关指标数据</a:t>
            </a:r>
            <a:r>
              <a:rPr lang="zh-CN" altLang="en-US" sz="2000" b="1" dirty="0" smtClean="0">
                <a:solidFill>
                  <a:schemeClr val="tx1"/>
                </a:solidFill>
                <a:latin typeface="华文细黑" panose="02010600040101010101" pitchFamily="2" charset="-122"/>
                <a:ea typeface="华文细黑" panose="02010600040101010101" pitchFamily="2" charset="-122"/>
                <a:cs typeface="华文细黑" panose="02010600040101010101" pitchFamily="2" charset="-122"/>
                <a:sym typeface="+mn-ea"/>
              </a:rPr>
              <a:t>。</a:t>
            </a:r>
            <a:endParaRPr lang="zh-CN" altLang="en-US" sz="2000" b="1" dirty="0">
              <a:solidFill>
                <a:schemeClr val="tx1"/>
              </a:solidFill>
              <a:latin typeface="华文细黑" panose="02010600040101010101" pitchFamily="2" charset="-122"/>
              <a:ea typeface="华文细黑" panose="02010600040101010101" pitchFamily="2" charset="-122"/>
              <a:cs typeface="华文细黑" panose="02010600040101010101" pitchFamily="2" charset="-122"/>
              <a:sym typeface="+mn-ea"/>
            </a:endParaRPr>
          </a:p>
        </p:txBody>
      </p:sp>
      <p:pic>
        <p:nvPicPr>
          <p:cNvPr id="27653" name="图片 5"/>
          <p:cNvPicPr>
            <a:picLocks noChangeAspect="1" noChangeArrowheads="1"/>
          </p:cNvPicPr>
          <p:nvPr/>
        </p:nvPicPr>
        <p:blipFill>
          <a:blip r:embed="rId1">
            <a:extLst>
              <a:ext uri="{28A0092B-C50C-407E-A947-70E740481C1C}">
                <a14:useLocalDpi xmlns:a14="http://schemas.microsoft.com/office/drawing/2010/main" val="0"/>
              </a:ext>
            </a:extLst>
          </a:blip>
          <a:srcRect l="22977" t="20673" r="41100" b="35901"/>
          <a:stretch>
            <a:fillRect/>
          </a:stretch>
        </p:blipFill>
        <p:spPr bwMode="auto">
          <a:xfrm>
            <a:off x="8062391" y="1220029"/>
            <a:ext cx="3777467" cy="491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8309286" y="3663928"/>
            <a:ext cx="1068728" cy="192763"/>
          </a:xfrm>
          <a:prstGeom prst="rect">
            <a:avLst/>
          </a:prstGeom>
          <a:noFill/>
          <a:ln w="38100" cmpd="sng">
            <a:solidFill>
              <a:srgbClr val="FF0000"/>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noProof="1"/>
          </a:p>
        </p:txBody>
      </p:sp>
      <p:sp>
        <p:nvSpPr>
          <p:cNvPr id="4" name="矩形 3"/>
          <p:cNvSpPr/>
          <p:nvPr/>
        </p:nvSpPr>
        <p:spPr>
          <a:xfrm>
            <a:off x="490220" y="5285168"/>
            <a:ext cx="7358568" cy="1477328"/>
          </a:xfrm>
          <a:prstGeom prst="rect">
            <a:avLst/>
          </a:prstGeom>
        </p:spPr>
        <p:txBody>
          <a:bodyPr wrap="square">
            <a:spAutoFit/>
          </a:bodyPr>
          <a:lstStyle/>
          <a:p>
            <a:pPr>
              <a:lnSpc>
                <a:spcPct val="150000"/>
              </a:lnSpc>
            </a:pPr>
            <a:r>
              <a:rPr lang="zh-CN" altLang="en-US" b="1" dirty="0">
                <a:latin typeface="华文细黑" panose="02010600040101010101" pitchFamily="2" charset="-122"/>
                <a:ea typeface="华文细黑" panose="02010600040101010101" pitchFamily="2" charset="-122"/>
              </a:rPr>
              <a:t> </a:t>
            </a:r>
            <a:r>
              <a:rPr lang="zh-CN" altLang="en-US" b="1" dirty="0" smtClean="0">
                <a:latin typeface="华文细黑" panose="02010600040101010101" pitchFamily="2" charset="-122"/>
                <a:ea typeface="华文细黑" panose="02010600040101010101" pitchFamily="2" charset="-122"/>
              </a:rPr>
              <a:t>         </a:t>
            </a:r>
            <a:r>
              <a:rPr lang="zh-CN" altLang="en-US" sz="2000" b="1" dirty="0" smtClean="0">
                <a:latin typeface="华文细黑" panose="02010600040101010101" pitchFamily="2" charset="-122"/>
                <a:ea typeface="华文细黑" panose="02010600040101010101" pitchFamily="2" charset="-122"/>
              </a:rPr>
              <a:t>企业</a:t>
            </a:r>
            <a:r>
              <a:rPr lang="zh-CN" altLang="en-US" sz="2000" b="1" dirty="0">
                <a:latin typeface="华文细黑" panose="02010600040101010101" pitchFamily="2" charset="-122"/>
                <a:ea typeface="华文细黑" panose="02010600040101010101" pitchFamily="2" charset="-122"/>
              </a:rPr>
              <a:t>上述</a:t>
            </a:r>
            <a:r>
              <a:rPr lang="zh-CN" altLang="en-US" sz="2000" b="1" dirty="0" smtClean="0">
                <a:latin typeface="华文细黑" panose="02010600040101010101" pitchFamily="2" charset="-122"/>
                <a:ea typeface="华文细黑" panose="02010600040101010101" pitchFamily="2" charset="-122"/>
              </a:rPr>
              <a:t>资料将</a:t>
            </a:r>
            <a:r>
              <a:rPr lang="zh-CN" altLang="en-US" sz="2000" b="1" dirty="0">
                <a:latin typeface="华文细黑" panose="02010600040101010101" pitchFamily="2" charset="-122"/>
                <a:ea typeface="华文细黑" panose="02010600040101010101" pitchFamily="2" charset="-122"/>
              </a:rPr>
              <a:t>作为统计执法检查的重要依据。</a:t>
            </a:r>
            <a:r>
              <a:rPr lang="zh-CN" altLang="en-US" sz="2000" b="1" dirty="0">
                <a:solidFill>
                  <a:srgbClr val="FF0000"/>
                </a:solidFill>
                <a:latin typeface="华文细黑" panose="02010600040101010101" pitchFamily="2" charset="-122"/>
                <a:ea typeface="华文细黑" panose="02010600040101010101" pitchFamily="2" charset="-122"/>
              </a:rPr>
              <a:t>如企业无法提供上述资料，则视为企业无研究开发活动，不能填报研发</a:t>
            </a:r>
            <a:r>
              <a:rPr lang="zh-CN" altLang="en-US" sz="2000" b="1" dirty="0" smtClean="0">
                <a:solidFill>
                  <a:srgbClr val="FF0000"/>
                </a:solidFill>
                <a:latin typeface="华文细黑" panose="02010600040101010101" pitchFamily="2" charset="-122"/>
                <a:ea typeface="华文细黑" panose="02010600040101010101" pitchFamily="2" charset="-122"/>
              </a:rPr>
              <a:t>统计报表</a:t>
            </a:r>
            <a:r>
              <a:rPr lang="zh-CN" altLang="en-US" sz="2000" b="1" dirty="0">
                <a:solidFill>
                  <a:srgbClr val="FF0000"/>
                </a:solidFill>
                <a:latin typeface="华文细黑" panose="02010600040101010101" pitchFamily="2" charset="-122"/>
                <a:ea typeface="华文细黑" panose="02010600040101010101" pitchFamily="2" charset="-122"/>
              </a:rPr>
              <a:t>。</a:t>
            </a:r>
            <a:endParaRPr lang="zh-CN" altLang="en-US" sz="2000" dirty="0">
              <a:latin typeface="华文细黑" panose="02010600040101010101" pitchFamily="2" charset="-122"/>
              <a:ea typeface="华文细黑" panose="02010600040101010101" pitchFamily="2" charset="-122"/>
            </a:endParaRPr>
          </a:p>
        </p:txBody>
      </p:sp>
      <p:sp>
        <p:nvSpPr>
          <p:cNvPr id="6" name="矩形 5"/>
          <p:cNvSpPr/>
          <p:nvPr/>
        </p:nvSpPr>
        <p:spPr>
          <a:xfrm>
            <a:off x="587571" y="3115343"/>
            <a:ext cx="7044152" cy="2169825"/>
          </a:xfrm>
          <a:prstGeom prst="rect">
            <a:avLst/>
          </a:prstGeom>
        </p:spPr>
        <p:txBody>
          <a:bodyPr wrap="square">
            <a:spAutoFit/>
          </a:bodyPr>
          <a:lstStyle/>
          <a:p>
            <a:pPr lvl="0">
              <a:lnSpc>
                <a:spcPct val="150000"/>
              </a:lnSpc>
              <a:defRPr/>
            </a:pPr>
            <a:r>
              <a:rPr lang="zh-CN" altLang="en-US" b="1" dirty="0" smtClean="0">
                <a:latin typeface="华文细黑" panose="02010600040101010101" pitchFamily="2" charset="-122"/>
                <a:ea typeface="华文细黑" panose="02010600040101010101" pitchFamily="2" charset="-122"/>
                <a:cs typeface="华文细黑" panose="02010600040101010101" pitchFamily="2" charset="-122"/>
                <a:sym typeface="+mn-ea"/>
              </a:rPr>
              <a:t>         第一</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种：企业仅有会计科目</a:t>
            </a:r>
            <a:endParaRPr lang="en-US" altLang="zh-CN" b="1" dirty="0">
              <a:latin typeface="华文细黑" panose="02010600040101010101" pitchFamily="2" charset="-122"/>
              <a:ea typeface="华文细黑" panose="02010600040101010101" pitchFamily="2" charset="-122"/>
              <a:cs typeface="华文细黑" panose="02010600040101010101" pitchFamily="2" charset="-122"/>
            </a:endParaRPr>
          </a:p>
          <a:p>
            <a:pPr lvl="0">
              <a:lnSpc>
                <a:spcPct val="150000"/>
              </a:lnSpc>
              <a:defRPr/>
            </a:pPr>
            <a:r>
              <a:rPr lang="en-US" altLang="zh-CN" b="1" dirty="0">
                <a:latin typeface="华文细黑" panose="02010600040101010101" pitchFamily="2" charset="-122"/>
                <a:ea typeface="华文细黑" panose="02010600040101010101" pitchFamily="2" charset="-122"/>
                <a:cs typeface="华文细黑" panose="02010600040101010101" pitchFamily="2" charset="-122"/>
                <a:sym typeface="+mn-ea"/>
              </a:rPr>
              <a:t>         </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第二种：企业仅有税务认定辅助账</a:t>
            </a:r>
            <a:endParaRPr lang="en-US" altLang="zh-CN" b="1" dirty="0">
              <a:latin typeface="华文细黑" panose="02010600040101010101" pitchFamily="2" charset="-122"/>
              <a:ea typeface="华文细黑" panose="02010600040101010101" pitchFamily="2" charset="-122"/>
              <a:cs typeface="华文细黑" panose="02010600040101010101" pitchFamily="2" charset="-122"/>
            </a:endParaRPr>
          </a:p>
          <a:p>
            <a:pPr lvl="0">
              <a:lnSpc>
                <a:spcPct val="150000"/>
              </a:lnSpc>
              <a:defRPr/>
            </a:pPr>
            <a:r>
              <a:rPr lang="en-US" altLang="zh-CN" b="1" dirty="0">
                <a:latin typeface="华文细黑" panose="02010600040101010101" pitchFamily="2" charset="-122"/>
                <a:ea typeface="华文细黑" panose="02010600040101010101" pitchFamily="2" charset="-122"/>
                <a:cs typeface="华文细黑" panose="02010600040101010101" pitchFamily="2" charset="-122"/>
                <a:sym typeface="+mn-ea"/>
              </a:rPr>
              <a:t>         </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第三种：企业既有会计科目也有辅助账</a:t>
            </a:r>
            <a:endParaRPr lang="en-US" altLang="zh-CN" b="1" dirty="0">
              <a:latin typeface="华文细黑" panose="02010600040101010101" pitchFamily="2" charset="-122"/>
              <a:ea typeface="华文细黑" panose="02010600040101010101" pitchFamily="2" charset="-122"/>
              <a:cs typeface="华文细黑" panose="02010600040101010101" pitchFamily="2" charset="-122"/>
            </a:endParaRPr>
          </a:p>
          <a:p>
            <a:pPr lvl="0">
              <a:lnSpc>
                <a:spcPct val="150000"/>
              </a:lnSpc>
              <a:defRPr/>
            </a:pP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         遇上第三种情况我们没有要求，由企业自行处理，</a:t>
            </a:r>
            <a:r>
              <a:rPr lang="zh-CN" altLang="zh-CN" b="1" dirty="0">
                <a:latin typeface="华文细黑" panose="02010600040101010101" pitchFamily="2" charset="-122"/>
                <a:ea typeface="华文细黑" panose="02010600040101010101" pitchFamily="2" charset="-122"/>
                <a:cs typeface="华文细黑" panose="02010600040101010101" pitchFamily="2" charset="-122"/>
                <a:sym typeface="+mn-ea"/>
              </a:rPr>
              <a:t>但项目表与活动</a:t>
            </a:r>
            <a:r>
              <a:rPr lang="en-US" altLang="zh-CN" b="1" dirty="0">
                <a:latin typeface="华文细黑" panose="02010600040101010101" pitchFamily="2" charset="-122"/>
                <a:ea typeface="华文细黑" panose="02010600040101010101" pitchFamily="2" charset="-122"/>
                <a:cs typeface="华文细黑" panose="02010600040101010101" pitchFamily="2" charset="-122"/>
                <a:sym typeface="+mn-ea"/>
              </a:rPr>
              <a:t> </a:t>
            </a:r>
            <a:r>
              <a:rPr lang="zh-CN" altLang="zh-CN" b="1" dirty="0">
                <a:latin typeface="华文细黑" panose="02010600040101010101" pitchFamily="2" charset="-122"/>
                <a:ea typeface="华文细黑" panose="02010600040101010101" pitchFamily="2" charset="-122"/>
                <a:cs typeface="华文细黑" panose="02010600040101010101" pitchFamily="2" charset="-122"/>
                <a:sym typeface="+mn-ea"/>
              </a:rPr>
              <a:t>表</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填报</a:t>
            </a:r>
            <a:r>
              <a:rPr lang="zh-CN" altLang="zh-CN" b="1" dirty="0">
                <a:latin typeface="华文细黑" panose="02010600040101010101" pitchFamily="2" charset="-122"/>
                <a:ea typeface="华文细黑" panose="02010600040101010101" pitchFamily="2" charset="-122"/>
                <a:cs typeface="华文细黑" panose="02010600040101010101" pitchFamily="2" charset="-122"/>
                <a:sym typeface="+mn-ea"/>
              </a:rPr>
              <a:t>口径</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必须</a:t>
            </a:r>
            <a:r>
              <a:rPr lang="zh-CN" altLang="zh-CN" b="1" dirty="0">
                <a:latin typeface="华文细黑" panose="02010600040101010101" pitchFamily="2" charset="-122"/>
                <a:ea typeface="华文细黑" panose="02010600040101010101" pitchFamily="2" charset="-122"/>
                <a:cs typeface="华文细黑" panose="02010600040101010101" pitchFamily="2" charset="-122"/>
                <a:sym typeface="+mn-ea"/>
              </a:rPr>
              <a:t>一致</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a:t>
            </a:r>
            <a:endParaRPr lang="zh-CN" altLang="en-US" dirty="0"/>
          </a:p>
        </p:txBody>
      </p:sp>
      <p:sp>
        <p:nvSpPr>
          <p:cNvPr id="13" name="灯片编号占位符 4"/>
          <p:cNvSpPr txBox="1"/>
          <p:nvPr/>
        </p:nvSpPr>
        <p:spPr>
          <a:xfrm>
            <a:off x="10892589" y="6350220"/>
            <a:ext cx="1236661" cy="355379"/>
          </a:xfrm>
          <a:prstGeom prst="rect">
            <a:avLst/>
          </a:prstGeom>
          <a:noFill/>
          <a:ln>
            <a:noFill/>
          </a:ln>
        </p:spPr>
        <p:txBody>
          <a:bodyPr vert="horz" lIns="0" tIns="0" rIns="0" bIns="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653"/>
                                        </p:tgtEl>
                                        <p:attrNameLst>
                                          <p:attrName>style.visibility</p:attrName>
                                        </p:attrNameLst>
                                      </p:cBhvr>
                                      <p:to>
                                        <p:strVal val="visible"/>
                                      </p:to>
                                    </p:set>
                                    <p:animEffect transition="in" filter="fade">
                                      <p:cBhvr>
                                        <p:cTn id="14" dur="1000"/>
                                        <p:tgtEl>
                                          <p:spTgt spid="27653"/>
                                        </p:tgtEl>
                                      </p:cBhvr>
                                    </p:animEffect>
                                    <p:anim calcmode="lin" valueType="num">
                                      <p:cBhvr>
                                        <p:cTn id="15" dur="1000" fill="hold"/>
                                        <p:tgtEl>
                                          <p:spTgt spid="27653"/>
                                        </p:tgtEl>
                                        <p:attrNameLst>
                                          <p:attrName>ppt_x</p:attrName>
                                        </p:attrNameLst>
                                      </p:cBhvr>
                                      <p:tavLst>
                                        <p:tav tm="0">
                                          <p:val>
                                            <p:strVal val="#ppt_x"/>
                                          </p:val>
                                        </p:tav>
                                        <p:tav tm="100000">
                                          <p:val>
                                            <p:strVal val="#ppt_x"/>
                                          </p:val>
                                        </p:tav>
                                      </p:tavLst>
                                    </p:anim>
                                    <p:anim calcmode="lin" valueType="num">
                                      <p:cBhvr>
                                        <p:cTn id="16" dur="1000" fill="hold"/>
                                        <p:tgtEl>
                                          <p:spTgt spid="2765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5" name="任意多边形 14"/>
          <p:cNvSpPr/>
          <p:nvPr/>
        </p:nvSpPr>
        <p:spPr>
          <a:xfrm>
            <a:off x="808892" y="1213338"/>
            <a:ext cx="6541477" cy="2628900"/>
          </a:xfrm>
          <a:custGeom>
            <a:avLst/>
            <a:gdLst>
              <a:gd name="connsiteX0" fmla="*/ 0 w 6541477"/>
              <a:gd name="connsiteY0" fmla="*/ 0 h 2628900"/>
              <a:gd name="connsiteX1" fmla="*/ 316523 w 6541477"/>
              <a:gd name="connsiteY1" fmla="*/ 79131 h 2628900"/>
              <a:gd name="connsiteX2" fmla="*/ 773723 w 6541477"/>
              <a:gd name="connsiteY2" fmla="*/ 263770 h 2628900"/>
              <a:gd name="connsiteX3" fmla="*/ 1178170 w 6541477"/>
              <a:gd name="connsiteY3" fmla="*/ 413239 h 2628900"/>
              <a:gd name="connsiteX4" fmla="*/ 1406770 w 6541477"/>
              <a:gd name="connsiteY4" fmla="*/ 492370 h 2628900"/>
              <a:gd name="connsiteX5" fmla="*/ 1608993 w 6541477"/>
              <a:gd name="connsiteY5" fmla="*/ 580293 h 2628900"/>
              <a:gd name="connsiteX6" fmla="*/ 2083777 w 6541477"/>
              <a:gd name="connsiteY6" fmla="*/ 747347 h 2628900"/>
              <a:gd name="connsiteX7" fmla="*/ 2540977 w 6541477"/>
              <a:gd name="connsiteY7" fmla="*/ 923193 h 2628900"/>
              <a:gd name="connsiteX8" fmla="*/ 2787162 w 6541477"/>
              <a:gd name="connsiteY8" fmla="*/ 1011116 h 2628900"/>
              <a:gd name="connsiteX9" fmla="*/ 3138854 w 6541477"/>
              <a:gd name="connsiteY9" fmla="*/ 1125416 h 2628900"/>
              <a:gd name="connsiteX10" fmla="*/ 3253154 w 6541477"/>
              <a:gd name="connsiteY10" fmla="*/ 1160585 h 2628900"/>
              <a:gd name="connsiteX11" fmla="*/ 3341077 w 6541477"/>
              <a:gd name="connsiteY11" fmla="*/ 1204547 h 2628900"/>
              <a:gd name="connsiteX12" fmla="*/ 3411416 w 6541477"/>
              <a:gd name="connsiteY12" fmla="*/ 1230924 h 2628900"/>
              <a:gd name="connsiteX13" fmla="*/ 3481754 w 6541477"/>
              <a:gd name="connsiteY13" fmla="*/ 1266093 h 2628900"/>
              <a:gd name="connsiteX14" fmla="*/ 3560885 w 6541477"/>
              <a:gd name="connsiteY14" fmla="*/ 1301262 h 2628900"/>
              <a:gd name="connsiteX15" fmla="*/ 3613639 w 6541477"/>
              <a:gd name="connsiteY15" fmla="*/ 1354016 h 2628900"/>
              <a:gd name="connsiteX16" fmla="*/ 3807070 w 6541477"/>
              <a:gd name="connsiteY16" fmla="*/ 1494693 h 2628900"/>
              <a:gd name="connsiteX17" fmla="*/ 3851031 w 6541477"/>
              <a:gd name="connsiteY17" fmla="*/ 1538654 h 2628900"/>
              <a:gd name="connsiteX18" fmla="*/ 3921370 w 6541477"/>
              <a:gd name="connsiteY18" fmla="*/ 1626577 h 2628900"/>
              <a:gd name="connsiteX19" fmla="*/ 3947746 w 6541477"/>
              <a:gd name="connsiteY19" fmla="*/ 1661747 h 2628900"/>
              <a:gd name="connsiteX20" fmla="*/ 3974123 w 6541477"/>
              <a:gd name="connsiteY20" fmla="*/ 1705708 h 2628900"/>
              <a:gd name="connsiteX21" fmla="*/ 4018085 w 6541477"/>
              <a:gd name="connsiteY21" fmla="*/ 1855177 h 2628900"/>
              <a:gd name="connsiteX22" fmla="*/ 4079631 w 6541477"/>
              <a:gd name="connsiteY22" fmla="*/ 1978270 h 2628900"/>
              <a:gd name="connsiteX23" fmla="*/ 4114800 w 6541477"/>
              <a:gd name="connsiteY23" fmla="*/ 2083777 h 2628900"/>
              <a:gd name="connsiteX24" fmla="*/ 4132385 w 6541477"/>
              <a:gd name="connsiteY24" fmla="*/ 2136531 h 2628900"/>
              <a:gd name="connsiteX25" fmla="*/ 4158762 w 6541477"/>
              <a:gd name="connsiteY25" fmla="*/ 2198077 h 2628900"/>
              <a:gd name="connsiteX26" fmla="*/ 4193931 w 6541477"/>
              <a:gd name="connsiteY26" fmla="*/ 2303585 h 2628900"/>
              <a:gd name="connsiteX27" fmla="*/ 4202723 w 6541477"/>
              <a:gd name="connsiteY27" fmla="*/ 2347547 h 2628900"/>
              <a:gd name="connsiteX28" fmla="*/ 4237893 w 6541477"/>
              <a:gd name="connsiteY28" fmla="*/ 2400300 h 2628900"/>
              <a:gd name="connsiteX29" fmla="*/ 4290646 w 6541477"/>
              <a:gd name="connsiteY29" fmla="*/ 2497016 h 2628900"/>
              <a:gd name="connsiteX30" fmla="*/ 4378570 w 6541477"/>
              <a:gd name="connsiteY30" fmla="*/ 2567354 h 2628900"/>
              <a:gd name="connsiteX31" fmla="*/ 4431323 w 6541477"/>
              <a:gd name="connsiteY31" fmla="*/ 2593731 h 2628900"/>
              <a:gd name="connsiteX32" fmla="*/ 4580793 w 6541477"/>
              <a:gd name="connsiteY32" fmla="*/ 2620108 h 2628900"/>
              <a:gd name="connsiteX33" fmla="*/ 4695093 w 6541477"/>
              <a:gd name="connsiteY33" fmla="*/ 2628900 h 2628900"/>
              <a:gd name="connsiteX34" fmla="*/ 5152293 w 6541477"/>
              <a:gd name="connsiteY34" fmla="*/ 2611316 h 2628900"/>
              <a:gd name="connsiteX35" fmla="*/ 5539154 w 6541477"/>
              <a:gd name="connsiteY35" fmla="*/ 2558562 h 2628900"/>
              <a:gd name="connsiteX36" fmla="*/ 5987562 w 6541477"/>
              <a:gd name="connsiteY36" fmla="*/ 2497016 h 2628900"/>
              <a:gd name="connsiteX37" fmla="*/ 6277708 w 6541477"/>
              <a:gd name="connsiteY37" fmla="*/ 2435470 h 2628900"/>
              <a:gd name="connsiteX38" fmla="*/ 6356839 w 6541477"/>
              <a:gd name="connsiteY38" fmla="*/ 2417885 h 2628900"/>
              <a:gd name="connsiteX39" fmla="*/ 6435970 w 6541477"/>
              <a:gd name="connsiteY39" fmla="*/ 2409093 h 2628900"/>
              <a:gd name="connsiteX40" fmla="*/ 6541477 w 6541477"/>
              <a:gd name="connsiteY40" fmla="*/ 2400300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41477" h="2628900">
                <a:moveTo>
                  <a:pt x="0" y="0"/>
                </a:moveTo>
                <a:cubicBezTo>
                  <a:pt x="105508" y="26377"/>
                  <a:pt x="211796" y="49807"/>
                  <a:pt x="316523" y="79131"/>
                </a:cubicBezTo>
                <a:cubicBezTo>
                  <a:pt x="426951" y="110051"/>
                  <a:pt x="750205" y="255079"/>
                  <a:pt x="773723" y="263770"/>
                </a:cubicBezTo>
                <a:lnTo>
                  <a:pt x="1178170" y="413239"/>
                </a:lnTo>
                <a:cubicBezTo>
                  <a:pt x="1254013" y="440627"/>
                  <a:pt x="1332821" y="460218"/>
                  <a:pt x="1406770" y="492370"/>
                </a:cubicBezTo>
                <a:cubicBezTo>
                  <a:pt x="1474178" y="521678"/>
                  <a:pt x="1540207" y="554386"/>
                  <a:pt x="1608993" y="580293"/>
                </a:cubicBezTo>
                <a:cubicBezTo>
                  <a:pt x="1765999" y="639425"/>
                  <a:pt x="1926049" y="690170"/>
                  <a:pt x="2083777" y="747347"/>
                </a:cubicBezTo>
                <a:cubicBezTo>
                  <a:pt x="2237286" y="802994"/>
                  <a:pt x="2387858" y="866482"/>
                  <a:pt x="2540977" y="923193"/>
                </a:cubicBezTo>
                <a:cubicBezTo>
                  <a:pt x="2622691" y="953457"/>
                  <a:pt x="2703799" y="985745"/>
                  <a:pt x="2787162" y="1011116"/>
                </a:cubicBezTo>
                <a:cubicBezTo>
                  <a:pt x="3234724" y="1147330"/>
                  <a:pt x="2776875" y="1004756"/>
                  <a:pt x="3138854" y="1125416"/>
                </a:cubicBezTo>
                <a:cubicBezTo>
                  <a:pt x="3176671" y="1138022"/>
                  <a:pt x="3216032" y="1146059"/>
                  <a:pt x="3253154" y="1160585"/>
                </a:cubicBezTo>
                <a:cubicBezTo>
                  <a:pt x="3283668" y="1172525"/>
                  <a:pt x="3311134" y="1191239"/>
                  <a:pt x="3341077" y="1204547"/>
                </a:cubicBezTo>
                <a:cubicBezTo>
                  <a:pt x="3363959" y="1214717"/>
                  <a:pt x="3388475" y="1220887"/>
                  <a:pt x="3411416" y="1230924"/>
                </a:cubicBezTo>
                <a:cubicBezTo>
                  <a:pt x="3435432" y="1241431"/>
                  <a:pt x="3458036" y="1254931"/>
                  <a:pt x="3481754" y="1266093"/>
                </a:cubicBezTo>
                <a:cubicBezTo>
                  <a:pt x="3507871" y="1278383"/>
                  <a:pt x="3534508" y="1289539"/>
                  <a:pt x="3560885" y="1301262"/>
                </a:cubicBezTo>
                <a:cubicBezTo>
                  <a:pt x="3578470" y="1318847"/>
                  <a:pt x="3594009" y="1338748"/>
                  <a:pt x="3613639" y="1354016"/>
                </a:cubicBezTo>
                <a:cubicBezTo>
                  <a:pt x="3696173" y="1418210"/>
                  <a:pt x="3734269" y="1421892"/>
                  <a:pt x="3807070" y="1494693"/>
                </a:cubicBezTo>
                <a:cubicBezTo>
                  <a:pt x="3821724" y="1509347"/>
                  <a:pt x="3837459" y="1522994"/>
                  <a:pt x="3851031" y="1538654"/>
                </a:cubicBezTo>
                <a:cubicBezTo>
                  <a:pt x="3875612" y="1567017"/>
                  <a:pt x="3898182" y="1597065"/>
                  <a:pt x="3921370" y="1626577"/>
                </a:cubicBezTo>
                <a:cubicBezTo>
                  <a:pt x="3930423" y="1638100"/>
                  <a:pt x="3940207" y="1649181"/>
                  <a:pt x="3947746" y="1661747"/>
                </a:cubicBezTo>
                <a:lnTo>
                  <a:pt x="3974123" y="1705708"/>
                </a:lnTo>
                <a:cubicBezTo>
                  <a:pt x="3984001" y="1755093"/>
                  <a:pt x="3993536" y="1812215"/>
                  <a:pt x="4018085" y="1855177"/>
                </a:cubicBezTo>
                <a:cubicBezTo>
                  <a:pt x="4049402" y="1909984"/>
                  <a:pt x="4058045" y="1919679"/>
                  <a:pt x="4079631" y="1978270"/>
                </a:cubicBezTo>
                <a:cubicBezTo>
                  <a:pt x="4092447" y="2013056"/>
                  <a:pt x="4103077" y="2048608"/>
                  <a:pt x="4114800" y="2083777"/>
                </a:cubicBezTo>
                <a:cubicBezTo>
                  <a:pt x="4120662" y="2101362"/>
                  <a:pt x="4125083" y="2119494"/>
                  <a:pt x="4132385" y="2136531"/>
                </a:cubicBezTo>
                <a:cubicBezTo>
                  <a:pt x="4141177" y="2157046"/>
                  <a:pt x="4151046" y="2177133"/>
                  <a:pt x="4158762" y="2198077"/>
                </a:cubicBezTo>
                <a:cubicBezTo>
                  <a:pt x="4171578" y="2232863"/>
                  <a:pt x="4186661" y="2267233"/>
                  <a:pt x="4193931" y="2303585"/>
                </a:cubicBezTo>
                <a:cubicBezTo>
                  <a:pt x="4196862" y="2318239"/>
                  <a:pt x="4196539" y="2333942"/>
                  <a:pt x="4202723" y="2347547"/>
                </a:cubicBezTo>
                <a:cubicBezTo>
                  <a:pt x="4211468" y="2366787"/>
                  <a:pt x="4227244" y="2382045"/>
                  <a:pt x="4237893" y="2400300"/>
                </a:cubicBezTo>
                <a:cubicBezTo>
                  <a:pt x="4246334" y="2414770"/>
                  <a:pt x="4276389" y="2482759"/>
                  <a:pt x="4290646" y="2497016"/>
                </a:cubicBezTo>
                <a:cubicBezTo>
                  <a:pt x="4317185" y="2523555"/>
                  <a:pt x="4345000" y="2550569"/>
                  <a:pt x="4378570" y="2567354"/>
                </a:cubicBezTo>
                <a:cubicBezTo>
                  <a:pt x="4396154" y="2576146"/>
                  <a:pt x="4412808" y="2587119"/>
                  <a:pt x="4431323" y="2593731"/>
                </a:cubicBezTo>
                <a:cubicBezTo>
                  <a:pt x="4481614" y="2611692"/>
                  <a:pt x="4527931" y="2615302"/>
                  <a:pt x="4580793" y="2620108"/>
                </a:cubicBezTo>
                <a:cubicBezTo>
                  <a:pt x="4618849" y="2623567"/>
                  <a:pt x="4656993" y="2625969"/>
                  <a:pt x="4695093" y="2628900"/>
                </a:cubicBezTo>
                <a:cubicBezTo>
                  <a:pt x="4847493" y="2623039"/>
                  <a:pt x="5000307" y="2623981"/>
                  <a:pt x="5152293" y="2611316"/>
                </a:cubicBezTo>
                <a:cubicBezTo>
                  <a:pt x="5281991" y="2600508"/>
                  <a:pt x="5410132" y="2575638"/>
                  <a:pt x="5539154" y="2558562"/>
                </a:cubicBezTo>
                <a:cubicBezTo>
                  <a:pt x="5683358" y="2539476"/>
                  <a:pt x="5845022" y="2523148"/>
                  <a:pt x="5987562" y="2497016"/>
                </a:cubicBezTo>
                <a:cubicBezTo>
                  <a:pt x="6084808" y="2479188"/>
                  <a:pt x="6181035" y="2456186"/>
                  <a:pt x="6277708" y="2435470"/>
                </a:cubicBezTo>
                <a:cubicBezTo>
                  <a:pt x="6304129" y="2429808"/>
                  <a:pt x="6329984" y="2420869"/>
                  <a:pt x="6356839" y="2417885"/>
                </a:cubicBezTo>
                <a:cubicBezTo>
                  <a:pt x="6383216" y="2414954"/>
                  <a:pt x="6409664" y="2412601"/>
                  <a:pt x="6435970" y="2409093"/>
                </a:cubicBezTo>
                <a:cubicBezTo>
                  <a:pt x="6523599" y="2397409"/>
                  <a:pt x="6453604" y="2400300"/>
                  <a:pt x="6541477" y="2400300"/>
                </a:cubicBezTo>
              </a:path>
            </a:pathLst>
          </a:custGeom>
        </p:spPr>
        <p:txBody>
          <a:bodyPr vert="horz" wrap="square" lIns="91440" tIns="45720" rIns="91440" bIns="45720" numCol="1" rtlCol="0" anchor="t" anchorCtr="0" compatLnSpc="1"/>
          <a:lstStyle/>
          <a:p>
            <a:endParaRPr lang="zh-CN" altLang="en-US" smtClean="0">
              <a:solidFill>
                <a:prstClr val="black"/>
              </a:solidFill>
            </a:endParaRPr>
          </a:p>
        </p:txBody>
      </p:sp>
      <p:sp>
        <p:nvSpPr>
          <p:cNvPr id="16" name="任意多边形 15"/>
          <p:cNvSpPr/>
          <p:nvPr/>
        </p:nvSpPr>
        <p:spPr>
          <a:xfrm>
            <a:off x="1312986" y="1411898"/>
            <a:ext cx="3596053" cy="1433146"/>
          </a:xfrm>
          <a:custGeom>
            <a:avLst/>
            <a:gdLst>
              <a:gd name="connsiteX0" fmla="*/ 0 w 3596053"/>
              <a:gd name="connsiteY0" fmla="*/ 0 h 1433146"/>
              <a:gd name="connsiteX1" fmla="*/ 369277 w 3596053"/>
              <a:gd name="connsiteY1" fmla="*/ 131885 h 1433146"/>
              <a:gd name="connsiteX2" fmla="*/ 852853 w 3596053"/>
              <a:gd name="connsiteY2" fmla="*/ 246185 h 1433146"/>
              <a:gd name="connsiteX3" fmla="*/ 1090246 w 3596053"/>
              <a:gd name="connsiteY3" fmla="*/ 307731 h 1433146"/>
              <a:gd name="connsiteX4" fmla="*/ 1327638 w 3596053"/>
              <a:gd name="connsiteY4" fmla="*/ 342900 h 1433146"/>
              <a:gd name="connsiteX5" fmla="*/ 1828800 w 3596053"/>
              <a:gd name="connsiteY5" fmla="*/ 439615 h 1433146"/>
              <a:gd name="connsiteX6" fmla="*/ 2074984 w 3596053"/>
              <a:gd name="connsiteY6" fmla="*/ 527539 h 1433146"/>
              <a:gd name="connsiteX7" fmla="*/ 2110153 w 3596053"/>
              <a:gd name="connsiteY7" fmla="*/ 553915 h 1433146"/>
              <a:gd name="connsiteX8" fmla="*/ 2127738 w 3596053"/>
              <a:gd name="connsiteY8" fmla="*/ 589085 h 1433146"/>
              <a:gd name="connsiteX9" fmla="*/ 2110153 w 3596053"/>
              <a:gd name="connsiteY9" fmla="*/ 756139 h 1433146"/>
              <a:gd name="connsiteX10" fmla="*/ 2101361 w 3596053"/>
              <a:gd name="connsiteY10" fmla="*/ 826477 h 1433146"/>
              <a:gd name="connsiteX11" fmla="*/ 2092569 w 3596053"/>
              <a:gd name="connsiteY11" fmla="*/ 861646 h 1433146"/>
              <a:gd name="connsiteX12" fmla="*/ 2083777 w 3596053"/>
              <a:gd name="connsiteY12" fmla="*/ 905608 h 1433146"/>
              <a:gd name="connsiteX13" fmla="*/ 2110153 w 3596053"/>
              <a:gd name="connsiteY13" fmla="*/ 1063869 h 1433146"/>
              <a:gd name="connsiteX14" fmla="*/ 2154115 w 3596053"/>
              <a:gd name="connsiteY14" fmla="*/ 1107831 h 1433146"/>
              <a:gd name="connsiteX15" fmla="*/ 2286000 w 3596053"/>
              <a:gd name="connsiteY15" fmla="*/ 1195754 h 1433146"/>
              <a:gd name="connsiteX16" fmla="*/ 2365130 w 3596053"/>
              <a:gd name="connsiteY16" fmla="*/ 1222131 h 1433146"/>
              <a:gd name="connsiteX17" fmla="*/ 2681653 w 3596053"/>
              <a:gd name="connsiteY17" fmla="*/ 1257300 h 1433146"/>
              <a:gd name="connsiteX18" fmla="*/ 2919046 w 3596053"/>
              <a:gd name="connsiteY18" fmla="*/ 1266092 h 1433146"/>
              <a:gd name="connsiteX19" fmla="*/ 3050930 w 3596053"/>
              <a:gd name="connsiteY19" fmla="*/ 1283677 h 1433146"/>
              <a:gd name="connsiteX20" fmla="*/ 3165230 w 3596053"/>
              <a:gd name="connsiteY20" fmla="*/ 1292469 h 1433146"/>
              <a:gd name="connsiteX21" fmla="*/ 3332284 w 3596053"/>
              <a:gd name="connsiteY21" fmla="*/ 1310054 h 1433146"/>
              <a:gd name="connsiteX22" fmla="*/ 3429000 w 3596053"/>
              <a:gd name="connsiteY22" fmla="*/ 1345223 h 1433146"/>
              <a:gd name="connsiteX23" fmla="*/ 3455377 w 3596053"/>
              <a:gd name="connsiteY23" fmla="*/ 1354015 h 1433146"/>
              <a:gd name="connsiteX24" fmla="*/ 3499338 w 3596053"/>
              <a:gd name="connsiteY24" fmla="*/ 1380392 h 1433146"/>
              <a:gd name="connsiteX25" fmla="*/ 3569677 w 3596053"/>
              <a:gd name="connsiteY25" fmla="*/ 1424354 h 1433146"/>
              <a:gd name="connsiteX26" fmla="*/ 3596053 w 3596053"/>
              <a:gd name="connsiteY26" fmla="*/ 1433146 h 143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96053" h="1433146">
                <a:moveTo>
                  <a:pt x="0" y="0"/>
                </a:moveTo>
                <a:cubicBezTo>
                  <a:pt x="197368" y="39473"/>
                  <a:pt x="-278156" y="-58123"/>
                  <a:pt x="369277" y="131885"/>
                </a:cubicBezTo>
                <a:cubicBezTo>
                  <a:pt x="528208" y="178528"/>
                  <a:pt x="692520" y="204617"/>
                  <a:pt x="852853" y="246185"/>
                </a:cubicBezTo>
                <a:cubicBezTo>
                  <a:pt x="931984" y="266700"/>
                  <a:pt x="1010144" y="291414"/>
                  <a:pt x="1090246" y="307731"/>
                </a:cubicBezTo>
                <a:cubicBezTo>
                  <a:pt x="1168631" y="323698"/>
                  <a:pt x="1249067" y="327879"/>
                  <a:pt x="1327638" y="342900"/>
                </a:cubicBezTo>
                <a:cubicBezTo>
                  <a:pt x="1908390" y="453926"/>
                  <a:pt x="1499169" y="398413"/>
                  <a:pt x="1828800" y="439615"/>
                </a:cubicBezTo>
                <a:cubicBezTo>
                  <a:pt x="1902642" y="463111"/>
                  <a:pt x="2001903" y="483691"/>
                  <a:pt x="2074984" y="527539"/>
                </a:cubicBezTo>
                <a:cubicBezTo>
                  <a:pt x="2087549" y="535078"/>
                  <a:pt x="2098430" y="545123"/>
                  <a:pt x="2110153" y="553915"/>
                </a:cubicBezTo>
                <a:cubicBezTo>
                  <a:pt x="2116015" y="565638"/>
                  <a:pt x="2127083" y="575994"/>
                  <a:pt x="2127738" y="589085"/>
                </a:cubicBezTo>
                <a:cubicBezTo>
                  <a:pt x="2133035" y="695014"/>
                  <a:pt x="2130911" y="693869"/>
                  <a:pt x="2110153" y="756139"/>
                </a:cubicBezTo>
                <a:cubicBezTo>
                  <a:pt x="2107222" y="779585"/>
                  <a:pt x="2105245" y="803170"/>
                  <a:pt x="2101361" y="826477"/>
                </a:cubicBezTo>
                <a:cubicBezTo>
                  <a:pt x="2099374" y="838396"/>
                  <a:pt x="2095190" y="849850"/>
                  <a:pt x="2092569" y="861646"/>
                </a:cubicBezTo>
                <a:cubicBezTo>
                  <a:pt x="2089327" y="876234"/>
                  <a:pt x="2086708" y="890954"/>
                  <a:pt x="2083777" y="905608"/>
                </a:cubicBezTo>
                <a:cubicBezTo>
                  <a:pt x="2092569" y="958362"/>
                  <a:pt x="2092583" y="1013356"/>
                  <a:pt x="2110153" y="1063869"/>
                </a:cubicBezTo>
                <a:cubicBezTo>
                  <a:pt x="2116961" y="1083443"/>
                  <a:pt x="2138781" y="1093891"/>
                  <a:pt x="2154115" y="1107831"/>
                </a:cubicBezTo>
                <a:cubicBezTo>
                  <a:pt x="2199683" y="1149256"/>
                  <a:pt x="2226890" y="1169483"/>
                  <a:pt x="2286000" y="1195754"/>
                </a:cubicBezTo>
                <a:cubicBezTo>
                  <a:pt x="2311407" y="1207046"/>
                  <a:pt x="2338242" y="1215055"/>
                  <a:pt x="2365130" y="1222131"/>
                </a:cubicBezTo>
                <a:cubicBezTo>
                  <a:pt x="2464674" y="1248327"/>
                  <a:pt x="2585165" y="1253727"/>
                  <a:pt x="2681653" y="1257300"/>
                </a:cubicBezTo>
                <a:lnTo>
                  <a:pt x="2919046" y="1266092"/>
                </a:lnTo>
                <a:cubicBezTo>
                  <a:pt x="2963007" y="1271954"/>
                  <a:pt x="3006832" y="1278952"/>
                  <a:pt x="3050930" y="1283677"/>
                </a:cubicBezTo>
                <a:cubicBezTo>
                  <a:pt x="3088925" y="1287748"/>
                  <a:pt x="3127149" y="1289296"/>
                  <a:pt x="3165230" y="1292469"/>
                </a:cubicBezTo>
                <a:cubicBezTo>
                  <a:pt x="3263597" y="1300666"/>
                  <a:pt x="3245795" y="1299243"/>
                  <a:pt x="3332284" y="1310054"/>
                </a:cubicBezTo>
                <a:cubicBezTo>
                  <a:pt x="3443136" y="1347005"/>
                  <a:pt x="3331108" y="1308515"/>
                  <a:pt x="3429000" y="1345223"/>
                </a:cubicBezTo>
                <a:cubicBezTo>
                  <a:pt x="3437678" y="1348477"/>
                  <a:pt x="3447088" y="1349870"/>
                  <a:pt x="3455377" y="1354015"/>
                </a:cubicBezTo>
                <a:cubicBezTo>
                  <a:pt x="3470662" y="1361657"/>
                  <a:pt x="3484684" y="1371600"/>
                  <a:pt x="3499338" y="1380392"/>
                </a:cubicBezTo>
                <a:cubicBezTo>
                  <a:pt x="3527205" y="1422192"/>
                  <a:pt x="3506898" y="1403427"/>
                  <a:pt x="3569677" y="1424354"/>
                </a:cubicBezTo>
                <a:lnTo>
                  <a:pt x="3596053" y="1433146"/>
                </a:lnTo>
              </a:path>
            </a:pathLst>
          </a:custGeom>
        </p:spPr>
        <p:txBody>
          <a:bodyPr vert="horz" wrap="square" lIns="91440" tIns="45720" rIns="91440" bIns="45720" numCol="1" rtlCol="0" anchor="t" anchorCtr="0" compatLnSpc="1"/>
          <a:lstStyle/>
          <a:p>
            <a:endParaRPr lang="zh-CN" altLang="en-US" smtClean="0">
              <a:solidFill>
                <a:prstClr val="black"/>
              </a:solidFill>
            </a:endParaRPr>
          </a:p>
        </p:txBody>
      </p:sp>
      <p:sp>
        <p:nvSpPr>
          <p:cNvPr id="7173" name="矩形 3"/>
          <p:cNvSpPr>
            <a:spLocks noChangeArrowheads="1"/>
          </p:cNvSpPr>
          <p:nvPr/>
        </p:nvSpPr>
        <p:spPr bwMode="auto">
          <a:xfrm>
            <a:off x="8546685" y="188731"/>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rgbClr val="31B6FD">
                    <a:lumMod val="75000"/>
                  </a:srgbClr>
                </a:solidFill>
                <a:latin typeface="微软雅黑" pitchFamily="34" charset="-122"/>
                <a:ea typeface="微软雅黑" pitchFamily="34" charset="-122"/>
                <a:sym typeface="Arial" pitchFamily="34" charset="0"/>
              </a:rPr>
              <a:t>研发统计实施要点</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528955" y="991871"/>
            <a:ext cx="5320859" cy="523220"/>
          </a:xfrm>
          <a:prstGeom prst="rect">
            <a:avLst/>
          </a:prstGeom>
          <a:noFill/>
        </p:spPr>
        <p:txBody>
          <a:bodyPr wrap="square" rtlCol="0">
            <a:spAutoFit/>
            <a:scene3d>
              <a:camera prst="orthographicFront"/>
              <a:lightRig rig="threePt" dir="t"/>
            </a:scene3d>
          </a:bodyPr>
          <a:lstStyle/>
          <a:p>
            <a:r>
              <a:rPr lang="zh-CN" altLang="en-US" sz="2800" b="1" dirty="0" smtClean="0">
                <a:solidFill>
                  <a:srgbClr val="C00000"/>
                </a:solidFill>
                <a:effectLst>
                  <a:outerShdw blurRad="38100" dist="25400" dir="5400000" algn="ctr" rotWithShape="0">
                    <a:srgbClr val="6E747A">
                      <a:alpha val="43000"/>
                    </a:srgbClr>
                  </a:outerShdw>
                </a:effectLst>
                <a:latin typeface="微软雅黑" pitchFamily="34" charset="-122"/>
                <a:ea typeface="微软雅黑" pitchFamily="34" charset="-122"/>
              </a:rPr>
              <a:t>问题四</a:t>
            </a:r>
            <a:r>
              <a:rPr lang="zh-CN" altLang="en-US" sz="2800" b="1" dirty="0">
                <a:solidFill>
                  <a:srgbClr val="C00000"/>
                </a:solidFill>
                <a:effectLst>
                  <a:outerShdw blurRad="38100" dist="25400" dir="5400000" algn="ctr" rotWithShape="0">
                    <a:srgbClr val="6E747A">
                      <a:alpha val="43000"/>
                    </a:srgbClr>
                  </a:outerShdw>
                </a:effectLst>
                <a:latin typeface="微软雅黑" pitchFamily="34" charset="-122"/>
                <a:ea typeface="微软雅黑" pitchFamily="34" charset="-122"/>
              </a:rPr>
              <a:t>：</a:t>
            </a:r>
            <a:r>
              <a:rPr lang="zh-CN" altLang="en-US" sz="2800" b="1" dirty="0">
                <a:effectLst>
                  <a:outerShdw blurRad="38100" dist="25400" dir="5400000" algn="ctr" rotWithShape="0">
                    <a:srgbClr val="6E747A">
                      <a:alpha val="43000"/>
                    </a:srgbClr>
                  </a:outerShdw>
                </a:effectLst>
                <a:latin typeface="微软雅黑" pitchFamily="34" charset="-122"/>
                <a:ea typeface="微软雅黑" pitchFamily="34" charset="-122"/>
              </a:rPr>
              <a:t>填报方式及时间</a:t>
            </a:r>
            <a:r>
              <a:rPr lang="zh-CN" altLang="en-US" sz="2800" b="1" dirty="0" smtClean="0">
                <a:effectLst>
                  <a:outerShdw blurRad="38100" dist="25400" dir="5400000" algn="ctr" rotWithShape="0">
                    <a:srgbClr val="6E747A">
                      <a:alpha val="43000"/>
                    </a:srgbClr>
                  </a:outerShdw>
                </a:effectLst>
                <a:latin typeface="微软雅黑" pitchFamily="34" charset="-122"/>
                <a:ea typeface="微软雅黑" pitchFamily="34" charset="-122"/>
              </a:rPr>
              <a:t>？</a:t>
            </a:r>
            <a:endParaRPr lang="zh-CN" altLang="en-US" sz="2800" b="1" dirty="0">
              <a:effectLst>
                <a:outerShdw blurRad="38100" dist="25400" dir="5400000" algn="ctr" rotWithShape="0">
                  <a:srgbClr val="6E747A">
                    <a:alpha val="43000"/>
                  </a:srgbClr>
                </a:outerShdw>
              </a:effectLst>
              <a:latin typeface="微软雅黑" pitchFamily="34" charset="-122"/>
              <a:ea typeface="微软雅黑" pitchFamily="34" charset="-122"/>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78735" y="2128471"/>
            <a:ext cx="4983876" cy="369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本框 2"/>
          <p:cNvSpPr txBox="1"/>
          <p:nvPr/>
        </p:nvSpPr>
        <p:spPr>
          <a:xfrm>
            <a:off x="509587" y="1900371"/>
            <a:ext cx="5934612" cy="2864134"/>
          </a:xfrm>
          <a:prstGeom prst="rect">
            <a:avLst/>
          </a:prstGeom>
          <a:noFill/>
        </p:spPr>
        <p:txBody>
          <a:bodyPr wrap="square" rtlCol="0" anchor="t">
            <a:noAutofit/>
          </a:bodyPr>
          <a:lstStyle/>
          <a:p>
            <a:pPr>
              <a:lnSpc>
                <a:spcPct val="150000"/>
              </a:lnSpc>
            </a:pPr>
            <a:r>
              <a:rPr lang="zh-CN" altLang="en-US" sz="2400" b="1" smtClean="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rPr>
              <a:t>填报方式：</a:t>
            </a:r>
            <a:endParaRPr lang="en-US" altLang="zh-CN" sz="2400" b="1" smtClean="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endParaRPr>
          </a:p>
          <a:p>
            <a:pPr>
              <a:lnSpc>
                <a:spcPct val="130000"/>
              </a:lnSpc>
            </a:pPr>
            <a:r>
              <a:rPr lang="zh-CN" altLang="en-US" sz="2000" b="1" smtClean="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rPr>
              <a:t>企业通过登录 </a:t>
            </a:r>
            <a:r>
              <a:rPr lang="zh-CN" altLang="en-US" sz="2000" b="1"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“统计联网直报平台” </a:t>
            </a:r>
            <a:r>
              <a:rPr lang="zh-CN" altLang="en-US" sz="2000" b="1" smtClean="0">
                <a:latin typeface="华文细黑" panose="02010600040101010101" pitchFamily="2" charset="-122"/>
                <a:ea typeface="华文细黑" panose="02010600040101010101" pitchFamily="2" charset="-122"/>
                <a:cs typeface="华文细黑" panose="02010600040101010101" pitchFamily="2" charset="-122"/>
                <a:sym typeface="+mn-ea"/>
              </a:rPr>
              <a:t>报送数据。</a:t>
            </a:r>
            <a:endParaRPr lang="en-US" altLang="zh-CN" sz="2000" b="1" smtClean="0">
              <a:latin typeface="华文细黑" panose="02010600040101010101" pitchFamily="2" charset="-122"/>
              <a:ea typeface="华文细黑" panose="02010600040101010101" pitchFamily="2" charset="-122"/>
              <a:cs typeface="华文细黑" panose="02010600040101010101" pitchFamily="2" charset="-122"/>
              <a:sym typeface="+mn-ea"/>
            </a:endParaRPr>
          </a:p>
          <a:p>
            <a:pPr>
              <a:lnSpc>
                <a:spcPct val="130000"/>
              </a:lnSpc>
            </a:pPr>
            <a:endParaRPr lang="en-US" altLang="zh-CN" sz="2000" b="1" dirty="0" smtClean="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endParaRPr>
          </a:p>
          <a:p>
            <a:pPr>
              <a:lnSpc>
                <a:spcPct val="130000"/>
              </a:lnSpc>
            </a:pPr>
            <a:r>
              <a:rPr lang="zh-CN" altLang="en-US" sz="2400" b="1" dirty="0" smtClean="0">
                <a:latin typeface="华文细黑" panose="02010600040101010101" pitchFamily="2" charset="-122"/>
                <a:ea typeface="华文细黑" panose="02010600040101010101" pitchFamily="2" charset="-122"/>
                <a:cs typeface="华文细黑" panose="02010600040101010101" pitchFamily="2" charset="-122"/>
                <a:sym typeface="+mn-ea"/>
              </a:rPr>
              <a:t>登录网址</a:t>
            </a:r>
            <a:r>
              <a:rPr lang="zh-CN" altLang="en-US" sz="2400" b="1" dirty="0" smtClean="0">
                <a:solidFill>
                  <a:schemeClr val="tx2">
                    <a:lumMod val="60000"/>
                    <a:lumOff val="40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 ：      </a:t>
            </a:r>
            <a:r>
              <a:rPr lang="en-US" altLang="zh-CN" sz="2000" b="1" dirty="0" smtClean="0">
                <a:solidFill>
                  <a:schemeClr val="tx2">
                    <a:lumMod val="60000"/>
                    <a:lumOff val="40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http://lwzb.gdstats.gov.cn/bjstat_web/yyaq/loginca.jsp</a:t>
            </a:r>
            <a:endParaRPr lang="zh-CN" altLang="en-US" sz="2000" b="1" dirty="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endParaRPr>
          </a:p>
          <a:p>
            <a:pPr>
              <a:lnSpc>
                <a:spcPct val="130000"/>
              </a:lnSpc>
            </a:pPr>
            <a:endParaRPr lang="en-US" altLang="zh-CN" b="1" dirty="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endParaRPr>
          </a:p>
        </p:txBody>
      </p:sp>
      <p:sp>
        <p:nvSpPr>
          <p:cNvPr id="13" name="文本框 2"/>
          <p:cNvSpPr txBox="1"/>
          <p:nvPr/>
        </p:nvSpPr>
        <p:spPr>
          <a:xfrm>
            <a:off x="630969" y="5025232"/>
            <a:ext cx="5813229" cy="1107996"/>
          </a:xfrm>
          <a:prstGeom prst="rect">
            <a:avLst/>
          </a:prstGeom>
          <a:noFill/>
        </p:spPr>
        <p:txBody>
          <a:bodyPr wrap="square" rtlCol="0" anchor="t">
            <a:spAutoFit/>
          </a:bodyPr>
          <a:lstStyle/>
          <a:p>
            <a:pPr>
              <a:lnSpc>
                <a:spcPct val="150000"/>
              </a:lnSpc>
            </a:pPr>
            <a:r>
              <a:rPr lang="zh-CN" altLang="en-US" sz="2400" b="1" dirty="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rPr>
              <a:t>填报时间</a:t>
            </a:r>
            <a:r>
              <a:rPr lang="zh-CN" altLang="en-US" sz="2400" b="1" dirty="0" smtClean="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rPr>
              <a:t>：</a:t>
            </a:r>
            <a:endParaRPr lang="en-US" altLang="zh-CN" sz="2400" b="1" dirty="0" smtClean="0">
              <a:solidFill>
                <a:prstClr val="black"/>
              </a:solidFill>
              <a:latin typeface="华文细黑" panose="02010600040101010101" pitchFamily="2" charset="-122"/>
              <a:ea typeface="华文细黑" panose="02010600040101010101" pitchFamily="2" charset="-122"/>
              <a:cs typeface="华文细黑" panose="02010600040101010101" pitchFamily="2" charset="-122"/>
              <a:sym typeface="+mn-ea"/>
            </a:endParaRPr>
          </a:p>
          <a:p>
            <a:pPr>
              <a:lnSpc>
                <a:spcPct val="150000"/>
              </a:lnSpc>
            </a:pPr>
            <a:r>
              <a:rPr lang="en-US" altLang="zh-CN" sz="20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2020</a:t>
            </a:r>
            <a:r>
              <a:rPr lang="zh-CN" altLang="en-US" sz="20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年</a:t>
            </a:r>
            <a:r>
              <a:rPr lang="en-US" altLang="zh-CN" sz="20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1</a:t>
            </a:r>
            <a:r>
              <a:rPr lang="zh-CN" altLang="en-US" sz="20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月</a:t>
            </a:r>
            <a:r>
              <a:rPr lang="en-US" altLang="zh-CN" sz="20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20</a:t>
            </a:r>
            <a:r>
              <a:rPr lang="zh-CN" altLang="en-US" sz="20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日（开网）一   </a:t>
            </a:r>
            <a:r>
              <a:rPr lang="en-US" altLang="zh-CN" sz="20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3</a:t>
            </a:r>
            <a:r>
              <a:rPr lang="zh-CN" altLang="en-US" sz="20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月</a:t>
            </a:r>
            <a:r>
              <a:rPr lang="en-US" altLang="zh-CN" sz="20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10</a:t>
            </a:r>
            <a:r>
              <a:rPr lang="zh-CN" altLang="en-US" sz="20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日（关网</a:t>
            </a:r>
            <a:r>
              <a:rPr lang="zh-CN" altLang="en-US" sz="20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sz="20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a:t>
            </a:r>
            <a:endParaRPr lang="zh-CN" altLang="en-US" sz="20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endParaRPr>
          </a:p>
        </p:txBody>
      </p:sp>
      <p:sp>
        <p:nvSpPr>
          <p:cNvPr id="11" name="灯片编号占位符 4"/>
          <p:cNvSpPr txBox="1"/>
          <p:nvPr/>
        </p:nvSpPr>
        <p:spPr>
          <a:xfrm>
            <a:off x="10892589" y="6350220"/>
            <a:ext cx="1236661" cy="355379"/>
          </a:xfrm>
          <a:prstGeom prst="rect">
            <a:avLst/>
          </a:prstGeom>
          <a:noFill/>
          <a:ln>
            <a:noFill/>
          </a:ln>
        </p:spPr>
        <p:txBody>
          <a:bodyPr vert="horz" lIns="0" tIns="0" rIns="0" bIns="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1000"/>
                                        <p:tgtEl>
                                          <p:spTgt spid="1026"/>
                                        </p:tgtEl>
                                      </p:cBhvr>
                                    </p:animEffect>
                                    <p:anim calcmode="lin" valueType="num">
                                      <p:cBhvr>
                                        <p:cTn id="15" dur="1000" fill="hold"/>
                                        <p:tgtEl>
                                          <p:spTgt spid="1026"/>
                                        </p:tgtEl>
                                        <p:attrNameLst>
                                          <p:attrName>ppt_x</p:attrName>
                                        </p:attrNameLst>
                                      </p:cBhvr>
                                      <p:tavLst>
                                        <p:tav tm="0">
                                          <p:val>
                                            <p:strVal val="#ppt_x"/>
                                          </p:val>
                                        </p:tav>
                                        <p:tav tm="100000">
                                          <p:val>
                                            <p:strVal val="#ppt_x"/>
                                          </p:val>
                                        </p:tav>
                                      </p:tavLst>
                                    </p:anim>
                                    <p:anim calcmode="lin" valueType="num">
                                      <p:cBhvr>
                                        <p:cTn id="1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椭圆 30"/>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35076" y="1978025"/>
            <a:ext cx="3165475"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29"/>
          <p:cNvSpPr>
            <a:spLocks noChangeArrowheads="1"/>
          </p:cNvSpPr>
          <p:nvPr/>
        </p:nvSpPr>
        <p:spPr bwMode="auto">
          <a:xfrm>
            <a:off x="2327684" y="2735264"/>
            <a:ext cx="1362848" cy="70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28" tIns="45714" rIns="91428" bIns="45714"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4000" b="1" i="0" u="none" strike="noStrike" cap="none" normalizeH="0" baseline="0" dirty="0" smtClean="0">
                <a:ln>
                  <a:noFill/>
                </a:ln>
                <a:solidFill>
                  <a:schemeClr val="accent1">
                    <a:lumMod val="75000"/>
                  </a:schemeClr>
                </a:solidFill>
                <a:effectLst/>
                <a:latin typeface="微软雅黑" pitchFamily="34" charset="-122"/>
                <a:ea typeface="微软雅黑" pitchFamily="34" charset="-122"/>
                <a:cs typeface="宋体" pitchFamily="2" charset="-122"/>
              </a:rPr>
              <a:t>目 录</a:t>
            </a:r>
            <a:endParaRPr kumimoji="0" lang="zh-CN" altLang="zh-CN" sz="1800" b="0" i="0" u="none" strike="noStrike" cap="none" normalizeH="0" baseline="0" dirty="0" smtClean="0">
              <a:ln>
                <a:noFill/>
              </a:ln>
              <a:solidFill>
                <a:schemeClr val="accent1">
                  <a:lumMod val="75000"/>
                </a:schemeClr>
              </a:solidFill>
              <a:effectLst/>
              <a:cs typeface="宋体" pitchFamily="2" charset="-122"/>
            </a:endParaRPr>
          </a:p>
        </p:txBody>
      </p:sp>
      <p:sp>
        <p:nvSpPr>
          <p:cNvPr id="8" name="矩形 27"/>
          <p:cNvSpPr>
            <a:spLocks noChangeArrowheads="1"/>
          </p:cNvSpPr>
          <p:nvPr/>
        </p:nvSpPr>
        <p:spPr bwMode="auto">
          <a:xfrm>
            <a:off x="2316431" y="3433763"/>
            <a:ext cx="1345665"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28" tIns="45714" rIns="91428" bIns="45714"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en-US" altLang="zh-CN" sz="2000" b="1" i="0" u="none" strike="noStrike" cap="none" normalizeH="0" baseline="0" dirty="0" smtClean="0">
                <a:ln>
                  <a:noFill/>
                </a:ln>
                <a:solidFill>
                  <a:schemeClr val="accent1">
                    <a:lumMod val="75000"/>
                  </a:schemeClr>
                </a:solidFill>
                <a:effectLst/>
                <a:latin typeface="微软雅黑" pitchFamily="34" charset="-122"/>
                <a:ea typeface="宋体" pitchFamily="2" charset="-122"/>
                <a:cs typeface="宋体" pitchFamily="2" charset="-122"/>
              </a:rPr>
              <a:t>Contents</a:t>
            </a:r>
            <a:endParaRPr kumimoji="0" lang="zh-CN" altLang="zh-CN" sz="1800" b="0" i="0" u="none" strike="noStrike" cap="none" normalizeH="0" baseline="0" dirty="0" smtClean="0">
              <a:ln>
                <a:noFill/>
              </a:ln>
              <a:solidFill>
                <a:schemeClr val="accent1">
                  <a:lumMod val="75000"/>
                </a:schemeClr>
              </a:solidFill>
              <a:effectLst/>
              <a:ea typeface="宋体" pitchFamily="2" charset="-122"/>
              <a:cs typeface="宋体" pitchFamily="2" charset="-122"/>
            </a:endParaRPr>
          </a:p>
        </p:txBody>
      </p:sp>
      <p:sp>
        <p:nvSpPr>
          <p:cNvPr id="14" name="矩形 3"/>
          <p:cNvSpPr>
            <a:spLocks noChangeArrowheads="1"/>
          </p:cNvSpPr>
          <p:nvPr/>
        </p:nvSpPr>
        <p:spPr bwMode="auto">
          <a:xfrm>
            <a:off x="5375276" y="1579565"/>
            <a:ext cx="4175125" cy="687387"/>
          </a:xfrm>
          <a:prstGeom prst="rect">
            <a:avLst/>
          </a:prstGeom>
          <a:solidFill>
            <a:schemeClr val="accent1">
              <a:lumMod val="75000"/>
            </a:schemeClr>
          </a:solidFill>
          <a:ln>
            <a:noFill/>
          </a:ln>
        </p:spPr>
        <p:txBody>
          <a:bodyPr vert="horz" wrap="square" lIns="91428" tIns="45714" rIns="91428" bIns="45714" numCol="1" anchor="ctr" anchorCtr="0" compatLnSpc="1">
            <a:noAutofit/>
          </a:bodyPr>
          <a:lstStyle/>
          <a:p>
            <a:pPr lvl="0" algn="ctr" defTabSz="914400">
              <a:buClrTx/>
              <a:buSzTx/>
              <a:buFontTx/>
            </a:pPr>
            <a:endParaRPr lang="zh-CN" altLang="zh-CN" sz="1800" smtClean="0">
              <a:ln>
                <a:noFill/>
              </a:ln>
              <a:effectLst/>
              <a:cs typeface="宋体" pitchFamily="2" charset="-122"/>
              <a:sym typeface="+mn-ea"/>
            </a:endParaRPr>
          </a:p>
        </p:txBody>
      </p:sp>
      <p:sp>
        <p:nvSpPr>
          <p:cNvPr id="4" name="矩形 3"/>
          <p:cNvSpPr>
            <a:spLocks noChangeArrowheads="1"/>
          </p:cNvSpPr>
          <p:nvPr/>
        </p:nvSpPr>
        <p:spPr bwMode="auto">
          <a:xfrm>
            <a:off x="5375276" y="2857500"/>
            <a:ext cx="4175125" cy="687388"/>
          </a:xfrm>
          <a:prstGeom prst="rect">
            <a:avLst/>
          </a:prstGeom>
          <a:gradFill>
            <a:gsLst>
              <a:gs pos="0">
                <a:srgbClr val="E30000"/>
              </a:gs>
              <a:gs pos="100000">
                <a:srgbClr val="760303"/>
              </a:gs>
            </a:gsLst>
            <a:lin ang="5400000" scaled="0"/>
          </a:gra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5" name="矩形 3"/>
          <p:cNvSpPr>
            <a:spLocks noChangeArrowheads="1"/>
          </p:cNvSpPr>
          <p:nvPr/>
        </p:nvSpPr>
        <p:spPr bwMode="auto">
          <a:xfrm>
            <a:off x="5375276" y="4057650"/>
            <a:ext cx="4175125" cy="687388"/>
          </a:xfrm>
          <a:prstGeom prst="rect">
            <a:avLst/>
          </a:prstGeom>
          <a:solidFill>
            <a:schemeClr val="accent1">
              <a:lumMod val="75000"/>
            </a:schemeClr>
          </a:soli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9" name="Copyright Notice"/>
          <p:cNvSpPr/>
          <p:nvPr/>
        </p:nvSpPr>
        <p:spPr bwMode="auto">
          <a:xfrm>
            <a:off x="6330994" y="2978151"/>
            <a:ext cx="1955714"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non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二、填报说明</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0" name="Copyright Notice"/>
          <p:cNvSpPr/>
          <p:nvPr/>
        </p:nvSpPr>
        <p:spPr bwMode="auto">
          <a:xfrm>
            <a:off x="6330995" y="4195764"/>
            <a:ext cx="1955714"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non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三、注意事项</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1" name="Copyright Notice"/>
          <p:cNvSpPr/>
          <p:nvPr/>
        </p:nvSpPr>
        <p:spPr bwMode="auto">
          <a:xfrm>
            <a:off x="6330315" y="1724026"/>
            <a:ext cx="1955800"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一、</a:t>
            </a:r>
            <a:r>
              <a:rPr kumimoji="0" lang="zh-CN" altLang="en-US"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实施要点</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5" name="燕尾形 52"/>
          <p:cNvSpPr>
            <a:spLocks noChangeArrowheads="1"/>
          </p:cNvSpPr>
          <p:nvPr/>
        </p:nvSpPr>
        <p:spPr bwMode="auto">
          <a:xfrm>
            <a:off x="5711826" y="3057527"/>
            <a:ext cx="322263" cy="290513"/>
          </a:xfrm>
          <a:prstGeom prst="chevron">
            <a:avLst>
              <a:gd name="adj" fmla="val 55464"/>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68544" tIns="34283" rIns="68544" bIns="34283"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54249" y="1140178"/>
            <a:ext cx="10316584" cy="5368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1" name="Rectangle 7"/>
          <p:cNvSpPr/>
          <p:nvPr/>
        </p:nvSpPr>
        <p:spPr>
          <a:xfrm>
            <a:off x="1514475" y="43934"/>
            <a:ext cx="184731" cy="369332"/>
          </a:xfrm>
          <a:prstGeom prst="rect">
            <a:avLst/>
          </a:prstGeom>
          <a:noFill/>
          <a:ln w="9525">
            <a:noFill/>
          </a:ln>
        </p:spPr>
        <p:txBody>
          <a:bodyPr wrap="none" anchor="ctr">
            <a:spAutoFit/>
          </a:bodyPr>
          <a:lstStyle/>
          <a:p>
            <a:endParaRPr lang="zh-CN" altLang="zh-CN" dirty="0">
              <a:latin typeface="Arial" pitchFamily="34" charset="0"/>
              <a:ea typeface="宋体" pitchFamily="2" charset="-122"/>
            </a:endParaRPr>
          </a:p>
        </p:txBody>
      </p:sp>
      <p:sp>
        <p:nvSpPr>
          <p:cNvPr id="25602" name="Rectangle 9"/>
          <p:cNvSpPr/>
          <p:nvPr/>
        </p:nvSpPr>
        <p:spPr>
          <a:xfrm>
            <a:off x="1514475" y="501134"/>
            <a:ext cx="184731" cy="369332"/>
          </a:xfrm>
          <a:prstGeom prst="rect">
            <a:avLst/>
          </a:prstGeom>
          <a:noFill/>
          <a:ln w="9525">
            <a:noFill/>
          </a:ln>
        </p:spPr>
        <p:txBody>
          <a:bodyPr wrap="none" anchor="ctr">
            <a:spAutoFit/>
          </a:bodyPr>
          <a:lstStyle/>
          <a:p>
            <a:endParaRPr lang="zh-CN" altLang="en-US" dirty="0">
              <a:latin typeface="Arial" pitchFamily="34" charset="0"/>
              <a:ea typeface="宋体" pitchFamily="2" charset="-122"/>
            </a:endParaRPr>
          </a:p>
        </p:txBody>
      </p:sp>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14" name="直接连接符 13"/>
          <p:cNvCxnSpPr/>
          <p:nvPr/>
        </p:nvCxnSpPr>
        <p:spPr>
          <a:xfrm>
            <a:off x="3792273" y="3707058"/>
            <a:ext cx="74764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793229" y="3691574"/>
            <a:ext cx="8267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9"/>
          <p:cNvSpPr txBox="1"/>
          <p:nvPr/>
        </p:nvSpPr>
        <p:spPr>
          <a:xfrm>
            <a:off x="1899285" y="2837466"/>
            <a:ext cx="541227" cy="1152525"/>
          </a:xfrm>
          <a:prstGeom prst="rect">
            <a:avLst/>
          </a:prstGeom>
          <a:noFill/>
          <a:ln w="38100" cap="flat" cmpd="sng">
            <a:solidFill>
              <a:srgbClr val="FF3300"/>
            </a:solidFill>
            <a:prstDash val="solid"/>
            <a:miter/>
            <a:headEnd type="none" w="med" len="med"/>
            <a:tailEnd type="none" w="med" len="med"/>
          </a:ln>
        </p:spPr>
        <p:txBody>
          <a:bodyPr vert="eaVert" anchor="t">
            <a:noAutofit/>
          </a:bodyPr>
          <a:lstStyle/>
          <a:p>
            <a:endParaRPr lang="zh-CN" altLang="en-US" dirty="0">
              <a:latin typeface="Arial" pitchFamily="34" charset="0"/>
              <a:ea typeface="宋体" pitchFamily="2" charset="-122"/>
            </a:endParaRPr>
          </a:p>
        </p:txBody>
      </p:sp>
      <p:sp>
        <p:nvSpPr>
          <p:cNvPr id="17" name="灯片编号占位符 4"/>
          <p:cNvSpPr txBox="1"/>
          <p:nvPr/>
        </p:nvSpPr>
        <p:spPr>
          <a:xfrm>
            <a:off x="10921654" y="6465727"/>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body" idx="4294967295"/>
          </p:nvPr>
        </p:nvSpPr>
        <p:spPr>
          <a:xfrm>
            <a:off x="1766848" y="3734873"/>
            <a:ext cx="8229600" cy="2691685"/>
          </a:xfrm>
        </p:spPr>
        <p:txBody>
          <a:bodyPr vert="horz" wrap="square" lIns="91391" tIns="45697" rIns="91391" bIns="45697" anchor="t">
            <a:normAutofit/>
          </a:bodyPr>
          <a:lstStyle/>
          <a:p>
            <a:pPr marL="0" lvl="1" indent="-285750" fontAlgn="base">
              <a:lnSpc>
                <a:spcPct val="130000"/>
              </a:lnSpc>
              <a:spcBef>
                <a:spcPts val="1800"/>
              </a:spcBef>
              <a:spcAft>
                <a:spcPct val="0"/>
              </a:spcAft>
              <a:buClr>
                <a:srgbClr val="FF3300"/>
              </a:buClr>
              <a:buSzPct val="120000"/>
              <a:buNone/>
              <a:defRPr/>
            </a:pPr>
            <a:r>
              <a:rPr lang="zh-CN" altLang="en-US" sz="2400" b="1" dirty="0" smtClean="0">
                <a:solidFill>
                  <a:srgbClr val="0000FF"/>
                </a:solidFill>
                <a:effectLst>
                  <a:outerShdw blurRad="38100" dist="38100" dir="2700000" algn="tl">
                    <a:srgbClr val="C0C0C0"/>
                  </a:outerShdw>
                </a:effectLst>
                <a:latin typeface="+mn-ea"/>
              </a:rPr>
              <a:t>企业研发项目</a:t>
            </a:r>
            <a:r>
              <a:rPr lang="zh-CN" altLang="en-US" sz="2400" b="1" dirty="0" smtClean="0">
                <a:solidFill>
                  <a:schemeClr val="tx1"/>
                </a:solidFill>
                <a:effectLst>
                  <a:outerShdw blurRad="38100" dist="38100" dir="2700000" algn="tl">
                    <a:srgbClr val="C0C0C0"/>
                  </a:outerShdw>
                </a:effectLst>
                <a:latin typeface="+mn-ea"/>
              </a:rPr>
              <a:t>：</a:t>
            </a:r>
            <a:endParaRPr lang="zh-CN" altLang="en-US" sz="2400" b="1" dirty="0">
              <a:solidFill>
                <a:schemeClr val="tx1"/>
              </a:solidFill>
              <a:effectLst>
                <a:outerShdw blurRad="38100" dist="38100" dir="2700000" algn="tl">
                  <a:srgbClr val="C0C0C0"/>
                </a:outerShdw>
              </a:effectLst>
              <a:latin typeface="+mn-ea"/>
            </a:endParaRPr>
          </a:p>
          <a:p>
            <a:pPr marL="0" lvl="2" indent="0" fontAlgn="base">
              <a:lnSpc>
                <a:spcPct val="130000"/>
              </a:lnSpc>
              <a:spcBef>
                <a:spcPts val="1200"/>
              </a:spcBef>
              <a:spcAft>
                <a:spcPct val="0"/>
              </a:spcAft>
              <a:buClr>
                <a:srgbClr val="FF3300"/>
              </a:buClr>
              <a:buSzPct val="120000"/>
              <a:buFont typeface="Wingdings" pitchFamily="2" charset="2"/>
              <a:buChar char="l"/>
              <a:defRPr/>
            </a:pPr>
            <a:r>
              <a:rPr lang="zh-CN" altLang="en-US" sz="2400" b="1" dirty="0">
                <a:solidFill>
                  <a:schemeClr val="tx1"/>
                </a:solidFill>
                <a:effectLst>
                  <a:outerShdw blurRad="38100" dist="38100" dir="2700000" algn="tl">
                    <a:srgbClr val="C0C0C0"/>
                  </a:outerShdw>
                </a:effectLst>
                <a:latin typeface="+mn-ea"/>
              </a:rPr>
              <a:t>新产品、新工艺的开发项目；</a:t>
            </a:r>
            <a:endParaRPr lang="zh-CN" altLang="en-US" sz="2400" b="1" dirty="0">
              <a:solidFill>
                <a:schemeClr val="tx1"/>
              </a:solidFill>
              <a:effectLst>
                <a:outerShdw blurRad="38100" dist="38100" dir="2700000" algn="tl">
                  <a:srgbClr val="C0C0C0"/>
                </a:outerShdw>
              </a:effectLst>
              <a:latin typeface="+mn-ea"/>
            </a:endParaRPr>
          </a:p>
          <a:p>
            <a:pPr marL="0" lvl="2" indent="0" fontAlgn="base">
              <a:lnSpc>
                <a:spcPct val="130000"/>
              </a:lnSpc>
              <a:spcBef>
                <a:spcPct val="0"/>
              </a:spcBef>
              <a:spcAft>
                <a:spcPct val="0"/>
              </a:spcAft>
              <a:buClr>
                <a:srgbClr val="FF3300"/>
              </a:buClr>
              <a:buSzPct val="120000"/>
              <a:buFont typeface="Wingdings" pitchFamily="2" charset="2"/>
              <a:buChar char="l"/>
              <a:defRPr/>
            </a:pPr>
            <a:r>
              <a:rPr lang="zh-CN" altLang="en-US" sz="2400" b="1" dirty="0">
                <a:solidFill>
                  <a:schemeClr val="tx1"/>
                </a:solidFill>
                <a:effectLst>
                  <a:outerShdw blurRad="38100" dist="38100" dir="2700000" algn="tl">
                    <a:srgbClr val="C0C0C0"/>
                  </a:outerShdw>
                </a:effectLst>
                <a:latin typeface="+mn-ea"/>
              </a:rPr>
              <a:t>对原有产品或生产工艺进行重大改进的项目；</a:t>
            </a:r>
            <a:endParaRPr lang="zh-CN" altLang="en-US" sz="2400" b="1" dirty="0">
              <a:solidFill>
                <a:schemeClr val="tx1"/>
              </a:solidFill>
              <a:effectLst>
                <a:outerShdw blurRad="38100" dist="38100" dir="2700000" algn="tl">
                  <a:srgbClr val="C0C0C0"/>
                </a:outerShdw>
              </a:effectLst>
              <a:latin typeface="+mn-ea"/>
            </a:endParaRPr>
          </a:p>
          <a:p>
            <a:pPr marL="0" lvl="2" indent="0" fontAlgn="base">
              <a:lnSpc>
                <a:spcPct val="130000"/>
              </a:lnSpc>
              <a:spcBef>
                <a:spcPct val="0"/>
              </a:spcBef>
              <a:spcAft>
                <a:spcPct val="0"/>
              </a:spcAft>
              <a:buClr>
                <a:srgbClr val="FF3300"/>
              </a:buClr>
              <a:buSzPct val="120000"/>
              <a:buFont typeface="Wingdings" pitchFamily="2" charset="2"/>
              <a:buChar char="l"/>
              <a:defRPr/>
            </a:pPr>
            <a:r>
              <a:rPr lang="zh-CN" altLang="en-US" sz="2400" b="1" dirty="0">
                <a:solidFill>
                  <a:schemeClr val="tx1"/>
                </a:solidFill>
                <a:effectLst>
                  <a:outerShdw blurRad="38100" dist="38100" dir="2700000" algn="tl">
                    <a:srgbClr val="C0C0C0"/>
                  </a:outerShdw>
                </a:effectLst>
                <a:latin typeface="+mn-ea"/>
              </a:rPr>
              <a:t>引进国外技术进行消化吸收再创新的项目；</a:t>
            </a:r>
            <a:endParaRPr lang="zh-CN" altLang="en-US" sz="2400" b="1" dirty="0">
              <a:solidFill>
                <a:schemeClr val="tx1"/>
              </a:solidFill>
              <a:effectLst>
                <a:outerShdw blurRad="38100" dist="38100" dir="2700000" algn="tl">
                  <a:srgbClr val="C0C0C0"/>
                </a:outerShdw>
              </a:effectLst>
              <a:latin typeface="+mn-ea"/>
            </a:endParaRPr>
          </a:p>
          <a:p>
            <a:pPr marL="0" lvl="2" indent="0" fontAlgn="base">
              <a:lnSpc>
                <a:spcPct val="130000"/>
              </a:lnSpc>
              <a:spcBef>
                <a:spcPct val="0"/>
              </a:spcBef>
              <a:spcAft>
                <a:spcPct val="0"/>
              </a:spcAft>
              <a:buClr>
                <a:srgbClr val="FF3300"/>
              </a:buClr>
              <a:buSzPct val="120000"/>
              <a:buFont typeface="Wingdings" pitchFamily="2" charset="2"/>
              <a:buChar char="l"/>
              <a:defRPr/>
            </a:pPr>
            <a:r>
              <a:rPr lang="zh-CN" altLang="en-US" sz="2400" b="1" dirty="0">
                <a:solidFill>
                  <a:schemeClr val="tx1"/>
                </a:solidFill>
                <a:effectLst>
                  <a:outerShdw blurRad="38100" dist="38100" dir="2700000" algn="tl">
                    <a:srgbClr val="C0C0C0"/>
                  </a:outerShdw>
                </a:effectLst>
                <a:latin typeface="+mn-ea"/>
              </a:rPr>
              <a:t>对国内先进技术模仿创新的项目等</a:t>
            </a:r>
            <a:r>
              <a:rPr lang="zh-CN" altLang="en-US" sz="2400" b="1" dirty="0" smtClean="0">
                <a:solidFill>
                  <a:schemeClr val="tx1"/>
                </a:solidFill>
                <a:effectLst>
                  <a:outerShdw blurRad="38100" dist="38100" dir="2700000" algn="tl">
                    <a:srgbClr val="C0C0C0"/>
                  </a:outerShdw>
                </a:effectLst>
                <a:latin typeface="+mn-ea"/>
              </a:rPr>
              <a:t>。</a:t>
            </a:r>
            <a:endParaRPr lang="zh-CN" altLang="en-US" sz="2400" b="1" dirty="0">
              <a:solidFill>
                <a:schemeClr val="tx1"/>
              </a:solidFill>
              <a:effectLst>
                <a:outerShdw blurRad="38100" dist="38100" dir="2700000" algn="tl">
                  <a:srgbClr val="C0C0C0"/>
                </a:outerShdw>
              </a:effectLst>
              <a:latin typeface="+mn-ea"/>
            </a:endParaRPr>
          </a:p>
        </p:txBody>
      </p:sp>
      <p:sp>
        <p:nvSpPr>
          <p:cNvPr id="242691" name="Rectangle 3"/>
          <p:cNvSpPr>
            <a:spLocks noChangeArrowheads="1"/>
          </p:cNvSpPr>
          <p:nvPr/>
        </p:nvSpPr>
        <p:spPr bwMode="auto">
          <a:xfrm>
            <a:off x="1124239" y="1947072"/>
            <a:ext cx="10453868" cy="1308858"/>
          </a:xfrm>
          <a:prstGeom prst="rect">
            <a:avLst/>
          </a:prstGeom>
          <a:noFill/>
          <a:ln w="9525">
            <a:noFill/>
            <a:miter lim="800000"/>
          </a:ln>
          <a:effectLst/>
        </p:spPr>
        <p:txBody>
          <a:bodyPr wrap="square" lIns="91412" tIns="45707" rIns="91412" bIns="45707">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dirty="0" smtClean="0">
                <a:ln>
                  <a:noFill/>
                </a:ln>
                <a:solidFill>
                  <a:srgbClr val="0000FF"/>
                </a:solidFill>
                <a:effectLst>
                  <a:outerShdw blurRad="38100" dist="38100" dir="2700000" algn="tl">
                    <a:srgbClr val="C0C0C0"/>
                  </a:outerShdw>
                </a:effectLst>
                <a:uLnTx/>
                <a:uFillTx/>
                <a:latin typeface="楷体_GB2312" pitchFamily="49" charset="-122"/>
                <a:ea typeface="楷体_GB2312" pitchFamily="49" charset="-122"/>
                <a:cs typeface="+mn-cs"/>
              </a:rPr>
              <a:t>    </a:t>
            </a:r>
            <a:r>
              <a:rPr kumimoji="0" lang="zh-CN" altLang="en-US" sz="2800" b="1" i="0" u="none" strike="noStrike" kern="1200" cap="none" spc="0" normalizeH="0" baseline="0" noProof="0" dirty="0" smtClean="0">
                <a:ln>
                  <a:noFill/>
                </a:ln>
                <a:solidFill>
                  <a:srgbClr val="0000FF"/>
                </a:solidFill>
                <a:effectLst>
                  <a:outerShdw blurRad="38100" dist="38100" dir="2700000" algn="tl">
                    <a:srgbClr val="C0C0C0"/>
                  </a:outerShdw>
                </a:effectLst>
                <a:uLnTx/>
                <a:uFillTx/>
                <a:latin typeface="微软雅黑" pitchFamily="34" charset="-122"/>
                <a:ea typeface="微软雅黑" pitchFamily="34" charset="-122"/>
              </a:rPr>
              <a:t>研发项目：</a:t>
            </a:r>
            <a:r>
              <a:rPr kumimoji="0" lang="zh-CN" altLang="en-US" sz="2800" b="1" i="0"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微软雅黑" pitchFamily="34" charset="-122"/>
                <a:ea typeface="微软雅黑" pitchFamily="34" charset="-122"/>
              </a:rPr>
              <a:t>指有制订科研开发计划或签订了科研项目协议书，有独立工作计划、工作时间、工作经费和工作人员的科研项目。</a:t>
            </a:r>
            <a:r>
              <a:rPr kumimoji="0" lang="zh-CN" altLang="en-US" sz="2800" b="1" i="0" u="none" strike="noStrike" kern="1200" cap="none" spc="0" normalizeH="0" baseline="0" noProof="0" dirty="0" smtClean="0">
                <a:ln>
                  <a:noFill/>
                </a:ln>
                <a:solidFill>
                  <a:srgbClr val="0000FF"/>
                </a:solidFill>
                <a:effectLst>
                  <a:outerShdw blurRad="38100" dist="38100" dir="2700000" algn="tl">
                    <a:srgbClr val="C0C0C0"/>
                  </a:outerShdw>
                </a:effectLst>
                <a:uLnTx/>
                <a:uFillTx/>
                <a:latin typeface="微软雅黑" pitchFamily="34" charset="-122"/>
                <a:ea typeface="微软雅黑" pitchFamily="34" charset="-122"/>
              </a:rPr>
              <a:t> </a:t>
            </a:r>
            <a:endParaRPr kumimoji="0" lang="zh-CN" altLang="en-US" sz="2800" b="1" i="0"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微软雅黑" pitchFamily="34" charset="-122"/>
              <a:ea typeface="微软雅黑" pitchFamily="34" charset="-122"/>
            </a:endParaRPr>
          </a:p>
        </p:txBody>
      </p:sp>
      <p:sp>
        <p:nvSpPr>
          <p:cNvPr id="26628" name="Line 7"/>
          <p:cNvSpPr/>
          <p:nvPr/>
        </p:nvSpPr>
        <p:spPr>
          <a:xfrm>
            <a:off x="1124239" y="3346082"/>
            <a:ext cx="1193957" cy="0"/>
          </a:xfrm>
          <a:prstGeom prst="line">
            <a:avLst/>
          </a:prstGeom>
          <a:ln w="38100" cap="flat" cmpd="sng">
            <a:solidFill>
              <a:srgbClr val="FF00FF"/>
            </a:solidFill>
            <a:prstDash val="solid"/>
            <a:round/>
            <a:headEnd type="none" w="med" len="med"/>
            <a:tailEnd type="none" w="med" len="med"/>
          </a:ln>
          <a:effectLst>
            <a:prstShdw prst="shdw17" dist="17961" dir="2699999">
              <a:srgbClr val="990099"/>
            </a:prstShdw>
          </a:effectLst>
        </p:spPr>
      </p:sp>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文本框 5"/>
          <p:cNvSpPr txBox="1"/>
          <p:nvPr/>
        </p:nvSpPr>
        <p:spPr>
          <a:xfrm>
            <a:off x="528957" y="991871"/>
            <a:ext cx="6212206"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问题一</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哪些项目是研发</a:t>
            </a:r>
            <a:r>
              <a:rPr lang="zh-CN" altLang="en-US" sz="2800" b="1" dirty="0">
                <a:latin typeface="微软雅黑" pitchFamily="34" charset="-122"/>
                <a:ea typeface="微软雅黑" pitchFamily="34" charset="-122"/>
              </a:rPr>
              <a:t>项目？</a:t>
            </a:r>
          </a:p>
        </p:txBody>
      </p:sp>
      <p:sp>
        <p:nvSpPr>
          <p:cNvPr id="10"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2691"/>
                                        </p:tgtEl>
                                        <p:attrNameLst>
                                          <p:attrName>style.visibility</p:attrName>
                                        </p:attrNameLst>
                                      </p:cBhvr>
                                      <p:to>
                                        <p:strVal val="visible"/>
                                      </p:to>
                                    </p:set>
                                    <p:animEffect transition="in" filter="fade">
                                      <p:cBhvr>
                                        <p:cTn id="7" dur="1000"/>
                                        <p:tgtEl>
                                          <p:spTgt spid="242691"/>
                                        </p:tgtEl>
                                      </p:cBhvr>
                                    </p:animEffect>
                                    <p:anim calcmode="lin" valueType="num">
                                      <p:cBhvr>
                                        <p:cTn id="8" dur="1000" fill="hold"/>
                                        <p:tgtEl>
                                          <p:spTgt spid="242691"/>
                                        </p:tgtEl>
                                        <p:attrNameLst>
                                          <p:attrName>ppt_x</p:attrName>
                                        </p:attrNameLst>
                                      </p:cBhvr>
                                      <p:tavLst>
                                        <p:tav tm="0">
                                          <p:val>
                                            <p:strVal val="#ppt_x"/>
                                          </p:val>
                                        </p:tav>
                                        <p:tav tm="100000">
                                          <p:val>
                                            <p:strVal val="#ppt_x"/>
                                          </p:val>
                                        </p:tav>
                                      </p:tavLst>
                                    </p:anim>
                                    <p:anim calcmode="lin" valueType="num">
                                      <p:cBhvr>
                                        <p:cTn id="9" dur="1000" fill="hold"/>
                                        <p:tgtEl>
                                          <p:spTgt spid="24269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6628"/>
                                        </p:tgtEl>
                                        <p:attrNameLst>
                                          <p:attrName>style.visibility</p:attrName>
                                        </p:attrNameLst>
                                      </p:cBhvr>
                                      <p:to>
                                        <p:strVal val="visible"/>
                                      </p:to>
                                    </p:set>
                                    <p:animEffect transition="in" filter="fade">
                                      <p:cBhvr>
                                        <p:cTn id="12" dur="1000"/>
                                        <p:tgtEl>
                                          <p:spTgt spid="26628"/>
                                        </p:tgtEl>
                                      </p:cBhvr>
                                    </p:animEffect>
                                    <p:anim calcmode="lin" valueType="num">
                                      <p:cBhvr>
                                        <p:cTn id="13" dur="1000" fill="hold"/>
                                        <p:tgtEl>
                                          <p:spTgt spid="26628"/>
                                        </p:tgtEl>
                                        <p:attrNameLst>
                                          <p:attrName>ppt_x</p:attrName>
                                        </p:attrNameLst>
                                      </p:cBhvr>
                                      <p:tavLst>
                                        <p:tav tm="0">
                                          <p:val>
                                            <p:strVal val="#ppt_x"/>
                                          </p:val>
                                        </p:tav>
                                        <p:tav tm="100000">
                                          <p:val>
                                            <p:strVal val="#ppt_x"/>
                                          </p:val>
                                        </p:tav>
                                      </p:tavLst>
                                    </p:anim>
                                    <p:anim calcmode="lin" valueType="num">
                                      <p:cBhvr>
                                        <p:cTn id="14" dur="1000" fill="hold"/>
                                        <p:tgtEl>
                                          <p:spTgt spid="266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6625">
                                            <p:txEl>
                                              <p:pRg st="0" end="0"/>
                                            </p:txEl>
                                          </p:spTgt>
                                        </p:tgtEl>
                                        <p:attrNameLst>
                                          <p:attrName>style.visibility</p:attrName>
                                        </p:attrNameLst>
                                      </p:cBhvr>
                                      <p:to>
                                        <p:strVal val="visible"/>
                                      </p:to>
                                    </p:set>
                                    <p:animEffect transition="in" filter="fade">
                                      <p:cBhvr>
                                        <p:cTn id="19" dur="1000"/>
                                        <p:tgtEl>
                                          <p:spTgt spid="26625">
                                            <p:txEl>
                                              <p:pRg st="0" end="0"/>
                                            </p:txEl>
                                          </p:spTgt>
                                        </p:tgtEl>
                                      </p:cBhvr>
                                    </p:animEffect>
                                    <p:anim calcmode="lin" valueType="num">
                                      <p:cBhvr>
                                        <p:cTn id="20" dur="1000" fill="hold"/>
                                        <p:tgtEl>
                                          <p:spTgt spid="2662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26625">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6625">
                                            <p:txEl>
                                              <p:pRg st="1" end="1"/>
                                            </p:txEl>
                                          </p:spTgt>
                                        </p:tgtEl>
                                        <p:attrNameLst>
                                          <p:attrName>style.visibility</p:attrName>
                                        </p:attrNameLst>
                                      </p:cBhvr>
                                      <p:to>
                                        <p:strVal val="visible"/>
                                      </p:to>
                                    </p:set>
                                    <p:animEffect transition="in" filter="fade">
                                      <p:cBhvr>
                                        <p:cTn id="24" dur="1000"/>
                                        <p:tgtEl>
                                          <p:spTgt spid="26625">
                                            <p:txEl>
                                              <p:pRg st="1" end="1"/>
                                            </p:txEl>
                                          </p:spTgt>
                                        </p:tgtEl>
                                      </p:cBhvr>
                                    </p:animEffect>
                                    <p:anim calcmode="lin" valueType="num">
                                      <p:cBhvr>
                                        <p:cTn id="25" dur="1000" fill="hold"/>
                                        <p:tgtEl>
                                          <p:spTgt spid="2662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6625">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6625">
                                            <p:txEl>
                                              <p:pRg st="2" end="2"/>
                                            </p:txEl>
                                          </p:spTgt>
                                        </p:tgtEl>
                                        <p:attrNameLst>
                                          <p:attrName>style.visibility</p:attrName>
                                        </p:attrNameLst>
                                      </p:cBhvr>
                                      <p:to>
                                        <p:strVal val="visible"/>
                                      </p:to>
                                    </p:set>
                                    <p:animEffect transition="in" filter="fade">
                                      <p:cBhvr>
                                        <p:cTn id="29" dur="1000"/>
                                        <p:tgtEl>
                                          <p:spTgt spid="26625">
                                            <p:txEl>
                                              <p:pRg st="2" end="2"/>
                                            </p:txEl>
                                          </p:spTgt>
                                        </p:tgtEl>
                                      </p:cBhvr>
                                    </p:animEffect>
                                    <p:anim calcmode="lin" valueType="num">
                                      <p:cBhvr>
                                        <p:cTn id="30" dur="1000" fill="hold"/>
                                        <p:tgtEl>
                                          <p:spTgt spid="26625">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26625">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6625">
                                            <p:txEl>
                                              <p:pRg st="3" end="3"/>
                                            </p:txEl>
                                          </p:spTgt>
                                        </p:tgtEl>
                                        <p:attrNameLst>
                                          <p:attrName>style.visibility</p:attrName>
                                        </p:attrNameLst>
                                      </p:cBhvr>
                                      <p:to>
                                        <p:strVal val="visible"/>
                                      </p:to>
                                    </p:set>
                                    <p:animEffect transition="in" filter="fade">
                                      <p:cBhvr>
                                        <p:cTn id="34" dur="1000"/>
                                        <p:tgtEl>
                                          <p:spTgt spid="26625">
                                            <p:txEl>
                                              <p:pRg st="3" end="3"/>
                                            </p:txEl>
                                          </p:spTgt>
                                        </p:tgtEl>
                                      </p:cBhvr>
                                    </p:animEffect>
                                    <p:anim calcmode="lin" valueType="num">
                                      <p:cBhvr>
                                        <p:cTn id="35" dur="1000" fill="hold"/>
                                        <p:tgtEl>
                                          <p:spTgt spid="26625">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6625">
                                            <p:txEl>
                                              <p:pRg st="3" end="3"/>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6625">
                                            <p:txEl>
                                              <p:pRg st="4" end="4"/>
                                            </p:txEl>
                                          </p:spTgt>
                                        </p:tgtEl>
                                        <p:attrNameLst>
                                          <p:attrName>style.visibility</p:attrName>
                                        </p:attrNameLst>
                                      </p:cBhvr>
                                      <p:to>
                                        <p:strVal val="visible"/>
                                      </p:to>
                                    </p:set>
                                    <p:animEffect transition="in" filter="fade">
                                      <p:cBhvr>
                                        <p:cTn id="39" dur="1000"/>
                                        <p:tgtEl>
                                          <p:spTgt spid="26625">
                                            <p:txEl>
                                              <p:pRg st="4" end="4"/>
                                            </p:txEl>
                                          </p:spTgt>
                                        </p:tgtEl>
                                      </p:cBhvr>
                                    </p:animEffect>
                                    <p:anim calcmode="lin" valueType="num">
                                      <p:cBhvr>
                                        <p:cTn id="40" dur="1000" fill="hold"/>
                                        <p:tgtEl>
                                          <p:spTgt spid="26625">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2662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build="p"/>
      <p:bldP spid="2426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3"/>
          <p:cNvSpPr>
            <a:spLocks noChangeArrowheads="1"/>
          </p:cNvSpPr>
          <p:nvPr/>
        </p:nvSpPr>
        <p:spPr bwMode="auto">
          <a:xfrm>
            <a:off x="128271" y="1870711"/>
            <a:ext cx="11454129" cy="2554519"/>
          </a:xfrm>
          <a:prstGeom prst="rect">
            <a:avLst/>
          </a:prstGeom>
          <a:noFill/>
          <a:ln w="9525">
            <a:noFill/>
            <a:miter lim="800000"/>
          </a:ln>
          <a:effectLst/>
        </p:spPr>
        <p:txBody>
          <a:bodyPr wrap="square" lIns="91412" tIns="45707" rIns="91412" bIns="45707">
            <a:spAutoFit/>
          </a:bodyPr>
          <a:lstStyle/>
          <a:p>
            <a:pPr marL="668655" lvl="2" indent="0" algn="l">
              <a:lnSpc>
                <a:spcPct val="120000"/>
              </a:lnSpc>
              <a:spcBef>
                <a:spcPts val="600"/>
              </a:spcBef>
              <a:buClr>
                <a:srgbClr val="FF3300"/>
              </a:buClr>
              <a:buSzPct val="120000"/>
              <a:buFont typeface="Wingdings" pitchFamily="2" charset="2"/>
              <a:buNone/>
            </a:pPr>
            <a:r>
              <a:rPr kumimoji="0" lang="en-US" altLang="zh-CN" sz="2000" b="1" i="0" u="none" strike="noStrike" kern="1200" cap="none" spc="0" normalizeH="0" baseline="0" dirty="0">
                <a:solidFill>
                  <a:schemeClr val="tx1"/>
                </a:solidFill>
                <a:latin typeface="微软雅黑" pitchFamily="34" charset="-122"/>
                <a:ea typeface="微软雅黑" pitchFamily="34" charset="-122"/>
                <a:cs typeface="微软雅黑" pitchFamily="34" charset="-122"/>
              </a:rPr>
              <a:t>      </a:t>
            </a:r>
            <a:r>
              <a:rPr kumimoji="0" lang="zh-CN" altLang="en-US" sz="2000" b="1" i="0" u="none" strike="noStrike" kern="1200" cap="none" spc="0" normalizeH="0" baseline="0" dirty="0">
                <a:solidFill>
                  <a:schemeClr val="tx1"/>
                </a:solidFill>
                <a:latin typeface="微软雅黑" pitchFamily="34" charset="-122"/>
                <a:ea typeface="微软雅黑" pitchFamily="34" charset="-122"/>
                <a:cs typeface="微软雅黑" pitchFamily="34" charset="-122"/>
              </a:rPr>
              <a:t>1.</a:t>
            </a:r>
            <a:r>
              <a:rPr lang="zh-CN" altLang="en-US" sz="2000" b="1" dirty="0">
                <a:latin typeface="微软雅黑" pitchFamily="34" charset="-122"/>
                <a:ea typeface="微软雅黑" pitchFamily="34" charset="-122"/>
                <a:cs typeface="微软雅黑" pitchFamily="34" charset="-122"/>
                <a:sym typeface="+mn-ea"/>
              </a:rPr>
              <a:t>查看财务账上的“研发费用”科目的当年发生额，凡是该科目上当年发生费用，说明企业当年有实施研发项目，并有相关费用支出；</a:t>
            </a:r>
            <a:endParaRPr lang="zh-CN" altLang="en-US" sz="2000" b="1" dirty="0">
              <a:latin typeface="微软雅黑" pitchFamily="34" charset="-122"/>
              <a:ea typeface="微软雅黑" pitchFamily="34" charset="-122"/>
              <a:cs typeface="微软雅黑" pitchFamily="34" charset="-122"/>
            </a:endParaRPr>
          </a:p>
          <a:p>
            <a:pPr marL="668655" lvl="2" indent="0">
              <a:lnSpc>
                <a:spcPct val="120000"/>
              </a:lnSpc>
              <a:spcBef>
                <a:spcPts val="600"/>
              </a:spcBef>
              <a:buClr>
                <a:srgbClr val="FF3300"/>
              </a:buClr>
              <a:buSzPct val="120000"/>
              <a:buFont typeface="Wingdings" pitchFamily="2" charset="2"/>
              <a:buNone/>
            </a:pPr>
            <a:r>
              <a:rPr lang="zh-CN" altLang="en-US" sz="2000" b="1" dirty="0">
                <a:latin typeface="微软雅黑" pitchFamily="34" charset="-122"/>
                <a:ea typeface="微软雅黑" pitchFamily="34" charset="-122"/>
                <a:cs typeface="微软雅黑" pitchFamily="34" charset="-122"/>
                <a:sym typeface="+mn-ea"/>
              </a:rPr>
              <a:t>      </a:t>
            </a:r>
            <a:r>
              <a:rPr lang="en-US" altLang="zh-CN" sz="2000" b="1" dirty="0">
                <a:latin typeface="微软雅黑" pitchFamily="34" charset="-122"/>
                <a:ea typeface="微软雅黑" pitchFamily="34" charset="-122"/>
                <a:cs typeface="微软雅黑" pitchFamily="34" charset="-122"/>
                <a:sym typeface="+mn-ea"/>
              </a:rPr>
              <a:t>2.</a:t>
            </a:r>
            <a:r>
              <a:rPr lang="zh-CN" altLang="en-US" sz="2000" b="1" dirty="0">
                <a:latin typeface="微软雅黑" pitchFamily="34" charset="-122"/>
                <a:ea typeface="微软雅黑" pitchFamily="34" charset="-122"/>
                <a:cs typeface="微软雅黑" pitchFamily="34" charset="-122"/>
                <a:sym typeface="+mn-ea"/>
              </a:rPr>
              <a:t>有设立研发机构的企业，基本上都有研发项目实施，企业统计员可通过研发机构获取企业当年研发项目的相关信息。</a:t>
            </a:r>
            <a:endParaRPr lang="zh-CN" altLang="en-US" sz="2000" b="1" dirty="0">
              <a:latin typeface="微软雅黑" pitchFamily="34" charset="-122"/>
              <a:ea typeface="微软雅黑" pitchFamily="34" charset="-122"/>
              <a:cs typeface="微软雅黑" pitchFamily="34" charset="-122"/>
            </a:endParaRPr>
          </a:p>
          <a:p>
            <a:pPr marL="668655" lvl="2" indent="0">
              <a:lnSpc>
                <a:spcPct val="120000"/>
              </a:lnSpc>
              <a:spcBef>
                <a:spcPts val="600"/>
              </a:spcBef>
              <a:buClr>
                <a:srgbClr val="FF3300"/>
              </a:buClr>
              <a:buSzPct val="120000"/>
              <a:buFont typeface="Wingdings" pitchFamily="2" charset="2"/>
              <a:buNone/>
            </a:pPr>
            <a:r>
              <a:rPr lang="zh-CN" altLang="en-US" sz="2000" b="1" dirty="0" smtClean="0">
                <a:latin typeface="微软雅黑" pitchFamily="34" charset="-122"/>
                <a:ea typeface="微软雅黑" pitchFamily="34" charset="-122"/>
                <a:cs typeface="微软雅黑" pitchFamily="34" charset="-122"/>
                <a:sym typeface="+mn-ea"/>
              </a:rPr>
              <a:t>      </a:t>
            </a:r>
            <a:r>
              <a:rPr lang="en-US" altLang="zh-CN" sz="2000" b="1" dirty="0" smtClean="0">
                <a:latin typeface="微软雅黑" pitchFamily="34" charset="-122"/>
                <a:ea typeface="微软雅黑" pitchFamily="34" charset="-122"/>
                <a:cs typeface="微软雅黑" pitchFamily="34" charset="-122"/>
                <a:sym typeface="+mn-ea"/>
              </a:rPr>
              <a:t>3.</a:t>
            </a:r>
            <a:r>
              <a:rPr lang="zh-CN" altLang="en-US" sz="2000" b="1" dirty="0" smtClean="0">
                <a:latin typeface="微软雅黑" pitchFamily="34" charset="-122"/>
                <a:ea typeface="微软雅黑" pitchFamily="34" charset="-122"/>
                <a:cs typeface="微软雅黑" pitchFamily="34" charset="-122"/>
                <a:sym typeface="+mn-ea"/>
              </a:rPr>
              <a:t>向企业的管理者了解、搜集。</a:t>
            </a:r>
            <a:endParaRPr lang="zh-CN" altLang="en-US" sz="2000" b="1" dirty="0" smtClean="0">
              <a:latin typeface="微软雅黑" pitchFamily="34" charset="-122"/>
              <a:ea typeface="微软雅黑" pitchFamily="34" charset="-122"/>
              <a:cs typeface="微软雅黑" pitchFamily="34" charset="-122"/>
              <a:sym typeface="+mn-ea"/>
            </a:endParaRPr>
          </a:p>
          <a:p>
            <a:pPr marL="273050" marR="0" lvl="0" indent="0" algn="l" defTabSz="914400" rtl="0" eaLnBrk="1" latinLnBrk="0" hangingPunct="1">
              <a:spcBef>
                <a:spcPct val="50000"/>
              </a:spcBef>
              <a:spcAft>
                <a:spcPct val="0"/>
              </a:spcAft>
              <a:buClr>
                <a:srgbClr val="FF0000"/>
              </a:buClr>
              <a:buSzTx/>
              <a:buFont typeface="Wingdings" pitchFamily="2" charset="2"/>
              <a:buNone/>
              <a:defRPr/>
            </a:pPr>
            <a:endParaRPr kumimoji="0" lang="zh-CN" altLang="en-US" sz="2000" i="0"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楷体" pitchFamily="49" charset="-122"/>
              <a:ea typeface="楷体" pitchFamily="49" charset="-122"/>
              <a:cs typeface="楷体" pitchFamily="49" charset="-122"/>
              <a:sym typeface="+mn-lt"/>
            </a:endParaRPr>
          </a:p>
        </p:txBody>
      </p:sp>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文本框 5"/>
          <p:cNvSpPr txBox="1"/>
          <p:nvPr/>
        </p:nvSpPr>
        <p:spPr>
          <a:xfrm>
            <a:off x="528957" y="963832"/>
            <a:ext cx="6212206"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问题二</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研发</a:t>
            </a:r>
            <a:r>
              <a:rPr lang="zh-CN" altLang="en-US" sz="2800" b="1" dirty="0">
                <a:latin typeface="微软雅黑" pitchFamily="34" charset="-122"/>
                <a:ea typeface="微软雅黑" pitchFamily="34" charset="-122"/>
              </a:rPr>
              <a:t>项目收集途径？</a:t>
            </a:r>
          </a:p>
        </p:txBody>
      </p:sp>
      <p:sp>
        <p:nvSpPr>
          <p:cNvPr id="2" name="矩形 1"/>
          <p:cNvSpPr/>
          <p:nvPr/>
        </p:nvSpPr>
        <p:spPr>
          <a:xfrm>
            <a:off x="1289537" y="3986513"/>
            <a:ext cx="7115908" cy="1785104"/>
          </a:xfrm>
          <a:prstGeom prst="rect">
            <a:avLst/>
          </a:prstGeom>
        </p:spPr>
        <p:txBody>
          <a:bodyPr wrap="square">
            <a:spAutoFit/>
          </a:bodyPr>
          <a:lstStyle/>
          <a:p>
            <a:pPr lvl="0">
              <a:spcBef>
                <a:spcPts val="0"/>
              </a:spcBef>
              <a:spcAft>
                <a:spcPts val="1000"/>
              </a:spcAft>
              <a:buClr>
                <a:srgbClr val="FF3300"/>
              </a:buClr>
              <a:buSzPct val="120000"/>
              <a:defRPr/>
            </a:pPr>
            <a:r>
              <a:rPr lang="zh-CN" altLang="en-US" sz="2000" b="1" dirty="0" smtClean="0">
                <a:solidFill>
                  <a:srgbClr val="FF0000"/>
                </a:solidFill>
                <a:effectLst>
                  <a:outerShdw blurRad="38100" dist="38100" dir="2700000" algn="tl">
                    <a:srgbClr val="C0C0C0"/>
                  </a:outerShdw>
                </a:effectLst>
                <a:latin typeface="楷体" pitchFamily="49" charset="-122"/>
                <a:ea typeface="楷体" pitchFamily="49" charset="-122"/>
                <a:cs typeface="楷体" pitchFamily="49" charset="-122"/>
                <a:sym typeface="+mn-ea"/>
              </a:rPr>
              <a:t>注意</a:t>
            </a:r>
            <a:r>
              <a:rPr lang="en-US" altLang="zh-CN" sz="2000" b="1" dirty="0">
                <a:solidFill>
                  <a:srgbClr val="FF0000"/>
                </a:solidFill>
                <a:effectLst>
                  <a:outerShdw blurRad="38100" dist="38100" dir="2700000" algn="tl">
                    <a:srgbClr val="C0C0C0"/>
                  </a:outerShdw>
                </a:effectLst>
                <a:latin typeface="楷体" pitchFamily="49" charset="-122"/>
                <a:ea typeface="楷体" pitchFamily="49" charset="-122"/>
                <a:cs typeface="楷体" pitchFamily="49" charset="-122"/>
                <a:sym typeface="+mn-ea"/>
              </a:rPr>
              <a:t>1</a:t>
            </a:r>
            <a:r>
              <a:rPr lang="zh-CN" altLang="en-US" sz="2000" b="1" dirty="0">
                <a:solidFill>
                  <a:srgbClr val="FF0000"/>
                </a:solidFill>
                <a:effectLst>
                  <a:outerShdw blurRad="38100" dist="38100" dir="2700000" algn="tl">
                    <a:srgbClr val="C0C0C0"/>
                  </a:outerShdw>
                </a:effectLst>
                <a:latin typeface="楷体" pitchFamily="49" charset="-122"/>
                <a:ea typeface="楷体" pitchFamily="49" charset="-122"/>
                <a:cs typeface="楷体" pitchFamily="49" charset="-122"/>
                <a:sym typeface="+mn-ea"/>
              </a:rPr>
              <a:t>：</a:t>
            </a:r>
            <a:r>
              <a:rPr lang="zh-CN" altLang="en-US" sz="2000" b="1" dirty="0">
                <a:solidFill>
                  <a:srgbClr val="0000FF"/>
                </a:solidFill>
                <a:effectLst>
                  <a:outerShdw blurRad="38100" dist="38100" dir="2700000" algn="tl">
                    <a:srgbClr val="C0C0C0"/>
                  </a:outerShdw>
                </a:effectLst>
                <a:latin typeface="楷体" pitchFamily="49" charset="-122"/>
                <a:ea typeface="楷体" pitchFamily="49" charset="-122"/>
                <a:cs typeface="楷体" pitchFamily="49" charset="-122"/>
                <a:sym typeface="+mn-ea"/>
              </a:rPr>
              <a:t>填报当年发生的研发项目，包括三种情况：</a:t>
            </a:r>
            <a:endParaRPr lang="zh-CN" altLang="en-US" sz="2000" b="1" dirty="0">
              <a:solidFill>
                <a:srgbClr val="0000FF"/>
              </a:solidFill>
              <a:effectLst>
                <a:outerShdw blurRad="38100" dist="38100" dir="2700000" algn="tl">
                  <a:srgbClr val="C0C0C0"/>
                </a:outerShdw>
              </a:effectLst>
              <a:latin typeface="楷体" pitchFamily="49" charset="-122"/>
              <a:ea typeface="楷体" pitchFamily="49" charset="-122"/>
              <a:cs typeface="楷体" pitchFamily="49" charset="-122"/>
            </a:endParaRPr>
          </a:p>
          <a:p>
            <a:pPr marL="935990" lvl="1">
              <a:spcBef>
                <a:spcPts val="0"/>
              </a:spcBef>
              <a:spcAft>
                <a:spcPct val="50000"/>
              </a:spcAft>
              <a:buClr>
                <a:srgbClr val="FF3300"/>
              </a:buClr>
              <a:buSzPct val="120000"/>
              <a:buFont typeface="Wingdings" pitchFamily="2" charset="2"/>
              <a:buChar char="l"/>
              <a:defRPr/>
            </a:pPr>
            <a:r>
              <a:rPr lang="zh-CN" altLang="en-US" sz="2000" b="1" dirty="0">
                <a:effectLst>
                  <a:outerShdw blurRad="38100" dist="38100" dir="2700000" algn="tl">
                    <a:srgbClr val="C0C0C0"/>
                  </a:outerShdw>
                </a:effectLst>
                <a:latin typeface="楷体" pitchFamily="49" charset="-122"/>
                <a:ea typeface="楷体" pitchFamily="49" charset="-122"/>
                <a:cs typeface="楷体" pitchFamily="49" charset="-122"/>
                <a:sym typeface="+mn-ea"/>
              </a:rPr>
              <a:t>今年立项且今年正在开展的项目；</a:t>
            </a:r>
            <a:endParaRPr lang="zh-CN" altLang="en-US" sz="2000" b="1" dirty="0">
              <a:effectLst>
                <a:outerShdw blurRad="38100" dist="38100" dir="2700000" algn="tl">
                  <a:srgbClr val="C0C0C0"/>
                </a:outerShdw>
              </a:effectLst>
              <a:latin typeface="楷体" pitchFamily="49" charset="-122"/>
              <a:ea typeface="楷体" pitchFamily="49" charset="-122"/>
              <a:cs typeface="楷体" pitchFamily="49" charset="-122"/>
            </a:endParaRPr>
          </a:p>
          <a:p>
            <a:pPr marL="935990" lvl="1">
              <a:spcBef>
                <a:spcPts val="0"/>
              </a:spcBef>
              <a:spcAft>
                <a:spcPct val="50000"/>
              </a:spcAft>
              <a:buClr>
                <a:srgbClr val="FF3300"/>
              </a:buClr>
              <a:buSzPct val="120000"/>
              <a:buFont typeface="Wingdings" pitchFamily="2" charset="2"/>
              <a:buChar char="l"/>
              <a:defRPr/>
            </a:pPr>
            <a:r>
              <a:rPr lang="zh-CN" altLang="en-US" sz="2000" b="1" dirty="0">
                <a:effectLst>
                  <a:outerShdw blurRad="38100" dist="38100" dir="2700000" algn="tl">
                    <a:srgbClr val="C0C0C0"/>
                  </a:outerShdw>
                </a:effectLst>
                <a:latin typeface="楷体" pitchFamily="49" charset="-122"/>
                <a:ea typeface="楷体" pitchFamily="49" charset="-122"/>
                <a:cs typeface="楷体" pitchFamily="49" charset="-122"/>
                <a:sym typeface="+mn-ea"/>
              </a:rPr>
              <a:t>以前年份已开展但今年仍在继续进行的项目；</a:t>
            </a:r>
            <a:endParaRPr lang="zh-CN" altLang="en-US" sz="2000" b="1" dirty="0">
              <a:effectLst>
                <a:outerShdw blurRad="38100" dist="38100" dir="2700000" algn="tl">
                  <a:srgbClr val="C0C0C0"/>
                </a:outerShdw>
              </a:effectLst>
              <a:latin typeface="楷体" pitchFamily="49" charset="-122"/>
              <a:ea typeface="楷体" pitchFamily="49" charset="-122"/>
              <a:cs typeface="楷体" pitchFamily="49" charset="-122"/>
            </a:endParaRPr>
          </a:p>
          <a:p>
            <a:pPr marL="935990" lvl="1">
              <a:spcBef>
                <a:spcPts val="0"/>
              </a:spcBef>
              <a:buClr>
                <a:srgbClr val="FF3300"/>
              </a:buClr>
              <a:buSzPct val="120000"/>
              <a:buFont typeface="Wingdings" pitchFamily="2" charset="2"/>
              <a:buChar char="l"/>
              <a:defRPr/>
            </a:pPr>
            <a:r>
              <a:rPr lang="zh-CN" altLang="en-US" sz="2000" b="1" dirty="0">
                <a:effectLst>
                  <a:outerShdw blurRad="38100" dist="38100" dir="2700000" algn="tl">
                    <a:srgbClr val="C0C0C0"/>
                  </a:outerShdw>
                </a:effectLst>
                <a:latin typeface="楷体" pitchFamily="49" charset="-122"/>
                <a:ea typeface="楷体" pitchFamily="49" charset="-122"/>
                <a:cs typeface="楷体" pitchFamily="49" charset="-122"/>
                <a:sym typeface="+mn-ea"/>
              </a:rPr>
              <a:t>今年内完成或今年内失败终止的项目；</a:t>
            </a:r>
            <a:endParaRPr lang="zh-CN" altLang="en-US" sz="2000" b="1" dirty="0">
              <a:effectLst>
                <a:outerShdw blurRad="38100" dist="38100" dir="2700000" algn="tl">
                  <a:srgbClr val="C0C0C0"/>
                </a:outerShdw>
              </a:effectLst>
              <a:latin typeface="楷体" pitchFamily="49" charset="-122"/>
              <a:ea typeface="楷体" pitchFamily="49" charset="-122"/>
              <a:cs typeface="楷体" pitchFamily="49" charset="-122"/>
            </a:endParaRPr>
          </a:p>
        </p:txBody>
      </p:sp>
      <p:sp>
        <p:nvSpPr>
          <p:cNvPr id="7" name="矩形 6"/>
          <p:cNvSpPr/>
          <p:nvPr/>
        </p:nvSpPr>
        <p:spPr>
          <a:xfrm>
            <a:off x="1289537" y="5735378"/>
            <a:ext cx="10445263" cy="861774"/>
          </a:xfrm>
          <a:prstGeom prst="rect">
            <a:avLst/>
          </a:prstGeom>
        </p:spPr>
        <p:txBody>
          <a:bodyPr wrap="square">
            <a:spAutoFit/>
          </a:bodyPr>
          <a:lstStyle/>
          <a:p>
            <a:pPr lvl="0">
              <a:lnSpc>
                <a:spcPts val="3000"/>
              </a:lnSpc>
              <a:spcBef>
                <a:spcPct val="30000"/>
              </a:spcBef>
              <a:buClr>
                <a:srgbClr val="FF3300"/>
              </a:buClr>
              <a:buSzPct val="120000"/>
              <a:defRPr/>
            </a:pPr>
            <a:r>
              <a:rPr lang="zh-CN" altLang="en-US" sz="2000" b="1" dirty="0" smtClean="0">
                <a:solidFill>
                  <a:srgbClr val="FF3300"/>
                </a:solidFill>
                <a:effectLst>
                  <a:outerShdw blurRad="38100" dist="38100" dir="2700000" algn="tl">
                    <a:srgbClr val="C0C0C0"/>
                  </a:outerShdw>
                </a:effectLst>
                <a:latin typeface="楷体" pitchFamily="49" charset="-122"/>
                <a:ea typeface="楷体" pitchFamily="49" charset="-122"/>
                <a:cs typeface="楷体" pitchFamily="49" charset="-122"/>
                <a:sym typeface="+mn-ea"/>
              </a:rPr>
              <a:t>注意</a:t>
            </a:r>
            <a:r>
              <a:rPr lang="en-US" altLang="zh-CN" sz="2000" b="1" dirty="0">
                <a:solidFill>
                  <a:srgbClr val="FF3300"/>
                </a:solidFill>
                <a:effectLst>
                  <a:outerShdw blurRad="38100" dist="38100" dir="2700000" algn="tl">
                    <a:srgbClr val="C0C0C0"/>
                  </a:outerShdw>
                </a:effectLst>
                <a:latin typeface="楷体" pitchFamily="49" charset="-122"/>
                <a:ea typeface="楷体" pitchFamily="49" charset="-122"/>
                <a:cs typeface="楷体" pitchFamily="49" charset="-122"/>
                <a:sym typeface="+mn-ea"/>
              </a:rPr>
              <a:t>2</a:t>
            </a:r>
            <a:r>
              <a:rPr lang="zh-CN" altLang="en-US" sz="2000" b="1" dirty="0">
                <a:solidFill>
                  <a:srgbClr val="FF3300"/>
                </a:solidFill>
                <a:effectLst>
                  <a:outerShdw blurRad="38100" dist="38100" dir="2700000" algn="tl">
                    <a:srgbClr val="C0C0C0"/>
                  </a:outerShdw>
                </a:effectLst>
                <a:latin typeface="楷体" pitchFamily="49" charset="-122"/>
                <a:ea typeface="楷体" pitchFamily="49" charset="-122"/>
                <a:cs typeface="楷体" pitchFamily="49" charset="-122"/>
                <a:sym typeface="+mn-ea"/>
              </a:rPr>
              <a:t>：</a:t>
            </a:r>
            <a:r>
              <a:rPr lang="zh-CN" altLang="en-US" sz="2000" b="1" dirty="0">
                <a:solidFill>
                  <a:srgbClr val="0000FF"/>
                </a:solidFill>
                <a:effectLst>
                  <a:outerShdw blurRad="38100" dist="38100" dir="2700000" algn="tl">
                    <a:srgbClr val="C0C0C0"/>
                  </a:outerShdw>
                </a:effectLst>
                <a:latin typeface="楷体" pitchFamily="49" charset="-122"/>
                <a:ea typeface="楷体" pitchFamily="49" charset="-122"/>
                <a:cs typeface="楷体" pitchFamily="49" charset="-122"/>
                <a:sym typeface="+mn-ea"/>
              </a:rPr>
              <a:t>不仅包括在政府有关部门立项或备案的项目，还包括</a:t>
            </a:r>
            <a:r>
              <a:rPr lang="zh-CN" altLang="en-US" sz="2000" b="1" dirty="0" smtClean="0">
                <a:solidFill>
                  <a:srgbClr val="0000FF"/>
                </a:solidFill>
                <a:effectLst>
                  <a:outerShdw blurRad="38100" dist="38100" dir="2700000" algn="tl">
                    <a:srgbClr val="C0C0C0"/>
                  </a:outerShdw>
                </a:effectLst>
                <a:latin typeface="楷体" pitchFamily="49" charset="-122"/>
                <a:ea typeface="楷体" pitchFamily="49" charset="-122"/>
                <a:cs typeface="楷体" pitchFamily="49" charset="-122"/>
                <a:sym typeface="+mn-ea"/>
              </a:rPr>
              <a:t>企业自主立项</a:t>
            </a:r>
            <a:r>
              <a:rPr lang="zh-CN" altLang="en-US" sz="2000" b="1" dirty="0">
                <a:solidFill>
                  <a:srgbClr val="0000FF"/>
                </a:solidFill>
                <a:effectLst>
                  <a:outerShdw blurRad="38100" dist="38100" dir="2700000" algn="tl">
                    <a:srgbClr val="C0C0C0"/>
                  </a:outerShdw>
                </a:effectLst>
                <a:latin typeface="楷体" pitchFamily="49" charset="-122"/>
                <a:ea typeface="楷体" pitchFamily="49" charset="-122"/>
                <a:cs typeface="楷体" pitchFamily="49" charset="-122"/>
                <a:sym typeface="+mn-ea"/>
              </a:rPr>
              <a:t>的项目；既包括企业内部开展的项目，也包括企业委托外单位实施的研发项目。</a:t>
            </a:r>
          </a:p>
        </p:txBody>
      </p:sp>
      <p:sp>
        <p:nvSpPr>
          <p:cNvPr id="10"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2691"/>
                                        </p:tgtEl>
                                        <p:attrNameLst>
                                          <p:attrName>style.visibility</p:attrName>
                                        </p:attrNameLst>
                                      </p:cBhvr>
                                      <p:to>
                                        <p:strVal val="visible"/>
                                      </p:to>
                                    </p:set>
                                    <p:animEffect transition="in" filter="fade">
                                      <p:cBhvr>
                                        <p:cTn id="7" dur="1000"/>
                                        <p:tgtEl>
                                          <p:spTgt spid="242691"/>
                                        </p:tgtEl>
                                      </p:cBhvr>
                                    </p:animEffect>
                                    <p:anim calcmode="lin" valueType="num">
                                      <p:cBhvr>
                                        <p:cTn id="8" dur="1000" fill="hold"/>
                                        <p:tgtEl>
                                          <p:spTgt spid="242691"/>
                                        </p:tgtEl>
                                        <p:attrNameLst>
                                          <p:attrName>ppt_x</p:attrName>
                                        </p:attrNameLst>
                                      </p:cBhvr>
                                      <p:tavLst>
                                        <p:tav tm="0">
                                          <p:val>
                                            <p:strVal val="#ppt_x"/>
                                          </p:val>
                                        </p:tav>
                                        <p:tav tm="100000">
                                          <p:val>
                                            <p:strVal val="#ppt_x"/>
                                          </p:val>
                                        </p:tav>
                                      </p:tavLst>
                                    </p:anim>
                                    <p:anim calcmode="lin" valueType="num">
                                      <p:cBhvr>
                                        <p:cTn id="9" dur="1000" fill="hold"/>
                                        <p:tgtEl>
                                          <p:spTgt spid="24269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body" idx="4294967295"/>
          </p:nvPr>
        </p:nvSpPr>
        <p:spPr>
          <a:xfrm>
            <a:off x="0" y="1316038"/>
            <a:ext cx="8229600" cy="4389437"/>
          </a:xfrm>
        </p:spPr>
        <p:txBody>
          <a:bodyPr vert="horz" wrap="square" lIns="91391" tIns="45697" rIns="91391" bIns="45697" anchor="t"/>
          <a:lstStyle/>
          <a:p>
            <a:pPr eaLnBrk="1" hangingPunct="1">
              <a:lnSpc>
                <a:spcPct val="150000"/>
              </a:lnSpc>
              <a:spcBef>
                <a:spcPct val="50000"/>
              </a:spcBef>
              <a:buNone/>
            </a:pPr>
            <a:endParaRPr lang="en-US" altLang="zh-CN" b="1" dirty="0">
              <a:latin typeface="幼圆" panose="02010509060101010101" pitchFamily="49" charset="-122"/>
              <a:ea typeface="楷体_GB2312" pitchFamily="49" charset="-122"/>
            </a:endParaRPr>
          </a:p>
          <a:p>
            <a:pPr eaLnBrk="1" hangingPunct="1">
              <a:buNone/>
            </a:pPr>
            <a:endParaRPr lang="en-US" altLang="zh-CN" dirty="0">
              <a:ea typeface="楷体_GB2312" pitchFamily="49" charset="-122"/>
            </a:endParaRPr>
          </a:p>
        </p:txBody>
      </p:sp>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文本框 5"/>
          <p:cNvSpPr txBox="1"/>
          <p:nvPr/>
        </p:nvSpPr>
        <p:spPr>
          <a:xfrm>
            <a:off x="757555" y="991870"/>
            <a:ext cx="5983607"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问题三</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a:t>
            </a:r>
            <a:r>
              <a:rPr lang="zh-CN" altLang="en-US" sz="2800" b="1" dirty="0">
                <a:latin typeface="微软雅黑" pitchFamily="34" charset="-122"/>
                <a:ea typeface="微软雅黑" pitchFamily="34" charset="-122"/>
              </a:rPr>
              <a:t>名称如何填报？</a:t>
            </a:r>
          </a:p>
        </p:txBody>
      </p:sp>
      <p:grpSp>
        <p:nvGrpSpPr>
          <p:cNvPr id="2" name="Group 12"/>
          <p:cNvGrpSpPr/>
          <p:nvPr/>
        </p:nvGrpSpPr>
        <p:grpSpPr>
          <a:xfrm>
            <a:off x="757556" y="4611144"/>
            <a:ext cx="3557769" cy="467360"/>
            <a:chOff x="646901" y="4167553"/>
            <a:chExt cx="2724550" cy="650630"/>
          </a:xfrm>
        </p:grpSpPr>
        <p:sp>
          <p:nvSpPr>
            <p:cNvPr id="7" name="Rectangle 3"/>
            <p:cNvSpPr/>
            <p:nvPr/>
          </p:nvSpPr>
          <p:spPr>
            <a:xfrm>
              <a:off x="646901" y="4167553"/>
              <a:ext cx="2724550"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00" dirty="0">
                <a:solidFill>
                  <a:schemeClr val="bg1"/>
                </a:solidFill>
                <a:latin typeface="Arial" pitchFamily="34" charset="0"/>
                <a:ea typeface="微软雅黑" pitchFamily="34" charset="-122"/>
                <a:cs typeface="Arial" pitchFamily="34" charset="0"/>
                <a:sym typeface="Arial" pitchFamily="34" charset="0"/>
              </a:endParaRPr>
            </a:p>
          </p:txBody>
        </p:sp>
        <p:sp>
          <p:nvSpPr>
            <p:cNvPr id="8" name="Rectangle 4"/>
            <p:cNvSpPr/>
            <p:nvPr/>
          </p:nvSpPr>
          <p:spPr>
            <a:xfrm>
              <a:off x="646901" y="4167553"/>
              <a:ext cx="598585" cy="65063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00" dirty="0">
                <a:solidFill>
                  <a:schemeClr val="bg1"/>
                </a:solidFill>
                <a:latin typeface="Arial" pitchFamily="34" charset="0"/>
                <a:ea typeface="微软雅黑" pitchFamily="34" charset="-122"/>
                <a:cs typeface="Arial" pitchFamily="34" charset="0"/>
                <a:sym typeface="Arial" pitchFamily="34" charset="0"/>
              </a:endParaRPr>
            </a:p>
          </p:txBody>
        </p:sp>
        <p:sp>
          <p:nvSpPr>
            <p:cNvPr id="31" name="TextBox 30"/>
            <p:cNvSpPr txBox="1"/>
            <p:nvPr/>
          </p:nvSpPr>
          <p:spPr>
            <a:xfrm>
              <a:off x="1616667" y="4308361"/>
              <a:ext cx="1347268" cy="471314"/>
            </a:xfrm>
            <a:prstGeom prst="rect">
              <a:avLst/>
            </a:prstGeom>
            <a:noFill/>
          </p:spPr>
          <p:txBody>
            <a:bodyPr wrap="square" rtlCol="0">
              <a:spAutoFit/>
            </a:bodyPr>
            <a:lstStyle/>
            <a:p>
              <a:r>
                <a:rPr lang="zh-CN" altLang="en-US" sz="1600" b="1" dirty="0">
                  <a:solidFill>
                    <a:schemeClr val="bg1"/>
                  </a:solidFill>
                  <a:latin typeface="Arial" pitchFamily="34" charset="0"/>
                  <a:ea typeface="微软雅黑" pitchFamily="34" charset="-122"/>
                  <a:cs typeface="Arial" pitchFamily="34" charset="0"/>
                  <a:sym typeface="Arial" pitchFamily="34" charset="0"/>
                </a:rPr>
                <a:t>完整规范</a:t>
              </a:r>
            </a:p>
          </p:txBody>
        </p:sp>
      </p:grpSp>
      <p:grpSp>
        <p:nvGrpSpPr>
          <p:cNvPr id="9" name="Group 31"/>
          <p:cNvGrpSpPr/>
          <p:nvPr/>
        </p:nvGrpSpPr>
        <p:grpSpPr>
          <a:xfrm>
            <a:off x="2209479" y="3652280"/>
            <a:ext cx="703149" cy="849128"/>
            <a:chOff x="1751482" y="2957524"/>
            <a:chExt cx="1247775" cy="1506538"/>
          </a:xfrm>
          <a:solidFill>
            <a:schemeClr val="accent1"/>
          </a:solidFill>
        </p:grpSpPr>
        <p:sp>
          <p:nvSpPr>
            <p:cNvPr id="33" name="Freeform 5"/>
            <p:cNvSpPr>
              <a:spLocks noEditPoints="1"/>
            </p:cNvSpPr>
            <p:nvPr/>
          </p:nvSpPr>
          <p:spPr bwMode="auto">
            <a:xfrm>
              <a:off x="2459507" y="2957524"/>
              <a:ext cx="339725" cy="336550"/>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grpFill/>
            <a:ln>
              <a:noFill/>
            </a:ln>
          </p:spPr>
          <p:txBody>
            <a:bodyPr vert="horz" wrap="square" lIns="96430" tIns="48216" rIns="96430" bIns="48216" numCol="1" anchor="t" anchorCtr="0" compatLnSpc="1"/>
            <a:lstStyle/>
            <a:p>
              <a:pPr algn="just">
                <a:lnSpc>
                  <a:spcPct val="150000"/>
                </a:lnSpc>
              </a:pPr>
              <a:endParaRPr lang="en-GB" sz="700" dirty="0">
                <a:latin typeface="Arial" pitchFamily="34" charset="0"/>
                <a:ea typeface="微软雅黑" pitchFamily="34" charset="-122"/>
                <a:cs typeface="Arial" pitchFamily="34" charset="0"/>
                <a:sym typeface="Arial" pitchFamily="34" charset="0"/>
              </a:endParaRPr>
            </a:p>
          </p:txBody>
        </p:sp>
        <p:sp>
          <p:nvSpPr>
            <p:cNvPr id="10" name="Freeform 6"/>
            <p:cNvSpPr>
              <a:spLocks noEditPoints="1"/>
            </p:cNvSpPr>
            <p:nvPr/>
          </p:nvSpPr>
          <p:spPr bwMode="auto">
            <a:xfrm>
              <a:off x="1751482" y="3271849"/>
              <a:ext cx="1247775" cy="1192213"/>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grpFill/>
            <a:ln>
              <a:noFill/>
            </a:ln>
          </p:spPr>
          <p:txBody>
            <a:bodyPr vert="horz" wrap="square" lIns="96430" tIns="48216" rIns="96430" bIns="48216" numCol="1" anchor="t" anchorCtr="0" compatLnSpc="1"/>
            <a:lstStyle/>
            <a:p>
              <a:pPr algn="just">
                <a:lnSpc>
                  <a:spcPct val="150000"/>
                </a:lnSpc>
              </a:pPr>
              <a:endParaRPr lang="en-GB" sz="700" dirty="0">
                <a:latin typeface="Arial" pitchFamily="34" charset="0"/>
                <a:ea typeface="微软雅黑" pitchFamily="34" charset="-122"/>
                <a:cs typeface="Arial" pitchFamily="34" charset="0"/>
                <a:sym typeface="Arial" pitchFamily="34" charset="0"/>
              </a:endParaRPr>
            </a:p>
          </p:txBody>
        </p:sp>
      </p:grpSp>
      <p:grpSp>
        <p:nvGrpSpPr>
          <p:cNvPr id="11" name="Group 9"/>
          <p:cNvGrpSpPr/>
          <p:nvPr/>
        </p:nvGrpSpPr>
        <p:grpSpPr>
          <a:xfrm>
            <a:off x="4315326" y="3988328"/>
            <a:ext cx="3641558" cy="537210"/>
            <a:chOff x="3371451" y="3516923"/>
            <a:chExt cx="2724550" cy="650630"/>
          </a:xfrm>
        </p:grpSpPr>
        <p:sp>
          <p:nvSpPr>
            <p:cNvPr id="12" name="Rectangle 7"/>
            <p:cNvSpPr/>
            <p:nvPr/>
          </p:nvSpPr>
          <p:spPr>
            <a:xfrm>
              <a:off x="3371451" y="3516923"/>
              <a:ext cx="2724550" cy="650630"/>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00" dirty="0">
                <a:solidFill>
                  <a:schemeClr val="bg1"/>
                </a:solidFill>
                <a:latin typeface="Arial" pitchFamily="34" charset="0"/>
                <a:ea typeface="微软雅黑" pitchFamily="34" charset="-122"/>
                <a:cs typeface="Arial" pitchFamily="34" charset="0"/>
                <a:sym typeface="Arial" pitchFamily="34" charset="0"/>
              </a:endParaRPr>
            </a:p>
          </p:txBody>
        </p:sp>
        <p:sp>
          <p:nvSpPr>
            <p:cNvPr id="13" name="Rectangle 8"/>
            <p:cNvSpPr/>
            <p:nvPr/>
          </p:nvSpPr>
          <p:spPr>
            <a:xfrm>
              <a:off x="3371451" y="3516923"/>
              <a:ext cx="598585" cy="650630"/>
            </a:xfrm>
            <a:prstGeom prst="rect">
              <a:avLst/>
            </a:prstGeom>
            <a:solidFill>
              <a:srgbClr val="893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00" dirty="0">
                <a:solidFill>
                  <a:schemeClr val="bg1"/>
                </a:solidFill>
                <a:latin typeface="Arial" pitchFamily="34" charset="0"/>
                <a:ea typeface="微软雅黑" pitchFamily="34" charset="-122"/>
                <a:cs typeface="Arial" pitchFamily="34" charset="0"/>
                <a:sym typeface="Arial" pitchFamily="34" charset="0"/>
              </a:endParaRPr>
            </a:p>
          </p:txBody>
        </p:sp>
        <p:sp>
          <p:nvSpPr>
            <p:cNvPr id="35" name="TextBox 34"/>
            <p:cNvSpPr txBox="1"/>
            <p:nvPr/>
          </p:nvSpPr>
          <p:spPr>
            <a:xfrm>
              <a:off x="4292957" y="3657459"/>
              <a:ext cx="1385473" cy="447308"/>
            </a:xfrm>
            <a:prstGeom prst="rect">
              <a:avLst/>
            </a:prstGeom>
            <a:noFill/>
          </p:spPr>
          <p:txBody>
            <a:bodyPr wrap="square" rtlCol="0">
              <a:spAutoFit/>
            </a:bodyPr>
            <a:lstStyle/>
            <a:p>
              <a:r>
                <a:rPr lang="zh-CN" altLang="en-US" sz="1800" b="1" dirty="0">
                  <a:solidFill>
                    <a:schemeClr val="bg1"/>
                  </a:solidFill>
                  <a:latin typeface="Arial" pitchFamily="34" charset="0"/>
                  <a:ea typeface="微软雅黑" pitchFamily="34" charset="-122"/>
                  <a:cs typeface="Arial" pitchFamily="34" charset="0"/>
                  <a:sym typeface="Arial" pitchFamily="34" charset="0"/>
                </a:rPr>
                <a:t>避免重复</a:t>
              </a:r>
            </a:p>
          </p:txBody>
        </p:sp>
      </p:grpSp>
      <p:grpSp>
        <p:nvGrpSpPr>
          <p:cNvPr id="14" name="Group 6"/>
          <p:cNvGrpSpPr/>
          <p:nvPr/>
        </p:nvGrpSpPr>
        <p:grpSpPr>
          <a:xfrm>
            <a:off x="7956884" y="3435419"/>
            <a:ext cx="3609474" cy="485140"/>
            <a:chOff x="6095999" y="2866293"/>
            <a:chExt cx="4165469" cy="650630"/>
          </a:xfrm>
        </p:grpSpPr>
        <p:sp>
          <p:nvSpPr>
            <p:cNvPr id="15" name="Rectangle 10"/>
            <p:cNvSpPr/>
            <p:nvPr/>
          </p:nvSpPr>
          <p:spPr>
            <a:xfrm>
              <a:off x="6095999" y="2866293"/>
              <a:ext cx="4164322" cy="65063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00" dirty="0">
                <a:solidFill>
                  <a:schemeClr val="bg1"/>
                </a:solidFill>
                <a:latin typeface="Arial" pitchFamily="34" charset="0"/>
                <a:ea typeface="微软雅黑" pitchFamily="34" charset="-122"/>
                <a:cs typeface="Arial" pitchFamily="34" charset="0"/>
                <a:sym typeface="Arial" pitchFamily="34" charset="0"/>
              </a:endParaRPr>
            </a:p>
          </p:txBody>
        </p:sp>
        <p:sp>
          <p:nvSpPr>
            <p:cNvPr id="16" name="Rectangle 11"/>
            <p:cNvSpPr/>
            <p:nvPr/>
          </p:nvSpPr>
          <p:spPr>
            <a:xfrm>
              <a:off x="6095999" y="2866293"/>
              <a:ext cx="966202" cy="65063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00" dirty="0">
                <a:solidFill>
                  <a:schemeClr val="bg1"/>
                </a:solidFill>
                <a:latin typeface="Arial" pitchFamily="34" charset="0"/>
                <a:ea typeface="微软雅黑" pitchFamily="34" charset="-122"/>
                <a:cs typeface="Arial" pitchFamily="34" charset="0"/>
                <a:sym typeface="Arial" pitchFamily="34" charset="0"/>
              </a:endParaRPr>
            </a:p>
          </p:txBody>
        </p:sp>
        <p:sp>
          <p:nvSpPr>
            <p:cNvPr id="37" name="TextBox 36"/>
            <p:cNvSpPr txBox="1"/>
            <p:nvPr/>
          </p:nvSpPr>
          <p:spPr>
            <a:xfrm>
              <a:off x="7577898" y="2977975"/>
              <a:ext cx="2683570" cy="493934"/>
            </a:xfrm>
            <a:prstGeom prst="rect">
              <a:avLst/>
            </a:prstGeom>
            <a:solidFill>
              <a:schemeClr val="accent2">
                <a:lumMod val="75000"/>
              </a:schemeClr>
            </a:solidFill>
          </p:spPr>
          <p:txBody>
            <a:bodyPr wrap="square" rtlCol="0">
              <a:spAutoFit/>
            </a:bodyPr>
            <a:lstStyle/>
            <a:p>
              <a:r>
                <a:rPr lang="zh-CN" altLang="en-US" sz="1800" b="1" dirty="0">
                  <a:solidFill>
                    <a:schemeClr val="bg1"/>
                  </a:solidFill>
                  <a:latin typeface="Arial" pitchFamily="34" charset="0"/>
                  <a:ea typeface="微软雅黑" pitchFamily="34" charset="-122"/>
                  <a:cs typeface="Arial" pitchFamily="34" charset="0"/>
                  <a:sym typeface="Arial" pitchFamily="34" charset="0"/>
                </a:rPr>
                <a:t>与账对应</a:t>
              </a:r>
            </a:p>
          </p:txBody>
        </p:sp>
      </p:grpSp>
      <p:sp>
        <p:nvSpPr>
          <p:cNvPr id="43" name="Rectangle 42"/>
          <p:cNvSpPr/>
          <p:nvPr/>
        </p:nvSpPr>
        <p:spPr>
          <a:xfrm>
            <a:off x="731788" y="5306253"/>
            <a:ext cx="3557770" cy="804329"/>
          </a:xfrm>
          <a:prstGeom prst="rect">
            <a:avLst/>
          </a:prstGeom>
        </p:spPr>
        <p:txBody>
          <a:bodyPr wrap="square" lIns="65030" tIns="32515" rIns="65030" bIns="32515">
            <a:spAutoFit/>
          </a:bodyPr>
          <a:lstStyle/>
          <a:p>
            <a:pPr algn="just">
              <a:lnSpc>
                <a:spcPct val="150000"/>
              </a:lnSpc>
            </a:pPr>
            <a:r>
              <a:rPr lang="zh-CN" altLang="en-US" sz="1600" b="1" dirty="0">
                <a:latin typeface="微软雅黑" pitchFamily="34" charset="-122"/>
                <a:ea typeface="微软雅黑" pitchFamily="34" charset="-122"/>
                <a:cs typeface="微软雅黑" pitchFamily="34" charset="-122"/>
                <a:sym typeface="Arial" pitchFamily="34" charset="0"/>
              </a:rPr>
              <a:t>错误示范：</a:t>
            </a:r>
            <a:r>
              <a:rPr lang="zh-CN" altLang="en-US" sz="1600" dirty="0">
                <a:latin typeface="微软雅黑" pitchFamily="34" charset="-122"/>
                <a:ea typeface="微软雅黑" pitchFamily="34" charset="-122"/>
                <a:cs typeface="微软雅黑" pitchFamily="34" charset="-122"/>
                <a:sym typeface="Arial" pitchFamily="34" charset="0"/>
              </a:rPr>
              <a:t>“项目</a:t>
            </a:r>
            <a:r>
              <a:rPr lang="en-US" altLang="zh-CN" sz="1600" dirty="0">
                <a:latin typeface="微软雅黑" pitchFamily="34" charset="-122"/>
                <a:ea typeface="微软雅黑" pitchFamily="34" charset="-122"/>
                <a:cs typeface="微软雅黑" pitchFamily="34" charset="-122"/>
                <a:sym typeface="Arial" pitchFamily="34" charset="0"/>
              </a:rPr>
              <a:t>1”</a:t>
            </a:r>
            <a:r>
              <a:rPr lang="zh-CN" altLang="en-US" sz="1600" dirty="0">
                <a:latin typeface="微软雅黑" pitchFamily="34" charset="-122"/>
                <a:ea typeface="微软雅黑" pitchFamily="34" charset="-122"/>
                <a:cs typeface="微软雅黑" pitchFamily="34" charset="-122"/>
                <a:sym typeface="Arial" pitchFamily="34" charset="0"/>
              </a:rPr>
              <a:t>、“项目</a:t>
            </a:r>
            <a:r>
              <a:rPr lang="en-US" altLang="zh-CN" sz="1600" dirty="0">
                <a:latin typeface="微软雅黑" pitchFamily="34" charset="-122"/>
                <a:ea typeface="微软雅黑" pitchFamily="34" charset="-122"/>
                <a:cs typeface="微软雅黑" pitchFamily="34" charset="-122"/>
                <a:sym typeface="Arial" pitchFamily="34" charset="0"/>
              </a:rPr>
              <a:t>A”</a:t>
            </a:r>
            <a:r>
              <a:rPr lang="zh-CN" altLang="en-US" sz="1600" dirty="0">
                <a:latin typeface="微软雅黑" pitchFamily="34" charset="-122"/>
                <a:ea typeface="微软雅黑" pitchFamily="34" charset="-122"/>
                <a:cs typeface="微软雅黑" pitchFamily="34" charset="-122"/>
                <a:sym typeface="Arial" pitchFamily="34" charset="0"/>
              </a:rPr>
              <a:t>、“</a:t>
            </a:r>
            <a:r>
              <a:rPr lang="en-US" altLang="zh-CN" sz="1600" dirty="0">
                <a:latin typeface="微软雅黑" pitchFamily="34" charset="-122"/>
                <a:ea typeface="微软雅黑" pitchFamily="34" charset="-122"/>
                <a:cs typeface="微软雅黑" pitchFamily="34" charset="-122"/>
                <a:sym typeface="Arial" pitchFamily="34" charset="0"/>
              </a:rPr>
              <a:t>XX</a:t>
            </a:r>
            <a:r>
              <a:rPr lang="zh-CN" altLang="en-US" sz="1600" dirty="0">
                <a:latin typeface="微软雅黑" pitchFamily="34" charset="-122"/>
                <a:ea typeface="微软雅黑" pitchFamily="34" charset="-122"/>
                <a:cs typeface="微软雅黑" pitchFamily="34" charset="-122"/>
                <a:sym typeface="Arial" pitchFamily="34" charset="0"/>
              </a:rPr>
              <a:t>产品”。</a:t>
            </a:r>
          </a:p>
        </p:txBody>
      </p:sp>
      <p:sp>
        <p:nvSpPr>
          <p:cNvPr id="44" name="Rectangle 43"/>
          <p:cNvSpPr/>
          <p:nvPr/>
        </p:nvSpPr>
        <p:spPr>
          <a:xfrm>
            <a:off x="4315326" y="4711617"/>
            <a:ext cx="3513220" cy="804329"/>
          </a:xfrm>
          <a:prstGeom prst="rect">
            <a:avLst/>
          </a:prstGeom>
        </p:spPr>
        <p:txBody>
          <a:bodyPr wrap="square" lIns="65030" tIns="32515" rIns="65030" bIns="32515">
            <a:spAutoFit/>
          </a:bodyPr>
          <a:lstStyle/>
          <a:p>
            <a:pPr algn="just">
              <a:lnSpc>
                <a:spcPct val="150000"/>
              </a:lnSpc>
            </a:pPr>
            <a:r>
              <a:rPr lang="zh-CN" altLang="en-US" sz="1600" b="1" dirty="0" smtClean="0">
                <a:latin typeface="Arial" pitchFamily="34" charset="0"/>
                <a:ea typeface="微软雅黑" pitchFamily="34" charset="-122"/>
                <a:cs typeface="Arial" pitchFamily="34" charset="0"/>
                <a:sym typeface="Arial" pitchFamily="34" charset="0"/>
              </a:rPr>
              <a:t>错误原因：</a:t>
            </a:r>
            <a:r>
              <a:rPr lang="zh-CN" altLang="en-US" sz="1600" dirty="0">
                <a:latin typeface="Arial" pitchFamily="34" charset="0"/>
                <a:ea typeface="微软雅黑" pitchFamily="34" charset="-122"/>
                <a:cs typeface="Arial" pitchFamily="34" charset="0"/>
                <a:sym typeface="Arial" pitchFamily="34" charset="0"/>
              </a:rPr>
              <a:t>企业内重复、母子公司重复、市内外重复。</a:t>
            </a:r>
          </a:p>
        </p:txBody>
      </p:sp>
      <p:sp>
        <p:nvSpPr>
          <p:cNvPr id="45" name="Rectangle 44"/>
          <p:cNvSpPr/>
          <p:nvPr/>
        </p:nvSpPr>
        <p:spPr>
          <a:xfrm>
            <a:off x="7956884" y="4165425"/>
            <a:ext cx="3609475" cy="1173661"/>
          </a:xfrm>
          <a:prstGeom prst="rect">
            <a:avLst/>
          </a:prstGeom>
        </p:spPr>
        <p:txBody>
          <a:bodyPr wrap="square" lIns="65030" tIns="32515" rIns="65030" bIns="32515">
            <a:spAutoFit/>
          </a:bodyPr>
          <a:lstStyle/>
          <a:p>
            <a:pPr>
              <a:lnSpc>
                <a:spcPct val="150000"/>
              </a:lnSpc>
            </a:pPr>
            <a:r>
              <a:rPr lang="zh-CN" altLang="zh-CN" sz="1600" dirty="0" smtClean="0">
                <a:latin typeface="微软雅黑" pitchFamily="34" charset="-122"/>
                <a:ea typeface="微软雅黑" pitchFamily="34" charset="-122"/>
                <a:cs typeface="微软雅黑" pitchFamily="34" charset="-122"/>
              </a:rPr>
              <a:t>一般</a:t>
            </a:r>
            <a:r>
              <a:rPr lang="zh-CN" altLang="zh-CN" sz="1600" dirty="0">
                <a:latin typeface="微软雅黑" pitchFamily="34" charset="-122"/>
                <a:ea typeface="微软雅黑" pitchFamily="34" charset="-122"/>
                <a:cs typeface="微软雅黑" pitchFamily="34" charset="-122"/>
              </a:rPr>
              <a:t>应与企业有关研究开发会计科目，或向税务部门提供的有关研究开发辅助</a:t>
            </a:r>
            <a:r>
              <a:rPr lang="zh-CN" altLang="zh-CN" sz="1600" dirty="0" smtClean="0">
                <a:latin typeface="微软雅黑" pitchFamily="34" charset="-122"/>
                <a:ea typeface="微软雅黑" pitchFamily="34" charset="-122"/>
                <a:cs typeface="微软雅黑" pitchFamily="34" charset="-122"/>
              </a:rPr>
              <a:t>账中</a:t>
            </a:r>
            <a:r>
              <a:rPr lang="zh-CN" altLang="zh-CN" sz="1600" dirty="0">
                <a:latin typeface="微软雅黑" pitchFamily="34" charset="-122"/>
                <a:ea typeface="微软雅黑" pitchFamily="34" charset="-122"/>
                <a:cs typeface="微软雅黑" pitchFamily="34" charset="-122"/>
              </a:rPr>
              <a:t>归集的项目具体名称对应。</a:t>
            </a:r>
          </a:p>
        </p:txBody>
      </p:sp>
      <p:pic>
        <p:nvPicPr>
          <p:cNvPr id="29702" name="Picture 11"/>
          <p:cNvPicPr>
            <a:picLocks noChangeAspect="1"/>
          </p:cNvPicPr>
          <p:nvPr/>
        </p:nvPicPr>
        <p:blipFill>
          <a:blip r:embed="rId1"/>
          <a:srcRect/>
          <a:stretch>
            <a:fillRect/>
          </a:stretch>
        </p:blipFill>
        <p:spPr>
          <a:xfrm>
            <a:off x="757555" y="1840377"/>
            <a:ext cx="10808803" cy="1442084"/>
          </a:xfrm>
          <a:prstGeom prst="rect">
            <a:avLst/>
          </a:prstGeom>
          <a:noFill/>
          <a:ln w="9525">
            <a:noFill/>
          </a:ln>
        </p:spPr>
      </p:pic>
      <p:sp>
        <p:nvSpPr>
          <p:cNvPr id="27"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1000"/>
                                        <p:tgtEl>
                                          <p:spTgt spid="44"/>
                                        </p:tgtEl>
                                      </p:cBhvr>
                                    </p:animEffect>
                                    <p:anim calcmode="lin" valueType="num">
                                      <p:cBhvr>
                                        <p:cTn id="30" dur="1000" fill="hold"/>
                                        <p:tgtEl>
                                          <p:spTgt spid="44"/>
                                        </p:tgtEl>
                                        <p:attrNameLst>
                                          <p:attrName>ppt_x</p:attrName>
                                        </p:attrNameLst>
                                      </p:cBhvr>
                                      <p:tavLst>
                                        <p:tav tm="0">
                                          <p:val>
                                            <p:strVal val="#ppt_x"/>
                                          </p:val>
                                        </p:tav>
                                        <p:tav tm="100000">
                                          <p:val>
                                            <p:strVal val="#ppt_x"/>
                                          </p:val>
                                        </p:tav>
                                      </p:tavLst>
                                    </p:anim>
                                    <p:anim calcmode="lin" valueType="num">
                                      <p:cBhvr>
                                        <p:cTn id="3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1000"/>
                                        <p:tgtEl>
                                          <p:spTgt spid="45"/>
                                        </p:tgtEl>
                                      </p:cBhvr>
                                    </p:animEffect>
                                    <p:anim calcmode="lin" valueType="num">
                                      <p:cBhvr>
                                        <p:cTn id="42" dur="1000" fill="hold"/>
                                        <p:tgtEl>
                                          <p:spTgt spid="45"/>
                                        </p:tgtEl>
                                        <p:attrNameLst>
                                          <p:attrName>ppt_x</p:attrName>
                                        </p:attrNameLst>
                                      </p:cBhvr>
                                      <p:tavLst>
                                        <p:tav tm="0">
                                          <p:val>
                                            <p:strVal val="#ppt_x"/>
                                          </p:val>
                                        </p:tav>
                                        <p:tav tm="100000">
                                          <p:val>
                                            <p:strVal val="#ppt_x"/>
                                          </p:val>
                                        </p:tav>
                                      </p:tavLst>
                                    </p:anim>
                                    <p:anim calcmode="lin" valueType="num">
                                      <p:cBhvr>
                                        <p:cTn id="4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txBox="1"/>
          <p:nvPr/>
        </p:nvSpPr>
        <p:spPr>
          <a:xfrm>
            <a:off x="986260" y="5201329"/>
            <a:ext cx="9966325" cy="820615"/>
          </a:xfrm>
          <a:prstGeom prst="rect">
            <a:avLst/>
          </a:prstGeom>
          <a:noFill/>
          <a:ln w="9525">
            <a:noFill/>
          </a:ln>
        </p:spPr>
        <p:txBody>
          <a:bodyPr anchor="t"/>
          <a:lstStyle/>
          <a:p>
            <a:pPr marL="360045" lvl="1" indent="-285750" eaLnBrk="1" latinLnBrk="0" hangingPunct="1">
              <a:lnSpc>
                <a:spcPct val="150000"/>
              </a:lnSpc>
              <a:spcBef>
                <a:spcPts val="0"/>
              </a:spcBef>
              <a:buClr>
                <a:srgbClr val="FF3300"/>
              </a:buClr>
              <a:buFont typeface="Wingdings" pitchFamily="2" charset="2"/>
              <a:buChar char="l"/>
            </a:pPr>
            <a:r>
              <a:rPr lang="en-US" altLang="zh-CN" sz="2200" b="1" dirty="0" smtClean="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5</a:t>
            </a:r>
            <a:r>
              <a:rPr lang="en-US" altLang="zh-CN"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a:t>
            </a:r>
            <a:r>
              <a:rPr lang="zh-CN" altLang="en-US"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表内不能出现名称相同的项目。</a:t>
            </a:r>
          </a:p>
        </p:txBody>
      </p:sp>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sp>
        <p:nvSpPr>
          <p:cNvPr id="25" name="圆角矩形 24"/>
          <p:cNvSpPr/>
          <p:nvPr/>
        </p:nvSpPr>
        <p:spPr bwMode="auto">
          <a:xfrm>
            <a:off x="935990" y="1439547"/>
            <a:ext cx="3523121" cy="57594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marL="0" marR="0" lvl="0" indent="0" algn="l" defTabSz="914400" rtl="0" eaLnBrk="1" fontAlgn="base" latinLnBrk="0" hangingPunct="1">
              <a:spcBef>
                <a:spcPct val="0"/>
              </a:spcBef>
              <a:spcAft>
                <a:spcPct val="0"/>
              </a:spcAft>
              <a:buClrTx/>
              <a:buSzTx/>
              <a:buFontTx/>
              <a:buNone/>
              <a:defRPr/>
            </a:pPr>
            <a:r>
              <a:rPr lang="zh-CN" altLang="en-US" sz="2800" b="1" dirty="0" smtClean="0">
                <a:solidFill>
                  <a:srgbClr val="0000FF"/>
                </a:solidFill>
                <a:latin typeface="微软雅黑" pitchFamily="34" charset="-122"/>
                <a:ea typeface="微软雅黑" pitchFamily="34" charset="-122"/>
                <a:sym typeface="Gill Sans MT" panose="020B0502020104020203" pitchFamily="34" charset="0"/>
              </a:rPr>
              <a:t>项目名称填写要求</a:t>
            </a:r>
            <a:r>
              <a:rPr lang="zh-CN" altLang="en-US" sz="2800" b="1" dirty="0">
                <a:solidFill>
                  <a:srgbClr val="0000FF"/>
                </a:solidFill>
                <a:latin typeface="微软雅黑" pitchFamily="34" charset="-122"/>
                <a:ea typeface="微软雅黑" pitchFamily="34" charset="-122"/>
                <a:sym typeface="Gill Sans MT" panose="020B0502020104020203" pitchFamily="34" charset="0"/>
              </a:rPr>
              <a:t>：</a:t>
            </a:r>
            <a:endParaRPr kumimoji="0" lang="zh-CN" altLang="en-US" sz="2800" b="1" i="0" u="none" strike="noStrike" kern="1200" cap="none" spc="0" normalizeH="0" baseline="0" noProof="0" dirty="0">
              <a:ln w="10541" cmpd="sng">
                <a:solidFill>
                  <a:schemeClr val="accent1">
                    <a:shade val="88000"/>
                    <a:satMod val="110000"/>
                  </a:schemeClr>
                </a:solidFill>
                <a:prstDash val="solid"/>
              </a:ln>
              <a:solidFill>
                <a:srgbClr val="0000FF"/>
              </a:solidFill>
              <a:effectLst/>
              <a:uLnTx/>
              <a:uFillTx/>
              <a:latin typeface="微软雅黑" pitchFamily="34" charset="-122"/>
              <a:ea typeface="微软雅黑" pitchFamily="34" charset="-122"/>
              <a:cs typeface="+mn-cs"/>
              <a:sym typeface="Gill Sans MT" panose="020B0502020104020203" pitchFamily="34" charset="0"/>
            </a:endParaRPr>
          </a:p>
        </p:txBody>
      </p:sp>
      <p:sp>
        <p:nvSpPr>
          <p:cNvPr id="2" name="矩形 1"/>
          <p:cNvSpPr/>
          <p:nvPr/>
        </p:nvSpPr>
        <p:spPr>
          <a:xfrm>
            <a:off x="986260" y="2292841"/>
            <a:ext cx="10525802" cy="1107996"/>
          </a:xfrm>
          <a:prstGeom prst="rect">
            <a:avLst/>
          </a:prstGeom>
        </p:spPr>
        <p:txBody>
          <a:bodyPr wrap="square">
            <a:spAutoFit/>
          </a:bodyPr>
          <a:lstStyle/>
          <a:p>
            <a:pPr marL="360045" lvl="1" indent="-285750" eaLnBrk="1" latinLnBrk="0" hangingPunct="1">
              <a:lnSpc>
                <a:spcPct val="150000"/>
              </a:lnSpc>
              <a:spcBef>
                <a:spcPts val="0"/>
              </a:spcBef>
              <a:buClr>
                <a:srgbClr val="FF3300"/>
              </a:buClr>
              <a:buFont typeface="Wingdings" pitchFamily="2" charset="2"/>
              <a:buChar char="l"/>
            </a:pPr>
            <a:r>
              <a:rPr lang="en-US" altLang="zh-CN"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1.</a:t>
            </a:r>
            <a:r>
              <a:rPr lang="zh-CN" altLang="en-US"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按照企业研发项目的立项计划书、项目任务书或项目合同书等有关资料文件中确定的名称填写；</a:t>
            </a:r>
          </a:p>
        </p:txBody>
      </p:sp>
      <p:sp>
        <p:nvSpPr>
          <p:cNvPr id="3" name="矩形 2"/>
          <p:cNvSpPr/>
          <p:nvPr/>
        </p:nvSpPr>
        <p:spPr>
          <a:xfrm>
            <a:off x="986260" y="3400837"/>
            <a:ext cx="10385125" cy="600164"/>
          </a:xfrm>
          <a:prstGeom prst="rect">
            <a:avLst/>
          </a:prstGeom>
        </p:spPr>
        <p:txBody>
          <a:bodyPr wrap="square">
            <a:spAutoFit/>
          </a:bodyPr>
          <a:lstStyle/>
          <a:p>
            <a:pPr marL="360045" lvl="1" indent="-285750" eaLnBrk="1" latinLnBrk="0" hangingPunct="1">
              <a:lnSpc>
                <a:spcPct val="150000"/>
              </a:lnSpc>
              <a:spcBef>
                <a:spcPts val="0"/>
              </a:spcBef>
              <a:buClr>
                <a:srgbClr val="FF3300"/>
              </a:buClr>
              <a:buFont typeface="Wingdings" pitchFamily="2" charset="2"/>
              <a:buChar char="l"/>
            </a:pPr>
            <a:r>
              <a:rPr lang="en-US" altLang="zh-CN"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2.</a:t>
            </a:r>
            <a:r>
              <a:rPr lang="zh-CN" altLang="en-US"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用中文，尽量详细完整的填写，切忌过于简单笼统；</a:t>
            </a:r>
          </a:p>
        </p:txBody>
      </p:sp>
      <p:sp>
        <p:nvSpPr>
          <p:cNvPr id="8" name="矩形 7"/>
          <p:cNvSpPr/>
          <p:nvPr/>
        </p:nvSpPr>
        <p:spPr>
          <a:xfrm>
            <a:off x="986260" y="4001001"/>
            <a:ext cx="10163908" cy="538481"/>
          </a:xfrm>
          <a:prstGeom prst="rect">
            <a:avLst/>
          </a:prstGeom>
        </p:spPr>
        <p:txBody>
          <a:bodyPr wrap="square">
            <a:spAutoFit/>
          </a:bodyPr>
          <a:lstStyle/>
          <a:p>
            <a:pPr marL="360045" lvl="1" indent="-285750" eaLnBrk="1" latinLnBrk="0" hangingPunct="1">
              <a:lnSpc>
                <a:spcPct val="150000"/>
              </a:lnSpc>
              <a:spcBef>
                <a:spcPts val="0"/>
              </a:spcBef>
              <a:buClr>
                <a:srgbClr val="FF3300"/>
              </a:buClr>
              <a:buFont typeface="Wingdings" pitchFamily="2" charset="2"/>
              <a:buChar char="l"/>
            </a:pPr>
            <a:r>
              <a:rPr lang="en-US" altLang="zh-CN"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3</a:t>
            </a:r>
            <a:r>
              <a:rPr lang="en-US" altLang="zh-CN" sz="2200" b="1" dirty="0" smtClean="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a:t>
            </a:r>
            <a:r>
              <a:rPr lang="zh-CN" altLang="en-US"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项目研发对象要明确，项目特点（关键技术创新点）要鲜明</a:t>
            </a:r>
            <a:r>
              <a:rPr lang="zh-CN" altLang="en-US" sz="2200" b="1" dirty="0" smtClean="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a:t>
            </a:r>
            <a:endParaRPr lang="zh-CN" altLang="en-US"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endParaRPr>
          </a:p>
        </p:txBody>
      </p:sp>
      <p:sp>
        <p:nvSpPr>
          <p:cNvPr id="9" name="矩形 8"/>
          <p:cNvSpPr/>
          <p:nvPr/>
        </p:nvSpPr>
        <p:spPr>
          <a:xfrm>
            <a:off x="986260" y="4601165"/>
            <a:ext cx="10163908" cy="600164"/>
          </a:xfrm>
          <a:prstGeom prst="rect">
            <a:avLst/>
          </a:prstGeom>
        </p:spPr>
        <p:txBody>
          <a:bodyPr wrap="square">
            <a:spAutoFit/>
          </a:bodyPr>
          <a:lstStyle/>
          <a:p>
            <a:pPr marL="360045" lvl="1" indent="-285750" eaLnBrk="1" latinLnBrk="0" hangingPunct="1">
              <a:lnSpc>
                <a:spcPct val="150000"/>
              </a:lnSpc>
              <a:spcBef>
                <a:spcPts val="0"/>
              </a:spcBef>
              <a:buClr>
                <a:srgbClr val="FF3300"/>
              </a:buClr>
              <a:buFont typeface="Wingdings" pitchFamily="2" charset="2"/>
              <a:buChar char="l"/>
            </a:pPr>
            <a:r>
              <a:rPr lang="en-US" altLang="zh-CN" sz="2200" b="1" dirty="0" smtClean="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4.</a:t>
            </a:r>
            <a:r>
              <a:rPr lang="zh-CN" altLang="en-US"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要顶格填写，不能留有空格或出现标点符号，例如：</a:t>
            </a:r>
            <a:r>
              <a:rPr lang="zh-CN" altLang="en-US" sz="2200" b="1" dirty="0" smtClean="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a:t>
            </a:r>
            <a:r>
              <a:rPr lang="en-US" altLang="zh-CN" sz="2200" b="1" dirty="0" smtClean="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 </a:t>
            </a:r>
            <a:r>
              <a:rPr lang="en-US" altLang="zh-CN"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a:t>
            </a:r>
            <a:r>
              <a:rPr lang="zh-CN" altLang="en-US" sz="2200" b="1" dirty="0" smtClean="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rPr>
              <a:t>；</a:t>
            </a:r>
            <a:endParaRPr lang="zh-CN" altLang="en-US" sz="2200" b="1" dirty="0">
              <a:latin typeface="华文细黑" panose="02010600040101010101" pitchFamily="2" charset="-122"/>
              <a:ea typeface="华文细黑" panose="02010600040101010101" pitchFamily="2" charset="-122"/>
              <a:cs typeface="华文细黑" panose="02010600040101010101" pitchFamily="2" charset="-122"/>
              <a:sym typeface="Gill Sans MT" panose="020B0502020104020203" pitchFamily="34" charset="0"/>
            </a:endParaRPr>
          </a:p>
        </p:txBody>
      </p:sp>
      <p:sp>
        <p:nvSpPr>
          <p:cNvPr id="11"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721"/>
                                        </p:tgtEl>
                                        <p:attrNameLst>
                                          <p:attrName>style.visibility</p:attrName>
                                        </p:attrNameLst>
                                      </p:cBhvr>
                                      <p:to>
                                        <p:strVal val="visible"/>
                                      </p:to>
                                    </p:set>
                                    <p:animEffect transition="in" filter="fade">
                                      <p:cBhvr>
                                        <p:cTn id="35" dur="1000"/>
                                        <p:tgtEl>
                                          <p:spTgt spid="30721"/>
                                        </p:tgtEl>
                                      </p:cBhvr>
                                    </p:animEffect>
                                    <p:anim calcmode="lin" valueType="num">
                                      <p:cBhvr>
                                        <p:cTn id="36" dur="1000" fill="hold"/>
                                        <p:tgtEl>
                                          <p:spTgt spid="30721"/>
                                        </p:tgtEl>
                                        <p:attrNameLst>
                                          <p:attrName>ppt_x</p:attrName>
                                        </p:attrNameLst>
                                      </p:cBhvr>
                                      <p:tavLst>
                                        <p:tav tm="0">
                                          <p:val>
                                            <p:strVal val="#ppt_x"/>
                                          </p:val>
                                        </p:tav>
                                        <p:tav tm="100000">
                                          <p:val>
                                            <p:strVal val="#ppt_x"/>
                                          </p:val>
                                        </p:tav>
                                      </p:tavLst>
                                    </p:anim>
                                    <p:anim calcmode="lin" valueType="num">
                                      <p:cBhvr>
                                        <p:cTn id="37" dur="1000" fill="hold"/>
                                        <p:tgtEl>
                                          <p:spTgt spid="307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P spid="2" grpId="0"/>
      <p:bldP spid="3"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灯片编号占位符 4"/>
          <p:cNvSpPr>
            <a:spLocks noGrp="1"/>
          </p:cNvSpPr>
          <p:nvPr>
            <p:ph type="sldNum" sz="quarter" idx="12"/>
          </p:nvPr>
        </p:nvSpPr>
        <p:spPr>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200" dirty="0">
                <a:solidFill>
                  <a:srgbClr val="045C75"/>
                </a:solidFill>
              </a:rPr>
            </a:fld>
            <a:endParaRPr lang="zh-CN" altLang="en-US" sz="1200" dirty="0">
              <a:solidFill>
                <a:srgbClr val="045C75"/>
              </a:solidFill>
            </a:endParaRPr>
          </a:p>
        </p:txBody>
      </p:sp>
      <p:pic>
        <p:nvPicPr>
          <p:cNvPr id="32772" name="Picture 2"/>
          <p:cNvPicPr>
            <a:picLocks noChangeAspect="1"/>
          </p:cNvPicPr>
          <p:nvPr/>
        </p:nvPicPr>
        <p:blipFill>
          <a:blip r:embed="rId1"/>
          <a:srcRect l="21001" t="29401" r="27292" b="16841"/>
          <a:stretch>
            <a:fillRect/>
          </a:stretch>
        </p:blipFill>
        <p:spPr>
          <a:xfrm>
            <a:off x="1602741" y="3491865"/>
            <a:ext cx="9693911" cy="3069590"/>
          </a:xfrm>
          <a:prstGeom prst="rect">
            <a:avLst/>
          </a:prstGeom>
          <a:noFill/>
          <a:ln w="9525" cap="flat" cmpd="sng">
            <a:solidFill>
              <a:schemeClr val="accent1"/>
            </a:solidFill>
            <a:prstDash val="solid"/>
            <a:miter/>
            <a:headEnd type="none" w="med" len="med"/>
            <a:tailEnd type="none" w="med" len="med"/>
          </a:ln>
        </p:spPr>
      </p:pic>
      <p:pic>
        <p:nvPicPr>
          <p:cNvPr id="32775" name="Picture 10"/>
          <p:cNvPicPr>
            <a:picLocks noChangeAspect="1"/>
          </p:cNvPicPr>
          <p:nvPr/>
        </p:nvPicPr>
        <p:blipFill>
          <a:blip r:embed="rId2"/>
          <a:srcRect/>
          <a:stretch>
            <a:fillRect/>
          </a:stretch>
        </p:blipFill>
        <p:spPr>
          <a:xfrm>
            <a:off x="490219" y="1808480"/>
            <a:ext cx="11172391" cy="1438910"/>
          </a:xfrm>
          <a:prstGeom prst="rect">
            <a:avLst/>
          </a:prstGeom>
          <a:noFill/>
          <a:ln w="9525">
            <a:noFill/>
          </a:ln>
        </p:spPr>
      </p:pic>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文本框 5"/>
          <p:cNvSpPr txBox="1"/>
          <p:nvPr/>
        </p:nvSpPr>
        <p:spPr>
          <a:xfrm>
            <a:off x="672467" y="991870"/>
            <a:ext cx="6068696"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问题四</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a:t>
            </a:r>
            <a:r>
              <a:rPr lang="zh-CN" altLang="en-US" sz="2800" b="1" dirty="0">
                <a:latin typeface="微软雅黑" pitchFamily="34" charset="-122"/>
                <a:ea typeface="微软雅黑" pitchFamily="34" charset="-122"/>
              </a:rPr>
              <a:t>来源？</a:t>
            </a:r>
          </a:p>
        </p:txBody>
      </p:sp>
      <p:sp>
        <p:nvSpPr>
          <p:cNvPr id="9"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
        <p:nvSpPr>
          <p:cNvPr id="10" name="Line 18"/>
          <p:cNvSpPr/>
          <p:nvPr/>
        </p:nvSpPr>
        <p:spPr>
          <a:xfrm flipH="1" flipV="1">
            <a:off x="2695583" y="4467111"/>
            <a:ext cx="2803695" cy="0"/>
          </a:xfrm>
          <a:prstGeom prst="line">
            <a:avLst/>
          </a:prstGeom>
          <a:ln w="38100" cap="flat" cmpd="sng">
            <a:solidFill>
              <a:srgbClr val="FF0000"/>
            </a:solidFill>
            <a:prstDash val="solid"/>
            <a:round/>
            <a:headEnd type="none" w="med" len="med"/>
            <a:tailEnd type="none" w="med" len="med"/>
          </a:ln>
        </p:spPr>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fade">
                                      <p:cBhvr>
                                        <p:cTn id="7" dur="1000"/>
                                        <p:tgtEl>
                                          <p:spTgt spid="32772"/>
                                        </p:tgtEl>
                                      </p:cBhvr>
                                    </p:animEffect>
                                    <p:anim calcmode="lin" valueType="num">
                                      <p:cBhvr>
                                        <p:cTn id="8" dur="1000" fill="hold"/>
                                        <p:tgtEl>
                                          <p:spTgt spid="32772"/>
                                        </p:tgtEl>
                                        <p:attrNameLst>
                                          <p:attrName>ppt_x</p:attrName>
                                        </p:attrNameLst>
                                      </p:cBhvr>
                                      <p:tavLst>
                                        <p:tav tm="0">
                                          <p:val>
                                            <p:strVal val="#ppt_x"/>
                                          </p:val>
                                        </p:tav>
                                        <p:tav tm="100000">
                                          <p:val>
                                            <p:strVal val="#ppt_x"/>
                                          </p:val>
                                        </p:tav>
                                      </p:tavLst>
                                    </p:anim>
                                    <p:anim calcmode="lin" valueType="num">
                                      <p:cBhvr>
                                        <p:cTn id="9" dur="1000" fill="hold"/>
                                        <p:tgtEl>
                                          <p:spTgt spid="3277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pic>
        <p:nvPicPr>
          <p:cNvPr id="33797" name="Picture 2"/>
          <p:cNvPicPr>
            <a:picLocks noChangeAspect="1"/>
          </p:cNvPicPr>
          <p:nvPr/>
        </p:nvPicPr>
        <p:blipFill>
          <a:blip r:embed="rId1"/>
          <a:srcRect l="11024" t="52078" r="59050" b="14320"/>
          <a:stretch>
            <a:fillRect/>
          </a:stretch>
        </p:blipFill>
        <p:spPr>
          <a:xfrm>
            <a:off x="2352040" y="3383915"/>
            <a:ext cx="7387591" cy="2158365"/>
          </a:xfrm>
          <a:prstGeom prst="rect">
            <a:avLst/>
          </a:prstGeom>
          <a:noFill/>
          <a:ln w="9525" cap="flat" cmpd="sng">
            <a:solidFill>
              <a:schemeClr val="accent1"/>
            </a:solidFill>
            <a:prstDash val="solid"/>
            <a:miter/>
            <a:headEnd type="none" w="med" len="med"/>
            <a:tailEnd type="none" w="med" len="med"/>
          </a:ln>
        </p:spPr>
      </p:pic>
      <p:sp>
        <p:nvSpPr>
          <p:cNvPr id="33799" name="Line 18"/>
          <p:cNvSpPr/>
          <p:nvPr/>
        </p:nvSpPr>
        <p:spPr>
          <a:xfrm flipH="1" flipV="1">
            <a:off x="4112262" y="5252722"/>
            <a:ext cx="4681855" cy="8255"/>
          </a:xfrm>
          <a:prstGeom prst="line">
            <a:avLst/>
          </a:prstGeom>
          <a:ln w="38100" cap="flat" cmpd="sng">
            <a:solidFill>
              <a:srgbClr val="FF0000"/>
            </a:solidFill>
            <a:prstDash val="solid"/>
            <a:round/>
            <a:headEnd type="none" w="med" len="med"/>
            <a:tailEnd type="none" w="med" len="med"/>
          </a:ln>
        </p:spPr>
      </p:sp>
      <p:pic>
        <p:nvPicPr>
          <p:cNvPr id="33800" name="Picture 11"/>
          <p:cNvPicPr>
            <a:picLocks noChangeAspect="1"/>
          </p:cNvPicPr>
          <p:nvPr/>
        </p:nvPicPr>
        <p:blipFill>
          <a:blip r:embed="rId2"/>
          <a:srcRect/>
          <a:stretch>
            <a:fillRect/>
          </a:stretch>
        </p:blipFill>
        <p:spPr>
          <a:xfrm>
            <a:off x="740411" y="1773555"/>
            <a:ext cx="10879455" cy="1270000"/>
          </a:xfrm>
          <a:prstGeom prst="rect">
            <a:avLst/>
          </a:prstGeom>
          <a:noFill/>
          <a:ln w="9525">
            <a:noFill/>
          </a:ln>
        </p:spPr>
      </p:pic>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文本框 5"/>
          <p:cNvSpPr txBox="1"/>
          <p:nvPr/>
        </p:nvSpPr>
        <p:spPr>
          <a:xfrm>
            <a:off x="740411" y="991870"/>
            <a:ext cx="6000751"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问题五</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a:t>
            </a:r>
            <a:r>
              <a:rPr lang="zh-CN" altLang="en-US" sz="2800" b="1" dirty="0">
                <a:latin typeface="微软雅黑" pitchFamily="34" charset="-122"/>
                <a:ea typeface="微软雅黑" pitchFamily="34" charset="-122"/>
              </a:rPr>
              <a:t>开展形式？</a:t>
            </a:r>
          </a:p>
        </p:txBody>
      </p:sp>
      <p:sp>
        <p:nvSpPr>
          <p:cNvPr id="2" name="圆角矩形 1"/>
          <p:cNvSpPr/>
          <p:nvPr/>
        </p:nvSpPr>
        <p:spPr>
          <a:xfrm>
            <a:off x="3537585" y="5682143"/>
            <a:ext cx="5656600" cy="85225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rPr>
              <a:t>若项目开展</a:t>
            </a:r>
            <a:r>
              <a:rPr lang="zh-CN" altLang="en-US" dirty="0" smtClean="0">
                <a:solidFill>
                  <a:schemeClr val="tx1"/>
                </a:solidFill>
              </a:rPr>
              <a:t>形式为“委托其他企业或单位（</a:t>
            </a:r>
            <a:r>
              <a:rPr lang="en-US" altLang="zh-CN" dirty="0" smtClean="0">
                <a:solidFill>
                  <a:schemeClr val="tx1"/>
                </a:solidFill>
              </a:rPr>
              <a:t>2</a:t>
            </a:r>
            <a:r>
              <a:rPr lang="zh-CN" altLang="en-US" dirty="0" smtClean="0">
                <a:solidFill>
                  <a:schemeClr val="tx1"/>
                </a:solidFill>
              </a:rPr>
              <a:t>）</a:t>
            </a:r>
            <a:r>
              <a:rPr lang="en-US" altLang="zh-CN" dirty="0" smtClean="0">
                <a:solidFill>
                  <a:schemeClr val="tx1"/>
                </a:solidFill>
              </a:rPr>
              <a:t>”</a:t>
            </a:r>
            <a:r>
              <a:rPr lang="zh-CN" altLang="en-US" dirty="0">
                <a:solidFill>
                  <a:schemeClr val="tx1"/>
                </a:solidFill>
              </a:rPr>
              <a:t>，</a:t>
            </a:r>
            <a:r>
              <a:rPr lang="zh-CN" altLang="en-US" dirty="0" smtClean="0">
                <a:solidFill>
                  <a:schemeClr val="tx1"/>
                </a:solidFill>
              </a:rPr>
              <a:t>则“跨</a:t>
            </a:r>
            <a:r>
              <a:rPr lang="zh-CN" altLang="en-US" dirty="0">
                <a:solidFill>
                  <a:schemeClr val="tx1"/>
                </a:solidFill>
              </a:rPr>
              <a:t>年项目当年所处主要进展</a:t>
            </a:r>
            <a:r>
              <a:rPr lang="zh-CN" altLang="en-US" dirty="0" smtClean="0">
                <a:solidFill>
                  <a:schemeClr val="tx1"/>
                </a:solidFill>
              </a:rPr>
              <a:t>阶段（</a:t>
            </a:r>
            <a:r>
              <a:rPr lang="en-US" altLang="zh-CN" dirty="0" smtClean="0">
                <a:solidFill>
                  <a:schemeClr val="tx1"/>
                </a:solidFill>
              </a:rPr>
              <a:t>7</a:t>
            </a:r>
            <a:r>
              <a:rPr lang="zh-CN" altLang="en-US" dirty="0" smtClean="0">
                <a:solidFill>
                  <a:schemeClr val="tx1"/>
                </a:solidFill>
              </a:rPr>
              <a:t>）</a:t>
            </a:r>
            <a:r>
              <a:rPr lang="zh-CN" altLang="en-US" dirty="0">
                <a:solidFill>
                  <a:schemeClr val="tx1"/>
                </a:solidFill>
              </a:rPr>
              <a:t>、项目研究开发人员（</a:t>
            </a:r>
            <a:r>
              <a:rPr lang="en-US" altLang="zh-CN" dirty="0">
                <a:solidFill>
                  <a:schemeClr val="tx1"/>
                </a:solidFill>
              </a:rPr>
              <a:t>8</a:t>
            </a:r>
            <a:r>
              <a:rPr lang="zh-CN" altLang="en-US" dirty="0">
                <a:solidFill>
                  <a:schemeClr val="tx1"/>
                </a:solidFill>
              </a:rPr>
              <a:t>）和项目人员实际工作时间（</a:t>
            </a:r>
            <a:r>
              <a:rPr lang="en-US" altLang="zh-CN" dirty="0">
                <a:solidFill>
                  <a:schemeClr val="tx1"/>
                </a:solidFill>
              </a:rPr>
              <a:t>9</a:t>
            </a:r>
            <a:r>
              <a:rPr lang="zh-CN" altLang="en-US" dirty="0" smtClean="0">
                <a:solidFill>
                  <a:schemeClr val="tx1"/>
                </a:solidFill>
              </a:rPr>
              <a:t>）”免</a:t>
            </a:r>
            <a:r>
              <a:rPr lang="zh-CN" altLang="en-US" dirty="0">
                <a:solidFill>
                  <a:schemeClr val="tx1"/>
                </a:solidFill>
              </a:rPr>
              <a:t>填。</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fade">
                                      <p:cBhvr>
                                        <p:cTn id="7" dur="1000"/>
                                        <p:tgtEl>
                                          <p:spTgt spid="33797"/>
                                        </p:tgtEl>
                                      </p:cBhvr>
                                    </p:animEffect>
                                    <p:anim calcmode="lin" valueType="num">
                                      <p:cBhvr>
                                        <p:cTn id="8" dur="1000" fill="hold"/>
                                        <p:tgtEl>
                                          <p:spTgt spid="33797"/>
                                        </p:tgtEl>
                                        <p:attrNameLst>
                                          <p:attrName>ppt_x</p:attrName>
                                        </p:attrNameLst>
                                      </p:cBhvr>
                                      <p:tavLst>
                                        <p:tav tm="0">
                                          <p:val>
                                            <p:strVal val="#ppt_x"/>
                                          </p:val>
                                        </p:tav>
                                        <p:tav tm="100000">
                                          <p:val>
                                            <p:strVal val="#ppt_x"/>
                                          </p:val>
                                        </p:tav>
                                      </p:tavLst>
                                    </p:anim>
                                    <p:anim calcmode="lin" valueType="num">
                                      <p:cBhvr>
                                        <p:cTn id="9" dur="1000" fill="hold"/>
                                        <p:tgtEl>
                                          <p:spTgt spid="3379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3799"/>
                                        </p:tgtEl>
                                        <p:attrNameLst>
                                          <p:attrName>style.visibility</p:attrName>
                                        </p:attrNameLst>
                                      </p:cBhvr>
                                      <p:to>
                                        <p:strVal val="visible"/>
                                      </p:to>
                                    </p:set>
                                    <p:animEffect transition="in" filter="fade">
                                      <p:cBhvr>
                                        <p:cTn id="14" dur="1000"/>
                                        <p:tgtEl>
                                          <p:spTgt spid="33799"/>
                                        </p:tgtEl>
                                      </p:cBhvr>
                                    </p:animEffect>
                                    <p:anim calcmode="lin" valueType="num">
                                      <p:cBhvr>
                                        <p:cTn id="15" dur="1000" fill="hold"/>
                                        <p:tgtEl>
                                          <p:spTgt spid="33799"/>
                                        </p:tgtEl>
                                        <p:attrNameLst>
                                          <p:attrName>ppt_x</p:attrName>
                                        </p:attrNameLst>
                                      </p:cBhvr>
                                      <p:tavLst>
                                        <p:tav tm="0">
                                          <p:val>
                                            <p:strVal val="#ppt_x"/>
                                          </p:val>
                                        </p:tav>
                                        <p:tav tm="100000">
                                          <p:val>
                                            <p:strVal val="#ppt_x"/>
                                          </p:val>
                                        </p:tav>
                                      </p:tavLst>
                                    </p:anim>
                                    <p:anim calcmode="lin" valueType="num">
                                      <p:cBhvr>
                                        <p:cTn id="16" dur="1000" fill="hold"/>
                                        <p:tgtEl>
                                          <p:spTgt spid="3379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71258" y="2982893"/>
            <a:ext cx="10059726" cy="3680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3" name="矩形 21"/>
          <p:cNvSpPr/>
          <p:nvPr/>
        </p:nvSpPr>
        <p:spPr>
          <a:xfrm>
            <a:off x="1665126" y="3484563"/>
            <a:ext cx="468313" cy="368300"/>
          </a:xfrm>
          <a:prstGeom prst="rect">
            <a:avLst/>
          </a:prstGeom>
          <a:noFill/>
          <a:ln w="9525">
            <a:noFill/>
          </a:ln>
        </p:spPr>
        <p:txBody>
          <a:bodyPr anchor="t">
            <a:spAutoFit/>
          </a:bodyPr>
          <a:lstStyle/>
          <a:p>
            <a:r>
              <a:rPr lang="zh-CN" altLang="en-US" b="1" dirty="0">
                <a:solidFill>
                  <a:srgbClr val="FF0000"/>
                </a:solidFill>
                <a:latin typeface="华文琥珀" panose="02010800040101010101" pitchFamily="2" charset="-122"/>
                <a:ea typeface="华文琥珀" panose="02010800040101010101" pitchFamily="2" charset="-122"/>
              </a:rPr>
              <a:t>√</a:t>
            </a:r>
          </a:p>
        </p:txBody>
      </p:sp>
      <p:sp>
        <p:nvSpPr>
          <p:cNvPr id="34824" name="矩形 22"/>
          <p:cNvSpPr/>
          <p:nvPr/>
        </p:nvSpPr>
        <p:spPr>
          <a:xfrm>
            <a:off x="1682752" y="5000441"/>
            <a:ext cx="450688" cy="368300"/>
          </a:xfrm>
          <a:prstGeom prst="rect">
            <a:avLst/>
          </a:prstGeom>
          <a:noFill/>
          <a:ln w="9525">
            <a:noFill/>
          </a:ln>
        </p:spPr>
        <p:txBody>
          <a:bodyPr wrap="square" anchor="t">
            <a:spAutoFit/>
          </a:bodyPr>
          <a:lstStyle/>
          <a:p>
            <a:r>
              <a:rPr lang="zh-CN" altLang="en-US" b="1" dirty="0">
                <a:solidFill>
                  <a:srgbClr val="FF0000"/>
                </a:solidFill>
                <a:latin typeface="华文琥珀" panose="02010800040101010101" pitchFamily="2" charset="-122"/>
                <a:ea typeface="华文琥珀" panose="02010800040101010101" pitchFamily="2" charset="-122"/>
              </a:rPr>
              <a:t>√</a:t>
            </a:r>
          </a:p>
        </p:txBody>
      </p:sp>
      <p:sp>
        <p:nvSpPr>
          <p:cNvPr id="34825" name="矩形 23"/>
          <p:cNvSpPr/>
          <p:nvPr/>
        </p:nvSpPr>
        <p:spPr>
          <a:xfrm>
            <a:off x="1665128" y="5898701"/>
            <a:ext cx="468313" cy="368300"/>
          </a:xfrm>
          <a:prstGeom prst="rect">
            <a:avLst/>
          </a:prstGeom>
          <a:noFill/>
          <a:ln w="9525">
            <a:noFill/>
          </a:ln>
        </p:spPr>
        <p:txBody>
          <a:bodyPr anchor="t">
            <a:spAutoFit/>
          </a:bodyPr>
          <a:lstStyle/>
          <a:p>
            <a:r>
              <a:rPr lang="zh-CN" altLang="en-US" b="1" dirty="0">
                <a:solidFill>
                  <a:srgbClr val="FF0000"/>
                </a:solidFill>
                <a:latin typeface="华文琥珀" panose="02010800040101010101" pitchFamily="2" charset="-122"/>
                <a:ea typeface="华文琥珀" panose="02010800040101010101" pitchFamily="2" charset="-122"/>
              </a:rPr>
              <a:t>√</a:t>
            </a:r>
          </a:p>
        </p:txBody>
      </p:sp>
      <p:sp>
        <p:nvSpPr>
          <p:cNvPr id="34826" name="矩形 24"/>
          <p:cNvSpPr/>
          <p:nvPr/>
        </p:nvSpPr>
        <p:spPr>
          <a:xfrm>
            <a:off x="1665125" y="4160707"/>
            <a:ext cx="468313" cy="368300"/>
          </a:xfrm>
          <a:prstGeom prst="rect">
            <a:avLst/>
          </a:prstGeom>
          <a:noFill/>
          <a:ln w="9525">
            <a:noFill/>
          </a:ln>
        </p:spPr>
        <p:txBody>
          <a:bodyPr anchor="t">
            <a:spAutoFit/>
          </a:bodyPr>
          <a:lstStyle/>
          <a:p>
            <a:r>
              <a:rPr lang="zh-CN" altLang="en-US" b="1" dirty="0">
                <a:solidFill>
                  <a:srgbClr val="FF0000"/>
                </a:solidFill>
                <a:latin typeface="华文琥珀" panose="02010800040101010101" pitchFamily="2" charset="-122"/>
                <a:ea typeface="华文琥珀" panose="02010800040101010101" pitchFamily="2" charset="-122"/>
              </a:rPr>
              <a:t>√</a:t>
            </a:r>
          </a:p>
        </p:txBody>
      </p:sp>
      <p:sp>
        <p:nvSpPr>
          <p:cNvPr id="34827" name="矩形 25"/>
          <p:cNvSpPr/>
          <p:nvPr/>
        </p:nvSpPr>
        <p:spPr>
          <a:xfrm>
            <a:off x="1665123" y="6130662"/>
            <a:ext cx="468313" cy="368300"/>
          </a:xfrm>
          <a:prstGeom prst="rect">
            <a:avLst/>
          </a:prstGeom>
          <a:noFill/>
          <a:ln w="9525">
            <a:noFill/>
          </a:ln>
        </p:spPr>
        <p:txBody>
          <a:bodyPr anchor="t">
            <a:spAutoFit/>
          </a:bodyPr>
          <a:lstStyle/>
          <a:p>
            <a:r>
              <a:rPr lang="zh-CN" altLang="en-US" b="1" dirty="0">
                <a:solidFill>
                  <a:srgbClr val="FF0000"/>
                </a:solidFill>
                <a:latin typeface="华文琥珀" panose="02010800040101010101" pitchFamily="2" charset="-122"/>
                <a:ea typeface="华文琥珀" panose="02010800040101010101" pitchFamily="2" charset="-122"/>
              </a:rPr>
              <a:t>√</a:t>
            </a:r>
          </a:p>
        </p:txBody>
      </p:sp>
      <p:pic>
        <p:nvPicPr>
          <p:cNvPr id="34828" name="Picture 15"/>
          <p:cNvPicPr>
            <a:picLocks noChangeAspect="1"/>
          </p:cNvPicPr>
          <p:nvPr/>
        </p:nvPicPr>
        <p:blipFill>
          <a:blip r:embed="rId2"/>
          <a:srcRect/>
          <a:stretch>
            <a:fillRect/>
          </a:stretch>
        </p:blipFill>
        <p:spPr>
          <a:xfrm>
            <a:off x="673770" y="1650663"/>
            <a:ext cx="10863546" cy="1332230"/>
          </a:xfrm>
          <a:prstGeom prst="rect">
            <a:avLst/>
          </a:prstGeom>
          <a:noFill/>
          <a:ln w="9525">
            <a:noFill/>
          </a:ln>
        </p:spPr>
      </p:pic>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549344"/>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文本框 5"/>
          <p:cNvSpPr txBox="1"/>
          <p:nvPr/>
        </p:nvSpPr>
        <p:spPr>
          <a:xfrm>
            <a:off x="673769" y="991870"/>
            <a:ext cx="6067394"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问题六：</a:t>
            </a:r>
            <a:r>
              <a:rPr lang="zh-CN" altLang="en-US" sz="2800" b="1" dirty="0" smtClean="0">
                <a:latin typeface="微软雅黑" pitchFamily="34" charset="-122"/>
                <a:ea typeface="微软雅黑" pitchFamily="34" charset="-122"/>
              </a:rPr>
              <a:t>项目当年成果形式？</a:t>
            </a:r>
            <a:endParaRPr lang="zh-CN" altLang="en-US" sz="2800" b="1" dirty="0">
              <a:latin typeface="微软雅黑" pitchFamily="34" charset="-122"/>
              <a:ea typeface="微软雅黑" pitchFamily="34" charset="-122"/>
            </a:endParaRPr>
          </a:p>
        </p:txBody>
      </p:sp>
      <p:sp>
        <p:nvSpPr>
          <p:cNvPr id="15" name="矩形 21"/>
          <p:cNvSpPr/>
          <p:nvPr/>
        </p:nvSpPr>
        <p:spPr>
          <a:xfrm>
            <a:off x="1682753" y="5270149"/>
            <a:ext cx="468312" cy="368300"/>
          </a:xfrm>
          <a:prstGeom prst="rect">
            <a:avLst/>
          </a:prstGeom>
          <a:noFill/>
          <a:ln w="9525">
            <a:noFill/>
          </a:ln>
        </p:spPr>
        <p:txBody>
          <a:bodyPr wrap="square" anchor="t">
            <a:spAutoFit/>
          </a:bodyPr>
          <a:lstStyle/>
          <a:p>
            <a:r>
              <a:rPr lang="zh-CN" altLang="en-US" b="1" dirty="0">
                <a:solidFill>
                  <a:srgbClr val="FF0000"/>
                </a:solidFill>
                <a:latin typeface="华文琥珀" panose="02010800040101010101" pitchFamily="2" charset="-122"/>
                <a:ea typeface="华文琥珀" panose="02010800040101010101" pitchFamily="2" charset="-122"/>
              </a:rPr>
              <a:t>√</a:t>
            </a:r>
          </a:p>
        </p:txBody>
      </p:sp>
      <p:sp>
        <p:nvSpPr>
          <p:cNvPr id="16"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4823"/>
                                        </p:tgtEl>
                                        <p:attrNameLst>
                                          <p:attrName>style.visibility</p:attrName>
                                        </p:attrNameLst>
                                      </p:cBhvr>
                                      <p:to>
                                        <p:strVal val="visible"/>
                                      </p:to>
                                    </p:set>
                                    <p:animEffect transition="in" filter="fade">
                                      <p:cBhvr>
                                        <p:cTn id="14" dur="1000"/>
                                        <p:tgtEl>
                                          <p:spTgt spid="34823"/>
                                        </p:tgtEl>
                                      </p:cBhvr>
                                    </p:animEffect>
                                    <p:anim calcmode="lin" valueType="num">
                                      <p:cBhvr>
                                        <p:cTn id="15" dur="1000" fill="hold"/>
                                        <p:tgtEl>
                                          <p:spTgt spid="34823"/>
                                        </p:tgtEl>
                                        <p:attrNameLst>
                                          <p:attrName>ppt_x</p:attrName>
                                        </p:attrNameLst>
                                      </p:cBhvr>
                                      <p:tavLst>
                                        <p:tav tm="0">
                                          <p:val>
                                            <p:strVal val="#ppt_x"/>
                                          </p:val>
                                        </p:tav>
                                        <p:tav tm="100000">
                                          <p:val>
                                            <p:strVal val="#ppt_x"/>
                                          </p:val>
                                        </p:tav>
                                      </p:tavLst>
                                    </p:anim>
                                    <p:anim calcmode="lin" valueType="num">
                                      <p:cBhvr>
                                        <p:cTn id="16" dur="1000" fill="hold"/>
                                        <p:tgtEl>
                                          <p:spTgt spid="3482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4826"/>
                                        </p:tgtEl>
                                        <p:attrNameLst>
                                          <p:attrName>style.visibility</p:attrName>
                                        </p:attrNameLst>
                                      </p:cBhvr>
                                      <p:to>
                                        <p:strVal val="visible"/>
                                      </p:to>
                                    </p:set>
                                    <p:animEffect transition="in" filter="fade">
                                      <p:cBhvr>
                                        <p:cTn id="19" dur="1000"/>
                                        <p:tgtEl>
                                          <p:spTgt spid="34826"/>
                                        </p:tgtEl>
                                      </p:cBhvr>
                                    </p:animEffect>
                                    <p:anim calcmode="lin" valueType="num">
                                      <p:cBhvr>
                                        <p:cTn id="20" dur="1000" fill="hold"/>
                                        <p:tgtEl>
                                          <p:spTgt spid="34826"/>
                                        </p:tgtEl>
                                        <p:attrNameLst>
                                          <p:attrName>ppt_x</p:attrName>
                                        </p:attrNameLst>
                                      </p:cBhvr>
                                      <p:tavLst>
                                        <p:tav tm="0">
                                          <p:val>
                                            <p:strVal val="#ppt_x"/>
                                          </p:val>
                                        </p:tav>
                                        <p:tav tm="100000">
                                          <p:val>
                                            <p:strVal val="#ppt_x"/>
                                          </p:val>
                                        </p:tav>
                                      </p:tavLst>
                                    </p:anim>
                                    <p:anim calcmode="lin" valueType="num">
                                      <p:cBhvr>
                                        <p:cTn id="21" dur="1000" fill="hold"/>
                                        <p:tgtEl>
                                          <p:spTgt spid="3482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4824"/>
                                        </p:tgtEl>
                                        <p:attrNameLst>
                                          <p:attrName>style.visibility</p:attrName>
                                        </p:attrNameLst>
                                      </p:cBhvr>
                                      <p:to>
                                        <p:strVal val="visible"/>
                                      </p:to>
                                    </p:set>
                                    <p:animEffect transition="in" filter="fade">
                                      <p:cBhvr>
                                        <p:cTn id="24" dur="1000"/>
                                        <p:tgtEl>
                                          <p:spTgt spid="34824"/>
                                        </p:tgtEl>
                                      </p:cBhvr>
                                    </p:animEffect>
                                    <p:anim calcmode="lin" valueType="num">
                                      <p:cBhvr>
                                        <p:cTn id="25" dur="1000" fill="hold"/>
                                        <p:tgtEl>
                                          <p:spTgt spid="34824"/>
                                        </p:tgtEl>
                                        <p:attrNameLst>
                                          <p:attrName>ppt_x</p:attrName>
                                        </p:attrNameLst>
                                      </p:cBhvr>
                                      <p:tavLst>
                                        <p:tav tm="0">
                                          <p:val>
                                            <p:strVal val="#ppt_x"/>
                                          </p:val>
                                        </p:tav>
                                        <p:tav tm="100000">
                                          <p:val>
                                            <p:strVal val="#ppt_x"/>
                                          </p:val>
                                        </p:tav>
                                      </p:tavLst>
                                    </p:anim>
                                    <p:anim calcmode="lin" valueType="num">
                                      <p:cBhvr>
                                        <p:cTn id="26" dur="1000" fill="hold"/>
                                        <p:tgtEl>
                                          <p:spTgt spid="3482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4825"/>
                                        </p:tgtEl>
                                        <p:attrNameLst>
                                          <p:attrName>style.visibility</p:attrName>
                                        </p:attrNameLst>
                                      </p:cBhvr>
                                      <p:to>
                                        <p:strVal val="visible"/>
                                      </p:to>
                                    </p:set>
                                    <p:animEffect transition="in" filter="fade">
                                      <p:cBhvr>
                                        <p:cTn id="34" dur="1000"/>
                                        <p:tgtEl>
                                          <p:spTgt spid="34825"/>
                                        </p:tgtEl>
                                      </p:cBhvr>
                                    </p:animEffect>
                                    <p:anim calcmode="lin" valueType="num">
                                      <p:cBhvr>
                                        <p:cTn id="35" dur="1000" fill="hold"/>
                                        <p:tgtEl>
                                          <p:spTgt spid="34825"/>
                                        </p:tgtEl>
                                        <p:attrNameLst>
                                          <p:attrName>ppt_x</p:attrName>
                                        </p:attrNameLst>
                                      </p:cBhvr>
                                      <p:tavLst>
                                        <p:tav tm="0">
                                          <p:val>
                                            <p:strVal val="#ppt_x"/>
                                          </p:val>
                                        </p:tav>
                                        <p:tav tm="100000">
                                          <p:val>
                                            <p:strVal val="#ppt_x"/>
                                          </p:val>
                                        </p:tav>
                                      </p:tavLst>
                                    </p:anim>
                                    <p:anim calcmode="lin" valueType="num">
                                      <p:cBhvr>
                                        <p:cTn id="36" dur="1000" fill="hold"/>
                                        <p:tgtEl>
                                          <p:spTgt spid="3482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4827"/>
                                        </p:tgtEl>
                                        <p:attrNameLst>
                                          <p:attrName>style.visibility</p:attrName>
                                        </p:attrNameLst>
                                      </p:cBhvr>
                                      <p:to>
                                        <p:strVal val="visible"/>
                                      </p:to>
                                    </p:set>
                                    <p:animEffect transition="in" filter="fade">
                                      <p:cBhvr>
                                        <p:cTn id="39" dur="1000"/>
                                        <p:tgtEl>
                                          <p:spTgt spid="34827"/>
                                        </p:tgtEl>
                                      </p:cBhvr>
                                    </p:animEffect>
                                    <p:anim calcmode="lin" valueType="num">
                                      <p:cBhvr>
                                        <p:cTn id="40" dur="1000" fill="hold"/>
                                        <p:tgtEl>
                                          <p:spTgt spid="34827"/>
                                        </p:tgtEl>
                                        <p:attrNameLst>
                                          <p:attrName>ppt_x</p:attrName>
                                        </p:attrNameLst>
                                      </p:cBhvr>
                                      <p:tavLst>
                                        <p:tav tm="0">
                                          <p:val>
                                            <p:strVal val="#ppt_x"/>
                                          </p:val>
                                        </p:tav>
                                        <p:tav tm="100000">
                                          <p:val>
                                            <p:strVal val="#ppt_x"/>
                                          </p:val>
                                        </p:tav>
                                      </p:tavLst>
                                    </p:anim>
                                    <p:anim calcmode="lin" valueType="num">
                                      <p:cBhvr>
                                        <p:cTn id="41" dur="1000" fill="hold"/>
                                        <p:tgtEl>
                                          <p:spTgt spid="348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3" grpId="0"/>
      <p:bldP spid="34824" grpId="0"/>
      <p:bldP spid="34825" grpId="0"/>
      <p:bldP spid="34826" grpId="0"/>
      <p:bldP spid="34827"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28957" y="991870"/>
            <a:ext cx="6212206"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问题七</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项目技术经济目标？</a:t>
            </a:r>
            <a:endParaRPr lang="zh-CN" altLang="en-US" sz="2800" b="1" dirty="0">
              <a:latin typeface="微软雅黑" pitchFamily="34" charset="-122"/>
              <a:ea typeface="微软雅黑" pitchFamily="34" charset="-122"/>
            </a:endParaRPr>
          </a:p>
        </p:txBody>
      </p:sp>
      <p:pic>
        <p:nvPicPr>
          <p:cNvPr id="9" name="图片 8"/>
          <p:cNvPicPr>
            <a:picLocks noChangeAspect="1"/>
          </p:cNvPicPr>
          <p:nvPr/>
        </p:nvPicPr>
        <p:blipFill>
          <a:blip r:embed="rId1"/>
          <a:srcRect/>
          <a:stretch>
            <a:fillRect/>
          </a:stretch>
        </p:blipFill>
        <p:spPr>
          <a:xfrm>
            <a:off x="786766" y="1781909"/>
            <a:ext cx="10831831" cy="1234342"/>
          </a:xfrm>
          <a:prstGeom prst="rect">
            <a:avLst/>
          </a:prstGeom>
        </p:spPr>
      </p:pic>
      <p:graphicFrame>
        <p:nvGraphicFramePr>
          <p:cNvPr id="10" name="表格 9"/>
          <p:cNvGraphicFramePr>
            <a:graphicFrameLocks noGrp="1"/>
          </p:cNvGraphicFramePr>
          <p:nvPr/>
        </p:nvGraphicFramePr>
        <p:xfrm>
          <a:off x="786766" y="3168202"/>
          <a:ext cx="7886923" cy="3580877"/>
        </p:xfrm>
        <a:graphic>
          <a:graphicData uri="http://schemas.openxmlformats.org/drawingml/2006/table">
            <a:tbl>
              <a:tblPr>
                <a:tableStyleId>{5C22544A-7EE6-4342-B048-85BDC9FD1C3A}</a:tableStyleId>
              </a:tblPr>
              <a:tblGrid>
                <a:gridCol w="768985"/>
                <a:gridCol w="3321051"/>
                <a:gridCol w="3796887"/>
              </a:tblGrid>
              <a:tr h="370380">
                <a:tc>
                  <a:txBody>
                    <a:bodyPr/>
                    <a:lstStyle/>
                    <a:p>
                      <a:pPr algn="ctr">
                        <a:lnSpc>
                          <a:spcPts val="1400"/>
                        </a:lnSpc>
                        <a:spcAft>
                          <a:spcPts val="0"/>
                        </a:spcAft>
                      </a:pPr>
                      <a:r>
                        <a:rPr lang="zh-CN" sz="1600" kern="100" dirty="0">
                          <a:effectLst/>
                        </a:rPr>
                        <a:t>代码</a:t>
                      </a:r>
                      <a:endParaRPr lang="zh-CN" sz="1600" kern="100" dirty="0">
                        <a:effectLst/>
                        <a:latin typeface="Times New Roman" charset="0"/>
                        <a:ea typeface="宋体" pitchFamily="2" charset="-122"/>
                      </a:endParaRPr>
                    </a:p>
                  </a:txBody>
                  <a:tcPr marL="68580" marR="68580" marT="0" marB="0" anchor="ctr">
                    <a:solidFill>
                      <a:schemeClr val="accent1">
                        <a:lumMod val="60000"/>
                        <a:lumOff val="40000"/>
                      </a:schemeClr>
                    </a:solidFill>
                  </a:tcPr>
                </a:tc>
                <a:tc>
                  <a:txBody>
                    <a:bodyPr/>
                    <a:lstStyle/>
                    <a:p>
                      <a:pPr algn="ctr">
                        <a:lnSpc>
                          <a:spcPts val="1400"/>
                        </a:lnSpc>
                        <a:spcAft>
                          <a:spcPts val="0"/>
                        </a:spcAft>
                      </a:pPr>
                      <a:r>
                        <a:rPr lang="zh-CN" sz="1600" kern="100" dirty="0">
                          <a:effectLst/>
                        </a:rPr>
                        <a:t>研究开发项目技术经济目标</a:t>
                      </a:r>
                      <a:endParaRPr lang="zh-CN" sz="1600" kern="100" dirty="0">
                        <a:effectLst/>
                        <a:latin typeface="Times New Roman" charset="0"/>
                        <a:ea typeface="宋体" pitchFamily="2" charset="-122"/>
                      </a:endParaRPr>
                    </a:p>
                  </a:txBody>
                  <a:tcPr marL="68580" marR="68580" marT="0" marB="0" anchor="ctr">
                    <a:solidFill>
                      <a:schemeClr val="accent1">
                        <a:lumMod val="60000"/>
                        <a:lumOff val="40000"/>
                      </a:schemeClr>
                    </a:solidFill>
                  </a:tcPr>
                </a:tc>
                <a:tc>
                  <a:txBody>
                    <a:bodyPr/>
                    <a:lstStyle/>
                    <a:p>
                      <a:pPr algn="ctr">
                        <a:lnSpc>
                          <a:spcPts val="1400"/>
                        </a:lnSpc>
                        <a:spcAft>
                          <a:spcPts val="0"/>
                        </a:spcAft>
                      </a:pPr>
                      <a:r>
                        <a:rPr lang="zh-CN" sz="1100" kern="100">
                          <a:effectLst/>
                        </a:rPr>
                        <a:t>说明</a:t>
                      </a:r>
                      <a:endParaRPr lang="zh-CN" sz="1100" kern="100">
                        <a:effectLst/>
                        <a:latin typeface="Times New Roman" charset="0"/>
                        <a:ea typeface="宋体" pitchFamily="2" charset="-122"/>
                      </a:endParaRPr>
                    </a:p>
                  </a:txBody>
                  <a:tcPr marL="68580" marR="68580" marT="0" marB="0" anchor="ctr">
                    <a:solidFill>
                      <a:schemeClr val="accent1">
                        <a:lumMod val="60000"/>
                        <a:lumOff val="40000"/>
                      </a:schemeClr>
                    </a:solidFill>
                  </a:tcPr>
                </a:tc>
              </a:tr>
              <a:tr h="3065785">
                <a:tc>
                  <a:txBody>
                    <a:bodyPr/>
                    <a:lstStyle/>
                    <a:p>
                      <a:pPr algn="ctr">
                        <a:lnSpc>
                          <a:spcPts val="1400"/>
                        </a:lnSpc>
                        <a:spcAft>
                          <a:spcPts val="0"/>
                        </a:spcAft>
                      </a:pPr>
                      <a:endParaRPr lang="en-US" sz="1600" kern="100">
                        <a:effectLst/>
                      </a:endParaRPr>
                    </a:p>
                    <a:p>
                      <a:pPr algn="ctr">
                        <a:lnSpc>
                          <a:spcPts val="1400"/>
                        </a:lnSpc>
                        <a:spcAft>
                          <a:spcPts val="0"/>
                        </a:spcAft>
                      </a:pPr>
                      <a:r>
                        <a:rPr lang="en-US" sz="1600" kern="100">
                          <a:effectLst/>
                        </a:rPr>
                        <a:t>1</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2</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3</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4</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5</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6</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7</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8</a:t>
                      </a:r>
                      <a:endParaRPr lang="zh-CN" sz="1600" kern="100">
                        <a:effectLst/>
                      </a:endParaRPr>
                    </a:p>
                    <a:p>
                      <a:pPr algn="ctr">
                        <a:lnSpc>
                          <a:spcPts val="1400"/>
                        </a:lnSpc>
                        <a:spcAft>
                          <a:spcPts val="0"/>
                        </a:spcAft>
                      </a:pPr>
                      <a:endParaRPr lang="en-US" sz="1600" kern="100">
                        <a:effectLst/>
                      </a:endParaRPr>
                    </a:p>
                    <a:p>
                      <a:pPr algn="ctr">
                        <a:lnSpc>
                          <a:spcPts val="1400"/>
                        </a:lnSpc>
                        <a:spcAft>
                          <a:spcPts val="0"/>
                        </a:spcAft>
                      </a:pPr>
                      <a:r>
                        <a:rPr lang="en-US" sz="1600" kern="100">
                          <a:effectLst/>
                        </a:rPr>
                        <a:t>9</a:t>
                      </a:r>
                      <a:endParaRPr lang="en-US" sz="1600" kern="100">
                        <a:effectLst/>
                        <a:latin typeface="Times New Roman" charset="0"/>
                        <a:ea typeface="宋体" pitchFamily="2" charset="-122"/>
                      </a:endParaRPr>
                    </a:p>
                  </a:txBody>
                  <a:tcPr marL="68580" marR="68580" marT="0" marB="0">
                    <a:solidFill>
                      <a:schemeClr val="accent1">
                        <a:lumMod val="60000"/>
                        <a:lumOff val="40000"/>
                      </a:schemeClr>
                    </a:solidFill>
                  </a:tcPr>
                </a:tc>
                <a:tc>
                  <a:txBody>
                    <a:bodyPr/>
                    <a:lstStyle/>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科学原理的探索、发现</a:t>
                      </a:r>
                      <a:endParaRPr lang="zh-CN" sz="1600" kern="100" dirty="0">
                        <a:effectLst/>
                      </a:endParaRPr>
                    </a:p>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技术原理的研究</a:t>
                      </a:r>
                      <a:endParaRPr lang="zh-CN" sz="1600" kern="100" dirty="0">
                        <a:effectLst/>
                      </a:endParaRPr>
                    </a:p>
                    <a:p>
                      <a:pPr algn="just">
                        <a:lnSpc>
                          <a:spcPts val="1400"/>
                        </a:lnSpc>
                        <a:spcAft>
                          <a:spcPts val="0"/>
                        </a:spcAft>
                      </a:pPr>
                      <a:endParaRPr lang="zh-CN" sz="1600" kern="100" dirty="0">
                        <a:effectLst/>
                      </a:endParaRPr>
                    </a:p>
                    <a:p>
                      <a:pPr algn="just">
                        <a:lnSpc>
                          <a:spcPts val="1400"/>
                        </a:lnSpc>
                        <a:spcAft>
                          <a:spcPts val="0"/>
                        </a:spcAft>
                      </a:pPr>
                      <a:r>
                        <a:rPr lang="zh-CN" sz="1600" kern="100" dirty="0">
                          <a:effectLst/>
                        </a:rPr>
                        <a:t>开发全新产品</a:t>
                      </a:r>
                      <a:endParaRPr lang="zh-CN" sz="1600" kern="100" dirty="0">
                        <a:effectLst/>
                      </a:endParaRPr>
                    </a:p>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增加产品功能或提高性能</a:t>
                      </a:r>
                      <a:endParaRPr lang="zh-CN" sz="1600" kern="100" dirty="0">
                        <a:effectLst/>
                      </a:endParaRPr>
                    </a:p>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提高劳动生产率</a:t>
                      </a:r>
                      <a:endParaRPr lang="zh-CN" sz="1600" kern="100" dirty="0">
                        <a:effectLst/>
                      </a:endParaRPr>
                    </a:p>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减少能源消耗或提高能源使用效率</a:t>
                      </a:r>
                      <a:endParaRPr lang="zh-CN" sz="1600" kern="100" dirty="0">
                        <a:effectLst/>
                      </a:endParaRPr>
                    </a:p>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节约原材料</a:t>
                      </a:r>
                      <a:endParaRPr lang="zh-CN" sz="1600" kern="100" dirty="0">
                        <a:effectLst/>
                      </a:endParaRPr>
                    </a:p>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减少环境污染</a:t>
                      </a:r>
                      <a:endParaRPr lang="zh-CN" sz="1600" kern="100" dirty="0">
                        <a:effectLst/>
                      </a:endParaRPr>
                    </a:p>
                    <a:p>
                      <a:pPr algn="just">
                        <a:lnSpc>
                          <a:spcPts val="1400"/>
                        </a:lnSpc>
                        <a:spcAft>
                          <a:spcPts val="0"/>
                        </a:spcAft>
                      </a:pPr>
                      <a:endParaRPr lang="zh-CN" sz="1600" kern="0" dirty="0">
                        <a:effectLst/>
                      </a:endParaRPr>
                    </a:p>
                    <a:p>
                      <a:pPr algn="just">
                        <a:lnSpc>
                          <a:spcPts val="1400"/>
                        </a:lnSpc>
                        <a:spcAft>
                          <a:spcPts val="0"/>
                        </a:spcAft>
                      </a:pPr>
                      <a:r>
                        <a:rPr lang="zh-CN" sz="1600" kern="0" dirty="0">
                          <a:effectLst/>
                        </a:rPr>
                        <a:t>其他</a:t>
                      </a:r>
                      <a:endParaRPr lang="zh-CN" sz="1600" kern="0" dirty="0">
                        <a:effectLst/>
                        <a:latin typeface="Times New Roman" charset="0"/>
                        <a:ea typeface="宋体" pitchFamily="2" charset="-122"/>
                      </a:endParaRPr>
                    </a:p>
                  </a:txBody>
                  <a:tcPr marL="68580" marR="68580" marT="0" marB="0">
                    <a:solidFill>
                      <a:schemeClr val="accent1">
                        <a:lumMod val="60000"/>
                        <a:lumOff val="40000"/>
                      </a:schemeClr>
                    </a:solidFill>
                  </a:tcPr>
                </a:tc>
                <a:tc>
                  <a:txBody>
                    <a:bodyPr/>
                    <a:lstStyle/>
                    <a:p>
                      <a:pPr algn="just">
                        <a:lnSpc>
                          <a:spcPts val="1400"/>
                        </a:lnSpc>
                        <a:spcAft>
                          <a:spcPts val="0"/>
                        </a:spcAft>
                      </a:pPr>
                      <a:r>
                        <a:rPr lang="en-US" sz="1100" kern="100" dirty="0">
                          <a:effectLst/>
                        </a:rPr>
                        <a:t> </a:t>
                      </a:r>
                      <a:endParaRPr lang="zh-CN" sz="1100" kern="100" dirty="0">
                        <a:effectLst/>
                      </a:endParaRPr>
                    </a:p>
                    <a:p>
                      <a:pPr algn="just">
                        <a:lnSpc>
                          <a:spcPts val="1400"/>
                        </a:lnSpc>
                        <a:spcAft>
                          <a:spcPts val="0"/>
                        </a:spcAft>
                      </a:pPr>
                      <a:r>
                        <a:rPr lang="en-US" sz="1100" kern="100" dirty="0">
                          <a:effectLst/>
                        </a:rPr>
                        <a:t> </a:t>
                      </a:r>
                      <a:endParaRPr lang="zh-CN" sz="1100" kern="100" dirty="0">
                        <a:effectLst/>
                      </a:endParaRPr>
                    </a:p>
                    <a:p>
                      <a:pPr algn="just">
                        <a:lnSpc>
                          <a:spcPts val="1400"/>
                        </a:lnSpc>
                        <a:spcAft>
                          <a:spcPts val="0"/>
                        </a:spcAft>
                      </a:pPr>
                      <a:endParaRPr lang="en-US" altLang="zh-CN" sz="1400" kern="100" dirty="0" smtClean="0">
                        <a:effectLst/>
                      </a:endParaRPr>
                    </a:p>
                    <a:p>
                      <a:pPr algn="just">
                        <a:lnSpc>
                          <a:spcPts val="1400"/>
                        </a:lnSpc>
                        <a:spcAft>
                          <a:spcPts val="0"/>
                        </a:spcAft>
                      </a:pPr>
                      <a:endParaRPr lang="en-US" altLang="zh-CN" sz="1400" kern="100" dirty="0" smtClean="0">
                        <a:effectLst/>
                      </a:endParaRPr>
                    </a:p>
                    <a:p>
                      <a:pPr algn="just">
                        <a:lnSpc>
                          <a:spcPts val="1800"/>
                        </a:lnSpc>
                        <a:spcAft>
                          <a:spcPts val="0"/>
                        </a:spcAft>
                      </a:pPr>
                      <a:r>
                        <a:rPr lang="zh-CN" sz="1600" kern="100" dirty="0" smtClean="0">
                          <a:effectLst/>
                        </a:rPr>
                        <a:t>指</a:t>
                      </a:r>
                      <a:r>
                        <a:rPr lang="zh-CN" sz="1600" kern="100" dirty="0">
                          <a:effectLst/>
                        </a:rPr>
                        <a:t>采用新技术原理、新设计构思研制</a:t>
                      </a:r>
                      <a:r>
                        <a:rPr lang="zh-CN" sz="1600" kern="100" dirty="0" smtClean="0">
                          <a:effectLst/>
                        </a:rPr>
                        <a:t>生产</a:t>
                      </a:r>
                      <a:r>
                        <a:rPr lang="zh-CN" sz="1600" kern="100" dirty="0">
                          <a:effectLst/>
                        </a:rPr>
                        <a:t>的全新产品</a:t>
                      </a:r>
                      <a:endParaRPr lang="zh-CN" sz="1600" kern="100" dirty="0">
                        <a:effectLst/>
                      </a:endParaRPr>
                    </a:p>
                    <a:p>
                      <a:pPr algn="just">
                        <a:lnSpc>
                          <a:spcPts val="1400"/>
                        </a:lnSpc>
                        <a:spcAft>
                          <a:spcPts val="0"/>
                        </a:spcAft>
                      </a:pPr>
                      <a:r>
                        <a:rPr lang="en-US" sz="1100" kern="100" dirty="0">
                          <a:effectLst/>
                        </a:rPr>
                        <a:t> </a:t>
                      </a:r>
                      <a:endParaRPr lang="zh-CN" sz="1100" kern="100" dirty="0">
                        <a:effectLst/>
                      </a:endParaRPr>
                    </a:p>
                    <a:p>
                      <a:pPr algn="just">
                        <a:lnSpc>
                          <a:spcPts val="1400"/>
                        </a:lnSpc>
                        <a:spcAft>
                          <a:spcPts val="0"/>
                        </a:spcAft>
                      </a:pPr>
                      <a:r>
                        <a:rPr lang="en-US" sz="1100" kern="100" dirty="0">
                          <a:effectLst/>
                        </a:rPr>
                        <a:t> </a:t>
                      </a:r>
                      <a:endParaRPr lang="zh-CN" sz="1100" kern="100" dirty="0">
                        <a:effectLst/>
                      </a:endParaRPr>
                    </a:p>
                    <a:p>
                      <a:pPr algn="just">
                        <a:lnSpc>
                          <a:spcPts val="1400"/>
                        </a:lnSpc>
                        <a:spcAft>
                          <a:spcPts val="0"/>
                        </a:spcAft>
                      </a:pPr>
                      <a:r>
                        <a:rPr lang="en-US" sz="1100" kern="100" dirty="0">
                          <a:effectLst/>
                        </a:rPr>
                        <a:t> </a:t>
                      </a:r>
                      <a:endParaRPr lang="zh-CN" sz="1100" kern="100" dirty="0">
                        <a:effectLst/>
                      </a:endParaRPr>
                    </a:p>
                    <a:p>
                      <a:pPr algn="just">
                        <a:lnSpc>
                          <a:spcPts val="1400"/>
                        </a:lnSpc>
                        <a:spcAft>
                          <a:spcPts val="0"/>
                        </a:spcAft>
                      </a:pPr>
                      <a:r>
                        <a:rPr lang="en-US" sz="1100" kern="100" dirty="0">
                          <a:effectLst/>
                        </a:rPr>
                        <a:t> </a:t>
                      </a:r>
                      <a:endParaRPr lang="zh-CN" sz="1100" kern="100" dirty="0">
                        <a:effectLst/>
                      </a:endParaRPr>
                    </a:p>
                    <a:p>
                      <a:pPr algn="just">
                        <a:lnSpc>
                          <a:spcPts val="1400"/>
                        </a:lnSpc>
                        <a:spcAft>
                          <a:spcPts val="0"/>
                        </a:spcAft>
                      </a:pPr>
                      <a:r>
                        <a:rPr lang="en-US" sz="1100" kern="100" dirty="0">
                          <a:effectLst/>
                        </a:rPr>
                        <a:t> </a:t>
                      </a:r>
                      <a:endParaRPr lang="zh-CN" sz="1100" kern="100" dirty="0">
                        <a:effectLst/>
                        <a:latin typeface="Times New Roman" charset="0"/>
                        <a:ea typeface="宋体" pitchFamily="2" charset="-122"/>
                      </a:endParaRPr>
                    </a:p>
                  </a:txBody>
                  <a:tcPr marL="68580" marR="68580" marT="0" marB="0">
                    <a:solidFill>
                      <a:schemeClr val="accent1">
                        <a:lumMod val="60000"/>
                        <a:lumOff val="40000"/>
                      </a:schemeClr>
                    </a:solidFill>
                  </a:tcPr>
                </a:tc>
              </a:tr>
            </a:tbl>
          </a:graphicData>
        </a:graphic>
      </p:graphicFrame>
      <p:sp>
        <p:nvSpPr>
          <p:cNvPr id="11"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
        <p:nvSpPr>
          <p:cNvPr id="2" name="矩形 1"/>
          <p:cNvSpPr/>
          <p:nvPr/>
        </p:nvSpPr>
        <p:spPr>
          <a:xfrm>
            <a:off x="8963697" y="3598400"/>
            <a:ext cx="2524260" cy="2400657"/>
          </a:xfrm>
          <a:prstGeom prst="rect">
            <a:avLst/>
          </a:prstGeom>
        </p:spPr>
        <p:txBody>
          <a:bodyPr wrap="square">
            <a:spAutoFit/>
          </a:bodyPr>
          <a:lstStyle/>
          <a:p>
            <a:pPr>
              <a:lnSpc>
                <a:spcPts val="3000"/>
              </a:lnSpc>
            </a:pPr>
            <a:r>
              <a:rPr lang="zh-CN" altLang="en-US" sz="2000" b="1" dirty="0">
                <a:solidFill>
                  <a:srgbClr val="0000FF"/>
                </a:solidFill>
                <a:latin typeface="微软雅黑" pitchFamily="34" charset="-122"/>
                <a:ea typeface="微软雅黑" pitchFamily="34" charset="-122"/>
              </a:rPr>
              <a:t>项目技术经济</a:t>
            </a:r>
            <a:r>
              <a:rPr lang="zh-CN" altLang="en-US" sz="2000" b="1" dirty="0" smtClean="0">
                <a:solidFill>
                  <a:srgbClr val="0000FF"/>
                </a:solidFill>
                <a:latin typeface="微软雅黑" pitchFamily="34" charset="-122"/>
                <a:ea typeface="微软雅黑" pitchFamily="34" charset="-122"/>
              </a:rPr>
              <a:t>目标：</a:t>
            </a:r>
            <a:r>
              <a:rPr lang="zh-CN" altLang="en-US" sz="2000" dirty="0" smtClean="0">
                <a:latin typeface="微软雅黑" pitchFamily="34" charset="-122"/>
                <a:ea typeface="微软雅黑" pitchFamily="34" charset="-122"/>
              </a:rPr>
              <a:t>指</a:t>
            </a:r>
            <a:r>
              <a:rPr lang="zh-CN" altLang="en-US" sz="2000" dirty="0">
                <a:latin typeface="微软雅黑" pitchFamily="34" charset="-122"/>
                <a:ea typeface="微软雅黑" pitchFamily="34" charset="-122"/>
              </a:rPr>
              <a:t>项目立项时确定的技术经济目标，有</a:t>
            </a:r>
            <a:r>
              <a:rPr lang="en-US" altLang="zh-CN" sz="2000" dirty="0">
                <a:latin typeface="微软雅黑" pitchFamily="34" charset="-122"/>
                <a:ea typeface="微软雅黑" pitchFamily="34" charset="-122"/>
              </a:rPr>
              <a:t>9</a:t>
            </a:r>
            <a:r>
              <a:rPr lang="zh-CN" altLang="en-US" sz="2000" dirty="0">
                <a:latin typeface="微软雅黑" pitchFamily="34" charset="-122"/>
                <a:ea typeface="微软雅黑" pitchFamily="34" charset="-122"/>
              </a:rPr>
              <a:t>种分类，按重要程度选择最主要的一种技术经济目标填写。</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90221" y="991871"/>
            <a:ext cx="6250942"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问题八</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a:t>
            </a:r>
            <a:r>
              <a:rPr lang="zh-CN" altLang="en-US" sz="2800" b="1" dirty="0">
                <a:latin typeface="微软雅黑" pitchFamily="34" charset="-122"/>
                <a:ea typeface="微软雅黑" pitchFamily="34" charset="-122"/>
              </a:rPr>
              <a:t>起始日期和完成日期？</a:t>
            </a:r>
          </a:p>
        </p:txBody>
      </p:sp>
      <p:pic>
        <p:nvPicPr>
          <p:cNvPr id="3" name="图片 2"/>
          <p:cNvPicPr>
            <a:picLocks noChangeAspect="1"/>
          </p:cNvPicPr>
          <p:nvPr/>
        </p:nvPicPr>
        <p:blipFill>
          <a:blip r:embed="rId1"/>
          <a:srcRect/>
          <a:stretch>
            <a:fillRect/>
          </a:stretch>
        </p:blipFill>
        <p:spPr>
          <a:xfrm>
            <a:off x="776214" y="1840523"/>
            <a:ext cx="10764520" cy="1287931"/>
          </a:xfrm>
          <a:prstGeom prst="rect">
            <a:avLst/>
          </a:prstGeom>
        </p:spPr>
      </p:pic>
      <p:sp>
        <p:nvSpPr>
          <p:cNvPr id="29" name="矩形 28"/>
          <p:cNvSpPr/>
          <p:nvPr/>
        </p:nvSpPr>
        <p:spPr>
          <a:xfrm>
            <a:off x="7781534" y="3412857"/>
            <a:ext cx="3759200" cy="156966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FF0000"/>
                </a:solidFill>
                <a:latin typeface="微软雅黑" pitchFamily="34" charset="-122"/>
                <a:ea typeface="微软雅黑" pitchFamily="34" charset="-122"/>
                <a:cs typeface="微软雅黑" pitchFamily="34" charset="-122"/>
              </a:rPr>
              <a:t>项目完成日期：</a:t>
            </a:r>
            <a:r>
              <a:rPr lang="zh-CN" altLang="en-US" sz="1600" dirty="0">
                <a:latin typeface="微软雅黑" pitchFamily="34" charset="-122"/>
                <a:ea typeface="微软雅黑" pitchFamily="34" charset="-122"/>
                <a:cs typeface="微软雅黑" pitchFamily="34" charset="-122"/>
              </a:rPr>
              <a:t>项目技术鉴定的</a:t>
            </a:r>
            <a:r>
              <a:rPr lang="zh-CN" altLang="en-US" sz="1600" dirty="0" smtClean="0">
                <a:latin typeface="微软雅黑" pitchFamily="34" charset="-122"/>
                <a:ea typeface="微软雅黑" pitchFamily="34" charset="-122"/>
                <a:cs typeface="微软雅黑" pitchFamily="34" charset="-122"/>
              </a:rPr>
              <a:t>年月</a:t>
            </a:r>
            <a:r>
              <a:rPr lang="zh-CN" altLang="en-US" sz="1600" dirty="0">
                <a:latin typeface="微软雅黑" pitchFamily="34" charset="-122"/>
                <a:ea typeface="微软雅黑" pitchFamily="34" charset="-122"/>
                <a:cs typeface="微软雅黑" pitchFamily="34" charset="-122"/>
              </a:rPr>
              <a:t>。</a:t>
            </a:r>
            <a:r>
              <a:rPr lang="zh-CN" altLang="en-US" sz="1600" dirty="0" smtClean="0">
                <a:latin typeface="微软雅黑" pitchFamily="34" charset="-122"/>
                <a:ea typeface="微软雅黑" pitchFamily="34" charset="-122"/>
                <a:cs typeface="微软雅黑" pitchFamily="34" charset="-122"/>
              </a:rPr>
              <a:t>若至当年底仍在继续，填写预计完成日期；如项目年内以失败告终，填写</a:t>
            </a:r>
            <a:r>
              <a:rPr lang="zh-CN" altLang="en-US" sz="1600" b="1" dirty="0" smtClean="0">
                <a:latin typeface="微软雅黑" pitchFamily="34" charset="-122"/>
                <a:ea typeface="微软雅黑" pitchFamily="34" charset="-122"/>
                <a:cs typeface="微软雅黑" pitchFamily="34" charset="-122"/>
              </a:rPr>
              <a:t>“</a:t>
            </a:r>
            <a:r>
              <a:rPr lang="en-US" altLang="zh-CN" sz="1600" b="1" dirty="0" smtClean="0">
                <a:latin typeface="微软雅黑" pitchFamily="34" charset="-122"/>
                <a:ea typeface="微软雅黑" pitchFamily="34" charset="-122"/>
                <a:cs typeface="微软雅黑" pitchFamily="34" charset="-122"/>
              </a:rPr>
              <a:t>000000</a:t>
            </a:r>
            <a:r>
              <a:rPr lang="zh-CN" altLang="en-US" sz="1600" b="1" dirty="0" smtClean="0">
                <a:latin typeface="微软雅黑" pitchFamily="34" charset="-122"/>
                <a:ea typeface="微软雅黑" pitchFamily="34" charset="-122"/>
                <a:cs typeface="微软雅黑" pitchFamily="34" charset="-122"/>
              </a:rPr>
              <a:t>”</a:t>
            </a:r>
            <a:r>
              <a:rPr lang="zh-CN" altLang="en-US" sz="1600" dirty="0" smtClean="0">
                <a:latin typeface="微软雅黑" pitchFamily="34" charset="-122"/>
                <a:ea typeface="微软雅黑" pitchFamily="34" charset="-122"/>
                <a:cs typeface="微软雅黑" pitchFamily="34" charset="-122"/>
              </a:rPr>
              <a:t>；如</a:t>
            </a:r>
            <a:r>
              <a:rPr lang="zh-CN" altLang="en-US" sz="1600" dirty="0">
                <a:latin typeface="微软雅黑" pitchFamily="34" charset="-122"/>
                <a:ea typeface="微软雅黑" pitchFamily="34" charset="-122"/>
                <a:cs typeface="微软雅黑" pitchFamily="34" charset="-122"/>
              </a:rPr>
              <a:t>未鉴定直接投产，填写投产年月。</a:t>
            </a:r>
          </a:p>
        </p:txBody>
      </p:sp>
      <p:sp>
        <p:nvSpPr>
          <p:cNvPr id="32" name="矩形 31"/>
          <p:cNvSpPr/>
          <p:nvPr/>
        </p:nvSpPr>
        <p:spPr>
          <a:xfrm>
            <a:off x="893445" y="5049124"/>
            <a:ext cx="3122343" cy="1569660"/>
          </a:xfrm>
          <a:prstGeom prst="rect">
            <a:avLst/>
          </a:prstGeom>
        </p:spPr>
        <p:txBody>
          <a:bodyPr wrap="square">
            <a:spAutoFit/>
            <a:scene3d>
              <a:camera prst="orthographicFront"/>
              <a:lightRig rig="threePt" dir="t"/>
            </a:scene3d>
            <a:sp3d contourW="12700"/>
          </a:bodyPr>
          <a:lstStyle/>
          <a:p>
            <a:pPr algn="l">
              <a:lnSpc>
                <a:spcPct val="150000"/>
              </a:lnSpc>
            </a:pPr>
            <a:r>
              <a:rPr lang="zh-CN" altLang="en-US" sz="1600" b="1" dirty="0">
                <a:solidFill>
                  <a:srgbClr val="FF0000"/>
                </a:solidFill>
                <a:latin typeface="微软雅黑" pitchFamily="34" charset="-122"/>
                <a:ea typeface="微软雅黑" pitchFamily="34" charset="-122"/>
                <a:cs typeface="微软雅黑" pitchFamily="34" charset="-122"/>
              </a:rPr>
              <a:t>项目起始日期</a:t>
            </a:r>
            <a:r>
              <a:rPr lang="zh-CN" altLang="en-US" sz="1600" b="1" dirty="0" smtClean="0">
                <a:solidFill>
                  <a:srgbClr val="FF0000"/>
                </a:solidFill>
                <a:latin typeface="微软雅黑" pitchFamily="34" charset="-122"/>
                <a:ea typeface="微软雅黑" pitchFamily="34" charset="-122"/>
                <a:cs typeface="微软雅黑" pitchFamily="34" charset="-122"/>
              </a:rPr>
              <a:t>：</a:t>
            </a:r>
            <a:r>
              <a:rPr lang="zh-CN" altLang="en-US" sz="1600" dirty="0" smtClean="0">
                <a:latin typeface="微软雅黑" pitchFamily="34" charset="-122"/>
                <a:ea typeface="微软雅黑" pitchFamily="34" charset="-122"/>
                <a:cs typeface="微软雅黑" pitchFamily="34" charset="-122"/>
              </a:rPr>
              <a:t>有组织进行研究开发</a:t>
            </a:r>
            <a:r>
              <a:rPr lang="zh-CN" altLang="en-US" sz="1600" dirty="0">
                <a:latin typeface="微软雅黑" pitchFamily="34" charset="-122"/>
                <a:ea typeface="微软雅黑" pitchFamily="34" charset="-122"/>
                <a:cs typeface="微软雅黑" pitchFamily="34" charset="-122"/>
              </a:rPr>
              <a:t>的年月</a:t>
            </a:r>
            <a:r>
              <a:rPr lang="zh-CN" altLang="en-US" sz="1600" dirty="0" smtClean="0">
                <a:latin typeface="微软雅黑" pitchFamily="34" charset="-122"/>
                <a:ea typeface="微软雅黑" pitchFamily="34" charset="-122"/>
                <a:cs typeface="微软雅黑" pitchFamily="34" charset="-122"/>
              </a:rPr>
              <a:t>。用</a:t>
            </a:r>
            <a:r>
              <a:rPr lang="en-US" altLang="zh-CN" sz="1600" dirty="0">
                <a:latin typeface="微软雅黑" pitchFamily="34" charset="-122"/>
                <a:ea typeface="微软雅黑" pitchFamily="34" charset="-122"/>
                <a:cs typeface="微软雅黑" pitchFamily="34" charset="-122"/>
              </a:rPr>
              <a:t>6</a:t>
            </a:r>
            <a:r>
              <a:rPr lang="zh-CN" altLang="en-US" sz="1600" dirty="0">
                <a:latin typeface="微软雅黑" pitchFamily="34" charset="-122"/>
                <a:ea typeface="微软雅黑" pitchFamily="34" charset="-122"/>
                <a:cs typeface="微软雅黑" pitchFamily="34" charset="-122"/>
              </a:rPr>
              <a:t>位阿拉伯数字填写</a:t>
            </a:r>
            <a:r>
              <a:rPr lang="zh-CN" altLang="en-US" sz="1600" dirty="0" smtClean="0">
                <a:latin typeface="微软雅黑" pitchFamily="34" charset="-122"/>
                <a:ea typeface="微软雅黑" pitchFamily="34" charset="-122"/>
                <a:cs typeface="微软雅黑" pitchFamily="34" charset="-122"/>
              </a:rPr>
              <a:t>。如</a:t>
            </a:r>
            <a:r>
              <a:rPr lang="zh-CN" altLang="en-US" sz="1600" dirty="0">
                <a:latin typeface="微软雅黑" pitchFamily="34" charset="-122"/>
                <a:ea typeface="微软雅黑" pitchFamily="34" charset="-122"/>
                <a:cs typeface="微软雅黑" pitchFamily="34" charset="-122"/>
              </a:rPr>
              <a:t>项目开始于</a:t>
            </a:r>
            <a:r>
              <a:rPr lang="en-US" altLang="zh-CN" sz="1600" dirty="0">
                <a:latin typeface="微软雅黑" pitchFamily="34" charset="-122"/>
                <a:ea typeface="微软雅黑" pitchFamily="34" charset="-122"/>
                <a:cs typeface="微软雅黑" pitchFamily="34" charset="-122"/>
              </a:rPr>
              <a:t>2019</a:t>
            </a:r>
            <a:r>
              <a:rPr lang="zh-CN" altLang="en-US" sz="1600" dirty="0">
                <a:latin typeface="微软雅黑" pitchFamily="34" charset="-122"/>
                <a:ea typeface="微软雅黑" pitchFamily="34" charset="-122"/>
                <a:cs typeface="微软雅黑" pitchFamily="34" charset="-122"/>
              </a:rPr>
              <a:t>年</a:t>
            </a:r>
            <a:r>
              <a:rPr lang="en-US" altLang="zh-CN" sz="1600" dirty="0">
                <a:latin typeface="微软雅黑" pitchFamily="34" charset="-122"/>
                <a:ea typeface="微软雅黑" pitchFamily="34" charset="-122"/>
                <a:cs typeface="微软雅黑" pitchFamily="34" charset="-122"/>
              </a:rPr>
              <a:t>2</a:t>
            </a:r>
            <a:r>
              <a:rPr lang="zh-CN" altLang="en-US" sz="1600" dirty="0" smtClean="0">
                <a:latin typeface="微软雅黑" pitchFamily="34" charset="-122"/>
                <a:ea typeface="微软雅黑" pitchFamily="34" charset="-122"/>
                <a:cs typeface="微软雅黑" pitchFamily="34" charset="-122"/>
              </a:rPr>
              <a:t>月</a:t>
            </a:r>
            <a:r>
              <a:rPr lang="zh-CN" altLang="en-US" sz="1600" dirty="0">
                <a:latin typeface="微软雅黑" pitchFamily="34" charset="-122"/>
                <a:ea typeface="微软雅黑" pitchFamily="34" charset="-122"/>
                <a:cs typeface="微软雅黑" pitchFamily="34" charset="-122"/>
              </a:rPr>
              <a:t>，</a:t>
            </a:r>
            <a:r>
              <a:rPr lang="zh-CN" altLang="en-US" sz="1600" dirty="0" smtClean="0">
                <a:latin typeface="微软雅黑" pitchFamily="34" charset="-122"/>
                <a:ea typeface="微软雅黑" pitchFamily="34" charset="-122"/>
                <a:cs typeface="微软雅黑" pitchFamily="34" charset="-122"/>
              </a:rPr>
              <a:t>则</a:t>
            </a:r>
            <a:r>
              <a:rPr lang="zh-CN" altLang="en-US" sz="1600" dirty="0">
                <a:latin typeface="微软雅黑" pitchFamily="34" charset="-122"/>
                <a:ea typeface="微软雅黑" pitchFamily="34" charset="-122"/>
                <a:cs typeface="微软雅黑" pitchFamily="34" charset="-122"/>
              </a:rPr>
              <a:t>填写</a:t>
            </a:r>
            <a:r>
              <a:rPr lang="zh-CN" altLang="en-US" sz="1600" b="1" dirty="0">
                <a:latin typeface="微软雅黑" pitchFamily="34" charset="-122"/>
                <a:ea typeface="微软雅黑" pitchFamily="34" charset="-122"/>
                <a:cs typeface="微软雅黑" pitchFamily="34" charset="-122"/>
              </a:rPr>
              <a:t>“</a:t>
            </a:r>
            <a:r>
              <a:rPr lang="en-US" altLang="zh-CN" sz="1600" b="1" dirty="0">
                <a:latin typeface="微软雅黑" pitchFamily="34" charset="-122"/>
                <a:ea typeface="微软雅黑" pitchFamily="34" charset="-122"/>
                <a:cs typeface="微软雅黑" pitchFamily="34" charset="-122"/>
              </a:rPr>
              <a:t>201902</a:t>
            </a:r>
            <a:r>
              <a:rPr lang="zh-CN" altLang="en-US" sz="1600" dirty="0">
                <a:latin typeface="微软雅黑" pitchFamily="34" charset="-122"/>
                <a:ea typeface="微软雅黑" pitchFamily="34" charset="-122"/>
                <a:cs typeface="微软雅黑" pitchFamily="34" charset="-122"/>
              </a:rPr>
              <a:t>”。</a:t>
            </a:r>
          </a:p>
        </p:txBody>
      </p:sp>
      <p:grpSp>
        <p:nvGrpSpPr>
          <p:cNvPr id="4" name="组合 3"/>
          <p:cNvGrpSpPr/>
          <p:nvPr/>
        </p:nvGrpSpPr>
        <p:grpSpPr>
          <a:xfrm>
            <a:off x="4015788" y="3810559"/>
            <a:ext cx="3614976" cy="2256304"/>
            <a:chOff x="3686435" y="2272556"/>
            <a:chExt cx="4819131" cy="3007476"/>
          </a:xfrm>
        </p:grpSpPr>
        <p:grpSp>
          <p:nvGrpSpPr>
            <p:cNvPr id="11" name="Group 2"/>
            <p:cNvGrpSpPr/>
            <p:nvPr/>
          </p:nvGrpSpPr>
          <p:grpSpPr>
            <a:xfrm>
              <a:off x="3686435" y="2272556"/>
              <a:ext cx="4819131" cy="2998830"/>
              <a:chOff x="3697962" y="2132856"/>
              <a:chExt cx="4819131" cy="2998830"/>
            </a:xfrm>
          </p:grpSpPr>
          <p:sp>
            <p:nvSpPr>
              <p:cNvPr id="12" name="Freeform: Shape 37"/>
              <p:cNvSpPr/>
              <p:nvPr/>
            </p:nvSpPr>
            <p:spPr bwMode="auto">
              <a:xfrm>
                <a:off x="5623430" y="3073815"/>
                <a:ext cx="968194" cy="1119971"/>
              </a:xfrm>
              <a:custGeom>
                <a:avLst/>
                <a:gdLst/>
                <a:ahLst/>
                <a:cxnLst>
                  <a:cxn ang="0">
                    <a:pos x="532" y="393"/>
                  </a:cxn>
                  <a:cxn ang="0">
                    <a:pos x="532" y="393"/>
                  </a:cxn>
                  <a:cxn ang="0">
                    <a:pos x="532" y="0"/>
                  </a:cxn>
                  <a:cxn ang="0">
                    <a:pos x="0" y="0"/>
                  </a:cxn>
                  <a:cxn ang="0">
                    <a:pos x="0" y="339"/>
                  </a:cxn>
                  <a:cxn ang="0">
                    <a:pos x="0" y="339"/>
                  </a:cxn>
                  <a:cxn ang="0">
                    <a:pos x="0" y="732"/>
                  </a:cxn>
                  <a:cxn ang="0">
                    <a:pos x="532" y="732"/>
                  </a:cxn>
                  <a:cxn ang="0">
                    <a:pos x="532" y="393"/>
                  </a:cxn>
                </a:cxnLst>
                <a:rect l="0" t="0" r="r" b="b"/>
                <a:pathLst>
                  <a:path w="532" h="732">
                    <a:moveTo>
                      <a:pt x="532" y="393"/>
                    </a:moveTo>
                    <a:lnTo>
                      <a:pt x="532" y="393"/>
                    </a:lnTo>
                    <a:lnTo>
                      <a:pt x="532" y="0"/>
                    </a:lnTo>
                    <a:lnTo>
                      <a:pt x="0" y="0"/>
                    </a:lnTo>
                    <a:lnTo>
                      <a:pt x="0" y="339"/>
                    </a:lnTo>
                    <a:lnTo>
                      <a:pt x="0" y="339"/>
                    </a:lnTo>
                    <a:lnTo>
                      <a:pt x="0" y="732"/>
                    </a:lnTo>
                    <a:lnTo>
                      <a:pt x="532" y="732"/>
                    </a:lnTo>
                    <a:lnTo>
                      <a:pt x="532" y="393"/>
                    </a:lnTo>
                    <a:close/>
                  </a:path>
                </a:pathLst>
              </a:custGeom>
              <a:solidFill>
                <a:schemeClr val="accent1">
                  <a:lumMod val="75000"/>
                </a:schemeClr>
              </a:solidFill>
              <a:ln w="9525">
                <a:noFill/>
                <a:round/>
              </a:ln>
            </p:spPr>
            <p:txBody>
              <a:bodyPr anchor="ctr"/>
              <a:lstStyle/>
              <a:p>
                <a:pPr algn="ctr"/>
              </a:p>
            </p:txBody>
          </p:sp>
          <p:sp>
            <p:nvSpPr>
              <p:cNvPr id="13" name="Freeform: Shape 38"/>
              <p:cNvSpPr/>
              <p:nvPr/>
            </p:nvSpPr>
            <p:spPr bwMode="auto">
              <a:xfrm>
                <a:off x="5623430" y="2132856"/>
                <a:ext cx="2893662" cy="940959"/>
              </a:xfrm>
              <a:custGeom>
                <a:avLst/>
                <a:gdLst/>
                <a:ahLst/>
                <a:cxnLst>
                  <a:cxn ang="0">
                    <a:pos x="1590" y="615"/>
                  </a:cxn>
                  <a:cxn ang="0">
                    <a:pos x="0" y="615"/>
                  </a:cxn>
                  <a:cxn ang="0">
                    <a:pos x="524" y="0"/>
                  </a:cxn>
                  <a:cxn ang="0">
                    <a:pos x="1058" y="0"/>
                  </a:cxn>
                  <a:cxn ang="0">
                    <a:pos x="1590" y="615"/>
                  </a:cxn>
                </a:cxnLst>
                <a:rect l="0" t="0" r="r" b="b"/>
                <a:pathLst>
                  <a:path w="1590" h="615">
                    <a:moveTo>
                      <a:pt x="1590" y="615"/>
                    </a:moveTo>
                    <a:lnTo>
                      <a:pt x="0" y="615"/>
                    </a:lnTo>
                    <a:lnTo>
                      <a:pt x="524" y="0"/>
                    </a:lnTo>
                    <a:lnTo>
                      <a:pt x="1058" y="0"/>
                    </a:lnTo>
                    <a:lnTo>
                      <a:pt x="1590" y="615"/>
                    </a:lnTo>
                    <a:close/>
                  </a:path>
                </a:pathLst>
              </a:custGeom>
              <a:solidFill>
                <a:schemeClr val="accent2"/>
              </a:solidFill>
              <a:ln w="9525">
                <a:noFill/>
                <a:round/>
              </a:ln>
            </p:spPr>
            <p:txBody>
              <a:bodyPr vert="horz" wrap="square" lIns="91440" tIns="45720" rIns="91440" bIns="45720" anchor="ctr" anchorCtr="0" compatLnSpc="1">
                <a:normAutofit/>
              </a:bodyPr>
              <a:lstStyle/>
              <a:p>
                <a:pPr lvl="0" algn="ctr"/>
                <a:endParaRPr lang="zh-CN" altLang="en-US" b="1" dirty="0">
                  <a:solidFill>
                    <a:srgbClr val="FFFFFF"/>
                  </a:solidFill>
                </a:endParaRPr>
              </a:p>
            </p:txBody>
          </p:sp>
          <p:sp>
            <p:nvSpPr>
              <p:cNvPr id="14" name="Freeform: Shape 39"/>
              <p:cNvSpPr/>
              <p:nvPr/>
            </p:nvSpPr>
            <p:spPr bwMode="auto">
              <a:xfrm>
                <a:off x="7552538" y="3073815"/>
                <a:ext cx="964555" cy="1588155"/>
              </a:xfrm>
              <a:custGeom>
                <a:avLst/>
                <a:gdLst/>
                <a:ahLst/>
                <a:cxnLst>
                  <a:cxn ang="0">
                    <a:pos x="0" y="391"/>
                  </a:cxn>
                  <a:cxn ang="0">
                    <a:pos x="0" y="0"/>
                  </a:cxn>
                  <a:cxn ang="0">
                    <a:pos x="530" y="0"/>
                  </a:cxn>
                  <a:cxn ang="0">
                    <a:pos x="530" y="1038"/>
                  </a:cxn>
                  <a:cxn ang="0">
                    <a:pos x="0" y="391"/>
                  </a:cxn>
                </a:cxnLst>
                <a:rect l="0" t="0" r="r" b="b"/>
                <a:pathLst>
                  <a:path w="530" h="1038">
                    <a:moveTo>
                      <a:pt x="0" y="391"/>
                    </a:moveTo>
                    <a:lnTo>
                      <a:pt x="0" y="0"/>
                    </a:lnTo>
                    <a:lnTo>
                      <a:pt x="530" y="0"/>
                    </a:lnTo>
                    <a:lnTo>
                      <a:pt x="530" y="1038"/>
                    </a:lnTo>
                    <a:lnTo>
                      <a:pt x="0" y="391"/>
                    </a:lnTo>
                    <a:close/>
                  </a:path>
                </a:pathLst>
              </a:custGeom>
              <a:solidFill>
                <a:schemeClr val="accent2">
                  <a:lumMod val="75000"/>
                </a:schemeClr>
              </a:solidFill>
              <a:ln w="9525">
                <a:noFill/>
                <a:round/>
              </a:ln>
            </p:spPr>
            <p:txBody>
              <a:bodyPr anchor="ctr"/>
              <a:lstStyle/>
              <a:p>
                <a:pPr algn="ctr"/>
              </a:p>
            </p:txBody>
          </p:sp>
          <p:sp>
            <p:nvSpPr>
              <p:cNvPr id="15" name="Freeform: Shape 40"/>
              <p:cNvSpPr/>
              <p:nvPr/>
            </p:nvSpPr>
            <p:spPr bwMode="auto">
              <a:xfrm>
                <a:off x="3697962" y="4193787"/>
                <a:ext cx="2893662" cy="937899"/>
              </a:xfrm>
              <a:custGeom>
                <a:avLst/>
                <a:gdLst/>
                <a:ahLst/>
                <a:cxnLst>
                  <a:cxn ang="0">
                    <a:pos x="0" y="0"/>
                  </a:cxn>
                  <a:cxn ang="0">
                    <a:pos x="1590" y="0"/>
                  </a:cxn>
                  <a:cxn ang="0">
                    <a:pos x="1066" y="613"/>
                  </a:cxn>
                  <a:cxn ang="0">
                    <a:pos x="532" y="613"/>
                  </a:cxn>
                  <a:cxn ang="0">
                    <a:pos x="0" y="0"/>
                  </a:cxn>
                </a:cxnLst>
                <a:rect l="0" t="0" r="r" b="b"/>
                <a:pathLst>
                  <a:path w="1590" h="613">
                    <a:moveTo>
                      <a:pt x="0" y="0"/>
                    </a:moveTo>
                    <a:lnTo>
                      <a:pt x="1590" y="0"/>
                    </a:lnTo>
                    <a:lnTo>
                      <a:pt x="1066" y="613"/>
                    </a:lnTo>
                    <a:lnTo>
                      <a:pt x="532" y="613"/>
                    </a:lnTo>
                    <a:lnTo>
                      <a:pt x="0" y="0"/>
                    </a:lnTo>
                    <a:close/>
                  </a:path>
                </a:pathLst>
              </a:custGeom>
              <a:solidFill>
                <a:schemeClr val="accent1"/>
              </a:solidFill>
              <a:ln w="9525">
                <a:noFill/>
                <a:round/>
              </a:ln>
            </p:spPr>
            <p:txBody>
              <a:bodyPr vert="horz" wrap="square" lIns="91440" tIns="45720" rIns="91440" bIns="45720" anchor="ctr" anchorCtr="0" compatLnSpc="1">
                <a:normAutofit/>
              </a:bodyPr>
              <a:lstStyle/>
              <a:p>
                <a:pPr lvl="0" algn="ctr"/>
                <a:endParaRPr lang="zh-CN" altLang="en-US" b="1" dirty="0">
                  <a:solidFill>
                    <a:srgbClr val="FFFFFF"/>
                  </a:solidFill>
                </a:endParaRPr>
              </a:p>
            </p:txBody>
          </p:sp>
          <p:sp>
            <p:nvSpPr>
              <p:cNvPr id="16" name="Freeform: Shape 41"/>
              <p:cNvSpPr/>
              <p:nvPr/>
            </p:nvSpPr>
            <p:spPr bwMode="auto">
              <a:xfrm>
                <a:off x="3697962" y="2604101"/>
                <a:ext cx="968194" cy="1589686"/>
              </a:xfrm>
              <a:custGeom>
                <a:avLst/>
                <a:gdLst/>
                <a:ahLst/>
                <a:cxnLst>
                  <a:cxn ang="0">
                    <a:pos x="532" y="648"/>
                  </a:cxn>
                  <a:cxn ang="0">
                    <a:pos x="532" y="1039"/>
                  </a:cxn>
                  <a:cxn ang="0">
                    <a:pos x="0" y="1039"/>
                  </a:cxn>
                  <a:cxn ang="0">
                    <a:pos x="0" y="0"/>
                  </a:cxn>
                  <a:cxn ang="0">
                    <a:pos x="532" y="648"/>
                  </a:cxn>
                </a:cxnLst>
                <a:rect l="0" t="0" r="r" b="b"/>
                <a:pathLst>
                  <a:path w="532" h="1039">
                    <a:moveTo>
                      <a:pt x="532" y="648"/>
                    </a:moveTo>
                    <a:lnTo>
                      <a:pt x="532" y="1039"/>
                    </a:lnTo>
                    <a:lnTo>
                      <a:pt x="0" y="1039"/>
                    </a:lnTo>
                    <a:lnTo>
                      <a:pt x="0" y="0"/>
                    </a:lnTo>
                    <a:lnTo>
                      <a:pt x="532" y="648"/>
                    </a:lnTo>
                    <a:close/>
                  </a:path>
                </a:pathLst>
              </a:custGeom>
              <a:solidFill>
                <a:schemeClr val="accent1">
                  <a:lumMod val="75000"/>
                </a:schemeClr>
              </a:solidFill>
              <a:ln w="9525">
                <a:noFill/>
                <a:round/>
              </a:ln>
            </p:spPr>
            <p:txBody>
              <a:bodyPr anchor="ctr"/>
              <a:lstStyle/>
              <a:p>
                <a:pPr algn="ctr"/>
              </a:p>
            </p:txBody>
          </p:sp>
          <p:grpSp>
            <p:nvGrpSpPr>
              <p:cNvPr id="17" name="Group 42"/>
              <p:cNvGrpSpPr/>
              <p:nvPr/>
            </p:nvGrpSpPr>
            <p:grpSpPr>
              <a:xfrm>
                <a:off x="4002452" y="3443581"/>
                <a:ext cx="359215" cy="419757"/>
                <a:chOff x="-213519" y="1123950"/>
                <a:chExt cx="282575" cy="330200"/>
              </a:xfrm>
              <a:solidFill>
                <a:schemeClr val="bg1"/>
              </a:solidFill>
            </p:grpSpPr>
            <p:sp>
              <p:nvSpPr>
                <p:cNvPr id="23" name="Freeform: Shape 43"/>
                <p:cNvSpPr/>
                <p:nvPr/>
              </p:nvSpPr>
              <p:spPr bwMode="auto">
                <a:xfrm>
                  <a:off x="-213519" y="1149350"/>
                  <a:ext cx="261938" cy="304800"/>
                </a:xfrm>
                <a:custGeom>
                  <a:avLst/>
                  <a:gdLst/>
                  <a:ahLst/>
                  <a:cxnLst>
                    <a:cxn ang="0">
                      <a:pos x="40" y="0"/>
                    </a:cxn>
                    <a:cxn ang="0">
                      <a:pos x="15" y="13"/>
                    </a:cxn>
                    <a:cxn ang="0">
                      <a:pos x="15" y="77"/>
                    </a:cxn>
                    <a:cxn ang="0">
                      <a:pos x="71" y="77"/>
                    </a:cxn>
                    <a:cxn ang="0">
                      <a:pos x="82" y="49"/>
                    </a:cxn>
                    <a:cxn ang="0">
                      <a:pos x="40" y="49"/>
                    </a:cxn>
                    <a:cxn ang="0">
                      <a:pos x="40" y="0"/>
                    </a:cxn>
                  </a:cxnLst>
                  <a:rect l="0" t="0" r="r" b="b"/>
                  <a:pathLst>
                    <a:path w="82" h="95">
                      <a:moveTo>
                        <a:pt x="40" y="0"/>
                      </a:moveTo>
                      <a:cubicBezTo>
                        <a:pt x="31" y="1"/>
                        <a:pt x="22" y="5"/>
                        <a:pt x="15" y="13"/>
                      </a:cubicBezTo>
                      <a:cubicBezTo>
                        <a:pt x="0" y="31"/>
                        <a:pt x="0" y="60"/>
                        <a:pt x="15" y="77"/>
                      </a:cubicBezTo>
                      <a:cubicBezTo>
                        <a:pt x="30" y="95"/>
                        <a:pt x="55" y="95"/>
                        <a:pt x="71" y="77"/>
                      </a:cubicBezTo>
                      <a:cubicBezTo>
                        <a:pt x="77" y="69"/>
                        <a:pt x="81" y="59"/>
                        <a:pt x="82" y="49"/>
                      </a:cubicBezTo>
                      <a:cubicBezTo>
                        <a:pt x="40" y="49"/>
                        <a:pt x="40" y="49"/>
                        <a:pt x="40" y="49"/>
                      </a:cubicBezTo>
                      <a:lnTo>
                        <a:pt x="40" y="0"/>
                      </a:lnTo>
                      <a:close/>
                    </a:path>
                  </a:pathLst>
                </a:custGeom>
                <a:grpFill/>
                <a:ln w="9525">
                  <a:noFill/>
                  <a:round/>
                </a:ln>
              </p:spPr>
              <p:txBody>
                <a:bodyPr anchor="ctr"/>
                <a:lstStyle/>
                <a:p>
                  <a:pPr algn="ctr"/>
                </a:p>
              </p:txBody>
            </p:sp>
            <p:sp>
              <p:nvSpPr>
                <p:cNvPr id="24" name="Freeform: Shape 44"/>
                <p:cNvSpPr/>
                <p:nvPr/>
              </p:nvSpPr>
              <p:spPr bwMode="auto">
                <a:xfrm>
                  <a:off x="-69057" y="1123950"/>
                  <a:ext cx="138113" cy="160338"/>
                </a:xfrm>
                <a:custGeom>
                  <a:avLst/>
                  <a:gdLst/>
                  <a:ahLst/>
                  <a:cxnLst>
                    <a:cxn ang="0">
                      <a:pos x="31" y="15"/>
                    </a:cxn>
                    <a:cxn ang="0">
                      <a:pos x="0" y="1"/>
                    </a:cxn>
                    <a:cxn ang="0">
                      <a:pos x="0" y="50"/>
                    </a:cxn>
                    <a:cxn ang="0">
                      <a:pos x="43" y="50"/>
                    </a:cxn>
                    <a:cxn ang="0">
                      <a:pos x="31" y="15"/>
                    </a:cxn>
                  </a:cxnLst>
                  <a:rect l="0" t="0" r="r" b="b"/>
                  <a:pathLst>
                    <a:path w="43" h="50">
                      <a:moveTo>
                        <a:pt x="31" y="15"/>
                      </a:moveTo>
                      <a:cubicBezTo>
                        <a:pt x="23" y="5"/>
                        <a:pt x="11" y="0"/>
                        <a:pt x="0" y="1"/>
                      </a:cubicBezTo>
                      <a:cubicBezTo>
                        <a:pt x="0" y="50"/>
                        <a:pt x="0" y="50"/>
                        <a:pt x="0" y="50"/>
                      </a:cubicBezTo>
                      <a:cubicBezTo>
                        <a:pt x="43" y="50"/>
                        <a:pt x="43" y="50"/>
                        <a:pt x="43" y="50"/>
                      </a:cubicBezTo>
                      <a:cubicBezTo>
                        <a:pt x="43" y="37"/>
                        <a:pt x="40" y="24"/>
                        <a:pt x="31" y="15"/>
                      </a:cubicBezTo>
                      <a:close/>
                    </a:path>
                  </a:pathLst>
                </a:custGeom>
                <a:grpFill/>
                <a:ln w="9525">
                  <a:noFill/>
                  <a:round/>
                </a:ln>
              </p:spPr>
              <p:txBody>
                <a:bodyPr anchor="ctr"/>
                <a:lstStyle/>
                <a:p>
                  <a:pPr algn="ctr"/>
                </a:p>
              </p:txBody>
            </p:sp>
          </p:grpSp>
          <p:grpSp>
            <p:nvGrpSpPr>
              <p:cNvPr id="18" name="Group 45"/>
              <p:cNvGrpSpPr/>
              <p:nvPr/>
            </p:nvGrpSpPr>
            <p:grpSpPr>
              <a:xfrm>
                <a:off x="5971301" y="3491004"/>
                <a:ext cx="272438" cy="324908"/>
                <a:chOff x="1540668" y="1155700"/>
                <a:chExt cx="214313" cy="255588"/>
              </a:xfrm>
              <a:solidFill>
                <a:schemeClr val="bg1"/>
              </a:solidFill>
            </p:grpSpPr>
            <p:sp>
              <p:nvSpPr>
                <p:cNvPr id="19" name="Rectangle 46"/>
                <p:cNvSpPr/>
                <p:nvPr/>
              </p:nvSpPr>
              <p:spPr bwMode="auto">
                <a:xfrm>
                  <a:off x="1540668" y="1181100"/>
                  <a:ext cx="85725" cy="100013"/>
                </a:xfrm>
                <a:prstGeom prst="rect">
                  <a:avLst/>
                </a:prstGeom>
                <a:grpFill/>
                <a:ln w="9525">
                  <a:noFill/>
                  <a:miter lim="800000"/>
                </a:ln>
              </p:spPr>
              <p:txBody>
                <a:bodyPr anchor="ctr"/>
                <a:lstStyle/>
                <a:p>
                  <a:pPr algn="ctr"/>
                </a:p>
              </p:txBody>
            </p:sp>
            <p:sp>
              <p:nvSpPr>
                <p:cNvPr id="20" name="Rectangle 47"/>
                <p:cNvSpPr/>
                <p:nvPr/>
              </p:nvSpPr>
              <p:spPr bwMode="auto">
                <a:xfrm>
                  <a:off x="1648618" y="1155700"/>
                  <a:ext cx="106363" cy="125413"/>
                </a:xfrm>
                <a:prstGeom prst="rect">
                  <a:avLst/>
                </a:prstGeom>
                <a:grpFill/>
                <a:ln w="9525">
                  <a:noFill/>
                  <a:miter lim="800000"/>
                </a:ln>
              </p:spPr>
              <p:txBody>
                <a:bodyPr anchor="ctr"/>
                <a:lstStyle/>
                <a:p>
                  <a:pPr algn="ctr"/>
                </a:p>
              </p:txBody>
            </p:sp>
            <p:sp>
              <p:nvSpPr>
                <p:cNvPr id="21" name="Rectangle 48"/>
                <p:cNvSpPr/>
                <p:nvPr/>
              </p:nvSpPr>
              <p:spPr bwMode="auto">
                <a:xfrm>
                  <a:off x="1540668" y="1309688"/>
                  <a:ext cx="85725" cy="101600"/>
                </a:xfrm>
                <a:prstGeom prst="rect">
                  <a:avLst/>
                </a:prstGeom>
                <a:grpFill/>
                <a:ln w="9525">
                  <a:noFill/>
                  <a:miter lim="800000"/>
                </a:ln>
              </p:spPr>
              <p:txBody>
                <a:bodyPr anchor="ctr"/>
                <a:lstStyle/>
                <a:p>
                  <a:pPr algn="ctr"/>
                </a:p>
              </p:txBody>
            </p:sp>
            <p:sp>
              <p:nvSpPr>
                <p:cNvPr id="22" name="Rectangle 49"/>
                <p:cNvSpPr/>
                <p:nvPr/>
              </p:nvSpPr>
              <p:spPr bwMode="auto">
                <a:xfrm>
                  <a:off x="1648618" y="1309688"/>
                  <a:ext cx="87313" cy="101600"/>
                </a:xfrm>
                <a:prstGeom prst="rect">
                  <a:avLst/>
                </a:prstGeom>
                <a:grpFill/>
                <a:ln w="9525">
                  <a:noFill/>
                  <a:miter lim="800000"/>
                </a:ln>
              </p:spPr>
              <p:txBody>
                <a:bodyPr anchor="ctr"/>
                <a:lstStyle/>
                <a:p>
                  <a:pPr algn="ctr"/>
                </a:p>
              </p:txBody>
            </p:sp>
          </p:grpSp>
          <p:sp>
            <p:nvSpPr>
              <p:cNvPr id="25" name="Freeform: Shape 50"/>
              <p:cNvSpPr/>
              <p:nvPr/>
            </p:nvSpPr>
            <p:spPr bwMode="auto">
              <a:xfrm>
                <a:off x="7874379" y="3491005"/>
                <a:ext cx="320872" cy="324908"/>
              </a:xfrm>
              <a:custGeom>
                <a:avLst/>
                <a:gdLst/>
                <a:ahLst/>
                <a:cxnLst>
                  <a:cxn ang="0">
                    <a:pos x="79" y="14"/>
                  </a:cxn>
                  <a:cxn ang="0">
                    <a:pos x="67" y="0"/>
                  </a:cxn>
                  <a:cxn ang="0">
                    <a:pos x="56" y="14"/>
                  </a:cxn>
                  <a:cxn ang="0">
                    <a:pos x="59" y="24"/>
                  </a:cxn>
                  <a:cxn ang="0">
                    <a:pos x="46" y="61"/>
                  </a:cxn>
                  <a:cxn ang="0">
                    <a:pos x="34" y="32"/>
                  </a:cxn>
                  <a:cxn ang="0">
                    <a:pos x="25" y="31"/>
                  </a:cxn>
                  <a:cxn ang="0">
                    <a:pos x="16" y="43"/>
                  </a:cxn>
                  <a:cxn ang="0">
                    <a:pos x="12" y="42"/>
                  </a:cxn>
                  <a:cxn ang="0">
                    <a:pos x="0" y="56"/>
                  </a:cxn>
                  <a:cxn ang="0">
                    <a:pos x="12" y="70"/>
                  </a:cxn>
                  <a:cxn ang="0">
                    <a:pos x="24" y="56"/>
                  </a:cxn>
                  <a:cxn ang="0">
                    <a:pos x="24" y="53"/>
                  </a:cxn>
                  <a:cxn ang="0">
                    <a:pos x="28" y="48"/>
                  </a:cxn>
                  <a:cxn ang="0">
                    <a:pos x="41" y="80"/>
                  </a:cxn>
                  <a:cxn ang="0">
                    <a:pos x="51" y="80"/>
                  </a:cxn>
                  <a:cxn ang="0">
                    <a:pos x="71" y="27"/>
                  </a:cxn>
                  <a:cxn ang="0">
                    <a:pos x="79" y="14"/>
                  </a:cxn>
                </a:cxnLst>
                <a:rect l="0" t="0" r="r" b="b"/>
                <a:pathLst>
                  <a:path w="79" h="80">
                    <a:moveTo>
                      <a:pt x="79" y="14"/>
                    </a:moveTo>
                    <a:cubicBezTo>
                      <a:pt x="79" y="6"/>
                      <a:pt x="74" y="0"/>
                      <a:pt x="67" y="0"/>
                    </a:cubicBezTo>
                    <a:cubicBezTo>
                      <a:pt x="61" y="0"/>
                      <a:pt x="56" y="6"/>
                      <a:pt x="56" y="14"/>
                    </a:cubicBezTo>
                    <a:cubicBezTo>
                      <a:pt x="56" y="18"/>
                      <a:pt x="57" y="21"/>
                      <a:pt x="59" y="24"/>
                    </a:cubicBezTo>
                    <a:cubicBezTo>
                      <a:pt x="46" y="61"/>
                      <a:pt x="46" y="61"/>
                      <a:pt x="46" y="61"/>
                    </a:cubicBezTo>
                    <a:cubicBezTo>
                      <a:pt x="34" y="32"/>
                      <a:pt x="34" y="32"/>
                      <a:pt x="34" y="32"/>
                    </a:cubicBezTo>
                    <a:cubicBezTo>
                      <a:pt x="25" y="31"/>
                      <a:pt x="25" y="31"/>
                      <a:pt x="25" y="31"/>
                    </a:cubicBezTo>
                    <a:cubicBezTo>
                      <a:pt x="16" y="43"/>
                      <a:pt x="16" y="43"/>
                      <a:pt x="16" y="43"/>
                    </a:cubicBezTo>
                    <a:cubicBezTo>
                      <a:pt x="15" y="43"/>
                      <a:pt x="13" y="42"/>
                      <a:pt x="12" y="42"/>
                    </a:cubicBezTo>
                    <a:cubicBezTo>
                      <a:pt x="6" y="42"/>
                      <a:pt x="0" y="48"/>
                      <a:pt x="0" y="56"/>
                    </a:cubicBezTo>
                    <a:cubicBezTo>
                      <a:pt x="0" y="64"/>
                      <a:pt x="6" y="70"/>
                      <a:pt x="12" y="70"/>
                    </a:cubicBezTo>
                    <a:cubicBezTo>
                      <a:pt x="19" y="70"/>
                      <a:pt x="24" y="64"/>
                      <a:pt x="24" y="56"/>
                    </a:cubicBezTo>
                    <a:cubicBezTo>
                      <a:pt x="24" y="55"/>
                      <a:pt x="24" y="54"/>
                      <a:pt x="24" y="53"/>
                    </a:cubicBezTo>
                    <a:cubicBezTo>
                      <a:pt x="28" y="48"/>
                      <a:pt x="28" y="48"/>
                      <a:pt x="28" y="48"/>
                    </a:cubicBezTo>
                    <a:cubicBezTo>
                      <a:pt x="41" y="80"/>
                      <a:pt x="41" y="80"/>
                      <a:pt x="41" y="80"/>
                    </a:cubicBezTo>
                    <a:cubicBezTo>
                      <a:pt x="51" y="80"/>
                      <a:pt x="51" y="80"/>
                      <a:pt x="51" y="80"/>
                    </a:cubicBezTo>
                    <a:cubicBezTo>
                      <a:pt x="71" y="27"/>
                      <a:pt x="71" y="27"/>
                      <a:pt x="71" y="27"/>
                    </a:cubicBezTo>
                    <a:cubicBezTo>
                      <a:pt x="76" y="25"/>
                      <a:pt x="79" y="20"/>
                      <a:pt x="79" y="14"/>
                    </a:cubicBezTo>
                    <a:close/>
                  </a:path>
                </a:pathLst>
              </a:custGeom>
              <a:solidFill>
                <a:schemeClr val="bg1"/>
              </a:solidFill>
              <a:ln w="9525">
                <a:noFill/>
                <a:round/>
              </a:ln>
            </p:spPr>
            <p:txBody>
              <a:bodyPr anchor="ctr"/>
              <a:lstStyle/>
              <a:p>
                <a:pPr algn="ctr"/>
              </a:p>
            </p:txBody>
          </p:sp>
        </p:grpSp>
        <p:sp>
          <p:nvSpPr>
            <p:cNvPr id="26" name="矩形 25"/>
            <p:cNvSpPr/>
            <p:nvPr/>
          </p:nvSpPr>
          <p:spPr>
            <a:xfrm>
              <a:off x="6223109" y="2300834"/>
              <a:ext cx="1671248" cy="1009195"/>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a:solidFill>
                    <a:schemeClr val="bg1"/>
                  </a:solidFill>
                </a:rPr>
                <a:t>6</a:t>
              </a:r>
              <a:r>
                <a:rPr lang="zh-CN" altLang="en-US" b="1" dirty="0">
                  <a:solidFill>
                    <a:schemeClr val="bg1"/>
                  </a:solidFill>
                </a:rPr>
                <a:t>项目完成日期</a:t>
              </a:r>
            </a:p>
          </p:txBody>
        </p:sp>
        <p:sp>
          <p:nvSpPr>
            <p:cNvPr id="35" name="矩形 34"/>
            <p:cNvSpPr/>
            <p:nvPr/>
          </p:nvSpPr>
          <p:spPr>
            <a:xfrm>
              <a:off x="4140520" y="4270837"/>
              <a:ext cx="1882934" cy="1009195"/>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a:solidFill>
                    <a:schemeClr val="bg1"/>
                  </a:solidFill>
                </a:rPr>
                <a:t>5</a:t>
              </a:r>
              <a:r>
                <a:rPr lang="zh-CN" altLang="en-US" b="1" dirty="0">
                  <a:solidFill>
                    <a:schemeClr val="bg1"/>
                  </a:solidFill>
                </a:rPr>
                <a:t>项目起始日期</a:t>
              </a:r>
            </a:p>
          </p:txBody>
        </p:sp>
      </p:grpSp>
      <p:sp>
        <p:nvSpPr>
          <p:cNvPr id="2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28957" y="991871"/>
            <a:ext cx="6212206"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问题九</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跨</a:t>
            </a:r>
            <a:r>
              <a:rPr lang="zh-CN" altLang="en-US" sz="2800" b="1" dirty="0">
                <a:latin typeface="微软雅黑" pitchFamily="34" charset="-122"/>
                <a:ea typeface="微软雅黑" pitchFamily="34" charset="-122"/>
              </a:rPr>
              <a:t>年项目所处主要进展阶段？</a:t>
            </a:r>
          </a:p>
        </p:txBody>
      </p:sp>
      <p:pic>
        <p:nvPicPr>
          <p:cNvPr id="2" name="图片 1"/>
          <p:cNvPicPr>
            <a:picLocks noChangeAspect="1"/>
          </p:cNvPicPr>
          <p:nvPr/>
        </p:nvPicPr>
        <p:blipFill>
          <a:blip r:embed="rId1"/>
          <a:srcRect/>
          <a:stretch>
            <a:fillRect/>
          </a:stretch>
        </p:blipFill>
        <p:spPr>
          <a:xfrm>
            <a:off x="802640" y="1948180"/>
            <a:ext cx="10739120" cy="1198880"/>
          </a:xfrm>
          <a:prstGeom prst="rect">
            <a:avLst/>
          </a:prstGeom>
        </p:spPr>
      </p:pic>
      <p:graphicFrame>
        <p:nvGraphicFramePr>
          <p:cNvPr id="3" name="表格 2"/>
          <p:cNvGraphicFramePr>
            <a:graphicFrameLocks noGrp="1"/>
          </p:cNvGraphicFramePr>
          <p:nvPr/>
        </p:nvGraphicFramePr>
        <p:xfrm>
          <a:off x="1309311" y="3394583"/>
          <a:ext cx="5130125" cy="2915938"/>
        </p:xfrm>
        <a:graphic>
          <a:graphicData uri="http://schemas.openxmlformats.org/drawingml/2006/table">
            <a:tbl>
              <a:tblPr>
                <a:tableStyleId>{5C22544A-7EE6-4342-B048-85BDC9FD1C3A}</a:tableStyleId>
              </a:tblPr>
              <a:tblGrid>
                <a:gridCol w="1177985"/>
                <a:gridCol w="3952140"/>
              </a:tblGrid>
              <a:tr h="892791">
                <a:tc>
                  <a:txBody>
                    <a:bodyPr/>
                    <a:lstStyle/>
                    <a:p>
                      <a:pPr algn="ctr">
                        <a:lnSpc>
                          <a:spcPts val="1400"/>
                        </a:lnSpc>
                        <a:spcAft>
                          <a:spcPts val="0"/>
                        </a:spcAft>
                      </a:pPr>
                      <a:r>
                        <a:rPr lang="zh-CN" sz="1800" kern="100" dirty="0">
                          <a:effectLst/>
                        </a:rPr>
                        <a:t>代码</a:t>
                      </a:r>
                      <a:endParaRPr lang="zh-CN" sz="1800" kern="100" dirty="0">
                        <a:effectLst/>
                        <a:latin typeface="Times New Roman" charset="0"/>
                        <a:ea typeface="宋体" pitchFamily="2" charset="-122"/>
                      </a:endParaRPr>
                    </a:p>
                  </a:txBody>
                  <a:tcPr marL="68580" marR="68580" marT="0" marB="0" anchor="ctr">
                    <a:solidFill>
                      <a:schemeClr val="accent1">
                        <a:lumMod val="60000"/>
                        <a:lumOff val="40000"/>
                      </a:schemeClr>
                    </a:solidFill>
                  </a:tcPr>
                </a:tc>
                <a:tc>
                  <a:txBody>
                    <a:bodyPr/>
                    <a:lstStyle/>
                    <a:p>
                      <a:pPr algn="ctr">
                        <a:lnSpc>
                          <a:spcPts val="1400"/>
                        </a:lnSpc>
                        <a:spcAft>
                          <a:spcPts val="0"/>
                        </a:spcAft>
                      </a:pPr>
                      <a:r>
                        <a:rPr lang="zh-CN" sz="1800" kern="100" dirty="0">
                          <a:effectLst/>
                        </a:rPr>
                        <a:t>研究开发</a:t>
                      </a:r>
                      <a:r>
                        <a:rPr lang="zh-CN" sz="1800" kern="0" spc="-10" dirty="0">
                          <a:effectLst/>
                        </a:rPr>
                        <a:t>项目进展阶段</a:t>
                      </a:r>
                      <a:endParaRPr lang="zh-CN" sz="1800" kern="0" spc="-10" dirty="0">
                        <a:effectLst/>
                        <a:latin typeface="Times New Roman" charset="0"/>
                        <a:ea typeface="宋体" pitchFamily="2" charset="-122"/>
                      </a:endParaRPr>
                    </a:p>
                  </a:txBody>
                  <a:tcPr marL="68580" marR="68580" marT="0" marB="0" anchor="ctr">
                    <a:solidFill>
                      <a:schemeClr val="accent1">
                        <a:lumMod val="60000"/>
                        <a:lumOff val="40000"/>
                      </a:schemeClr>
                    </a:solidFill>
                  </a:tcPr>
                </a:tc>
              </a:tr>
              <a:tr h="2023147">
                <a:tc>
                  <a:txBody>
                    <a:bodyPr/>
                    <a:lstStyle/>
                    <a:p>
                      <a:pPr algn="ctr">
                        <a:lnSpc>
                          <a:spcPts val="1400"/>
                        </a:lnSpc>
                        <a:spcAft>
                          <a:spcPts val="0"/>
                        </a:spcAft>
                      </a:pPr>
                      <a:endParaRPr lang="en-US" sz="1800" kern="100" dirty="0">
                        <a:effectLst/>
                      </a:endParaRPr>
                    </a:p>
                    <a:p>
                      <a:pPr algn="ctr">
                        <a:lnSpc>
                          <a:spcPts val="1400"/>
                        </a:lnSpc>
                        <a:spcAft>
                          <a:spcPts val="0"/>
                        </a:spcAft>
                      </a:pPr>
                      <a:r>
                        <a:rPr lang="en-US" sz="1800" kern="100" dirty="0">
                          <a:effectLst/>
                        </a:rPr>
                        <a:t>1</a:t>
                      </a:r>
                      <a:endParaRPr lang="zh-CN" sz="1800" kern="100" dirty="0">
                        <a:effectLst/>
                      </a:endParaRPr>
                    </a:p>
                    <a:p>
                      <a:pPr algn="ctr">
                        <a:lnSpc>
                          <a:spcPts val="1400"/>
                        </a:lnSpc>
                        <a:spcAft>
                          <a:spcPts val="0"/>
                        </a:spcAft>
                      </a:pPr>
                      <a:endParaRPr lang="en-US" sz="1800" kern="100" dirty="0">
                        <a:effectLst/>
                      </a:endParaRPr>
                    </a:p>
                    <a:p>
                      <a:pPr algn="ctr">
                        <a:lnSpc>
                          <a:spcPts val="1400"/>
                        </a:lnSpc>
                        <a:spcAft>
                          <a:spcPts val="0"/>
                        </a:spcAft>
                      </a:pPr>
                      <a:r>
                        <a:rPr lang="en-US" sz="1800" kern="100" dirty="0">
                          <a:effectLst/>
                        </a:rPr>
                        <a:t>2</a:t>
                      </a:r>
                      <a:endParaRPr lang="zh-CN" sz="1800" kern="100" dirty="0">
                        <a:effectLst/>
                      </a:endParaRPr>
                    </a:p>
                    <a:p>
                      <a:pPr algn="ctr">
                        <a:lnSpc>
                          <a:spcPts val="1400"/>
                        </a:lnSpc>
                        <a:spcAft>
                          <a:spcPts val="0"/>
                        </a:spcAft>
                      </a:pPr>
                      <a:endParaRPr lang="en-US" sz="1800" kern="100" dirty="0">
                        <a:effectLst/>
                      </a:endParaRPr>
                    </a:p>
                    <a:p>
                      <a:pPr algn="ctr">
                        <a:lnSpc>
                          <a:spcPts val="1400"/>
                        </a:lnSpc>
                        <a:spcAft>
                          <a:spcPts val="0"/>
                        </a:spcAft>
                      </a:pPr>
                      <a:r>
                        <a:rPr lang="en-US" sz="1800" kern="100" dirty="0">
                          <a:effectLst/>
                        </a:rPr>
                        <a:t>3</a:t>
                      </a:r>
                      <a:endParaRPr lang="zh-CN" sz="1800" kern="100" dirty="0">
                        <a:effectLst/>
                      </a:endParaRPr>
                    </a:p>
                    <a:p>
                      <a:pPr algn="ctr">
                        <a:lnSpc>
                          <a:spcPts val="1400"/>
                        </a:lnSpc>
                        <a:spcAft>
                          <a:spcPts val="0"/>
                        </a:spcAft>
                      </a:pPr>
                      <a:endParaRPr lang="en-US" sz="1800" kern="100" dirty="0">
                        <a:effectLst/>
                      </a:endParaRPr>
                    </a:p>
                    <a:p>
                      <a:pPr algn="ctr">
                        <a:lnSpc>
                          <a:spcPts val="1400"/>
                        </a:lnSpc>
                        <a:spcAft>
                          <a:spcPts val="0"/>
                        </a:spcAft>
                      </a:pPr>
                      <a:r>
                        <a:rPr lang="en-US" sz="1800" kern="100" dirty="0">
                          <a:effectLst/>
                        </a:rPr>
                        <a:t>4</a:t>
                      </a:r>
                      <a:endParaRPr lang="en-US" sz="1800" kern="100" dirty="0">
                        <a:effectLst/>
                        <a:latin typeface="Times New Roman" charset="0"/>
                        <a:ea typeface="宋体" pitchFamily="2" charset="-122"/>
                      </a:endParaRPr>
                    </a:p>
                  </a:txBody>
                  <a:tcPr marL="68580" marR="68580" marT="0" marB="0">
                    <a:solidFill>
                      <a:schemeClr val="accent1">
                        <a:lumMod val="60000"/>
                        <a:lumOff val="40000"/>
                      </a:schemeClr>
                    </a:solidFill>
                  </a:tcPr>
                </a:tc>
                <a:tc>
                  <a:txBody>
                    <a:bodyPr/>
                    <a:lstStyle/>
                    <a:p>
                      <a:pPr algn="just">
                        <a:lnSpc>
                          <a:spcPts val="1400"/>
                        </a:lnSpc>
                        <a:spcAft>
                          <a:spcPts val="0"/>
                        </a:spcAft>
                      </a:pPr>
                      <a:endParaRPr lang="zh-CN" sz="1800" kern="0" dirty="0">
                        <a:effectLst/>
                      </a:endParaRPr>
                    </a:p>
                    <a:p>
                      <a:pPr marL="288290" algn="just">
                        <a:lnSpc>
                          <a:spcPts val="1400"/>
                        </a:lnSpc>
                        <a:spcAft>
                          <a:spcPts val="0"/>
                        </a:spcAft>
                      </a:pPr>
                      <a:r>
                        <a:rPr lang="zh-CN" sz="1800" kern="0" dirty="0">
                          <a:effectLst/>
                        </a:rPr>
                        <a:t>研究阶段</a:t>
                      </a:r>
                      <a:endParaRPr lang="zh-CN" sz="1800" kern="100" dirty="0">
                        <a:effectLst/>
                      </a:endParaRPr>
                    </a:p>
                    <a:p>
                      <a:pPr marL="288290" algn="just">
                        <a:lnSpc>
                          <a:spcPts val="1400"/>
                        </a:lnSpc>
                        <a:spcAft>
                          <a:spcPts val="0"/>
                        </a:spcAft>
                      </a:pPr>
                      <a:endParaRPr lang="zh-CN" sz="1800" kern="0" dirty="0">
                        <a:effectLst/>
                      </a:endParaRPr>
                    </a:p>
                    <a:p>
                      <a:pPr marL="288290" algn="just">
                        <a:lnSpc>
                          <a:spcPts val="1400"/>
                        </a:lnSpc>
                        <a:spcAft>
                          <a:spcPts val="0"/>
                        </a:spcAft>
                      </a:pPr>
                      <a:r>
                        <a:rPr lang="zh-CN" sz="1800" kern="0" dirty="0">
                          <a:effectLst/>
                        </a:rPr>
                        <a:t>小试阶段</a:t>
                      </a:r>
                      <a:endParaRPr lang="zh-CN" sz="1800" kern="100" dirty="0">
                        <a:effectLst/>
                      </a:endParaRPr>
                    </a:p>
                    <a:p>
                      <a:pPr marL="288290" algn="just">
                        <a:lnSpc>
                          <a:spcPts val="1400"/>
                        </a:lnSpc>
                        <a:spcAft>
                          <a:spcPts val="0"/>
                        </a:spcAft>
                      </a:pPr>
                      <a:endParaRPr lang="zh-CN" sz="1800" kern="0" dirty="0">
                        <a:effectLst/>
                      </a:endParaRPr>
                    </a:p>
                    <a:p>
                      <a:pPr marL="288290" algn="just">
                        <a:lnSpc>
                          <a:spcPts val="1400"/>
                        </a:lnSpc>
                        <a:spcAft>
                          <a:spcPts val="0"/>
                        </a:spcAft>
                      </a:pPr>
                      <a:r>
                        <a:rPr lang="zh-CN" sz="1800" kern="0" dirty="0">
                          <a:effectLst/>
                        </a:rPr>
                        <a:t>中试阶段</a:t>
                      </a:r>
                      <a:endParaRPr lang="zh-CN" sz="1800" kern="100" dirty="0">
                        <a:effectLst/>
                      </a:endParaRPr>
                    </a:p>
                    <a:p>
                      <a:pPr marL="288290" algn="just">
                        <a:lnSpc>
                          <a:spcPts val="1400"/>
                        </a:lnSpc>
                        <a:spcAft>
                          <a:spcPts val="0"/>
                        </a:spcAft>
                      </a:pPr>
                      <a:endParaRPr lang="zh-CN" sz="1800" kern="0" dirty="0">
                        <a:effectLst/>
                      </a:endParaRPr>
                    </a:p>
                    <a:p>
                      <a:pPr marL="288290" algn="just">
                        <a:lnSpc>
                          <a:spcPts val="1400"/>
                        </a:lnSpc>
                        <a:spcAft>
                          <a:spcPts val="0"/>
                        </a:spcAft>
                      </a:pPr>
                      <a:r>
                        <a:rPr lang="zh-CN" sz="1800" kern="0" dirty="0">
                          <a:effectLst/>
                        </a:rPr>
                        <a:t>试生产阶段</a:t>
                      </a:r>
                      <a:endParaRPr lang="zh-CN" sz="1800" kern="0" dirty="0">
                        <a:effectLst/>
                        <a:latin typeface="Times New Roman" charset="0"/>
                        <a:ea typeface="宋体" pitchFamily="2" charset="-122"/>
                      </a:endParaRPr>
                    </a:p>
                  </a:txBody>
                  <a:tcPr marL="68580" marR="68580" marT="0" marB="0">
                    <a:solidFill>
                      <a:schemeClr val="accent1">
                        <a:lumMod val="60000"/>
                        <a:lumOff val="40000"/>
                      </a:schemeClr>
                    </a:solidFill>
                  </a:tcPr>
                </a:tc>
              </a:tr>
            </a:tbl>
          </a:graphicData>
        </a:graphic>
      </p:graphicFrame>
      <p:sp>
        <p:nvSpPr>
          <p:cNvPr id="4" name="TextBox 3"/>
          <p:cNvSpPr txBox="1"/>
          <p:nvPr/>
        </p:nvSpPr>
        <p:spPr>
          <a:xfrm>
            <a:off x="7349538" y="5396573"/>
            <a:ext cx="4078453" cy="707886"/>
          </a:xfrm>
          <a:prstGeom prst="rect">
            <a:avLst/>
          </a:prstGeom>
          <a:noFill/>
        </p:spPr>
        <p:txBody>
          <a:bodyPr wrap="square" rtlCol="0">
            <a:spAutoFit/>
          </a:bodyPr>
          <a:lstStyle/>
          <a:p>
            <a:r>
              <a:rPr lang="zh-CN" altLang="en-US" sz="2000" b="1" dirty="0" smtClean="0">
                <a:solidFill>
                  <a:srgbClr val="FF0000"/>
                </a:solidFill>
                <a:latin typeface="华文楷体" pitchFamily="2" charset="-122"/>
                <a:ea typeface="华文楷体" pitchFamily="2" charset="-122"/>
              </a:rPr>
              <a:t>注意：非跨年度项目不用填报当年所处主要进展阶段</a:t>
            </a:r>
            <a:r>
              <a:rPr lang="zh-CN" altLang="en-US" sz="2000" dirty="0" smtClean="0">
                <a:latin typeface="华文楷体" pitchFamily="2" charset="-122"/>
                <a:ea typeface="华文楷体" pitchFamily="2" charset="-122"/>
              </a:rPr>
              <a:t>。</a:t>
            </a:r>
            <a:endParaRPr lang="en-US" altLang="zh-CN" sz="2000" dirty="0" smtClean="0">
              <a:latin typeface="华文楷体" pitchFamily="2" charset="-122"/>
              <a:ea typeface="华文楷体" pitchFamily="2" charset="-122"/>
            </a:endParaRPr>
          </a:p>
        </p:txBody>
      </p:sp>
      <p:sp>
        <p:nvSpPr>
          <p:cNvPr id="9"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
        <p:nvSpPr>
          <p:cNvPr id="10" name="矩形 9"/>
          <p:cNvSpPr/>
          <p:nvPr/>
        </p:nvSpPr>
        <p:spPr>
          <a:xfrm>
            <a:off x="7349538" y="3949246"/>
            <a:ext cx="4078453" cy="1015663"/>
          </a:xfrm>
          <a:prstGeom prst="rect">
            <a:avLst/>
          </a:prstGeom>
        </p:spPr>
        <p:txBody>
          <a:bodyPr wrap="square">
            <a:spAutoFit/>
          </a:bodyPr>
          <a:lstStyle/>
          <a:p>
            <a:r>
              <a:rPr lang="zh-CN" altLang="en-US" sz="2000" b="1" dirty="0">
                <a:solidFill>
                  <a:srgbClr val="0000FF"/>
                </a:solidFill>
                <a:latin typeface="微软雅黑" pitchFamily="34" charset="-122"/>
                <a:ea typeface="微软雅黑" pitchFamily="34" charset="-122"/>
              </a:rPr>
              <a:t>跨年项目所处主要进展</a:t>
            </a:r>
            <a:r>
              <a:rPr lang="zh-CN" altLang="en-US" sz="2000" b="1" dirty="0" smtClean="0">
                <a:solidFill>
                  <a:srgbClr val="0000FF"/>
                </a:solidFill>
                <a:latin typeface="微软雅黑" pitchFamily="34" charset="-122"/>
                <a:ea typeface="微软雅黑" pitchFamily="34" charset="-122"/>
              </a:rPr>
              <a:t>阶段</a:t>
            </a:r>
            <a:r>
              <a:rPr lang="zh-CN" altLang="en-US" sz="2000" dirty="0" smtClean="0">
                <a:solidFill>
                  <a:srgbClr val="0000FF"/>
                </a:solidFill>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有四个分段，按</a:t>
            </a:r>
            <a:r>
              <a:rPr lang="zh-CN" altLang="en-US" sz="2000" dirty="0">
                <a:latin typeface="微软雅黑" pitchFamily="34" charset="-122"/>
                <a:ea typeface="微软雅黑" pitchFamily="34" charset="-122"/>
              </a:rPr>
              <a:t>项目当年所处最主要进展阶段填写相应</a:t>
            </a:r>
            <a:r>
              <a:rPr lang="zh-CN" altLang="en-US" sz="2000" dirty="0" smtClean="0">
                <a:latin typeface="微软雅黑" pitchFamily="34" charset="-122"/>
                <a:ea typeface="微软雅黑" pitchFamily="34" charset="-122"/>
              </a:rPr>
              <a:t>代码。</a:t>
            </a:r>
            <a:endParaRPr lang="zh-CN" altLang="en-US" sz="2000" dirty="0">
              <a:latin typeface="微软雅黑" pitchFamily="34" charset="-122"/>
              <a:ea typeface="微软雅黑"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90221" y="991870"/>
            <a:ext cx="6250942"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问题十</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a:t>
            </a:r>
            <a:r>
              <a:rPr lang="zh-CN" altLang="en-US" sz="2800" b="1" dirty="0">
                <a:latin typeface="微软雅黑" pitchFamily="34" charset="-122"/>
                <a:ea typeface="微软雅黑" pitchFamily="34" charset="-122"/>
              </a:rPr>
              <a:t>研究开发人员？</a:t>
            </a:r>
          </a:p>
        </p:txBody>
      </p:sp>
      <p:pic>
        <p:nvPicPr>
          <p:cNvPr id="35847" name="Picture 10"/>
          <p:cNvPicPr>
            <a:picLocks noChangeAspect="1"/>
          </p:cNvPicPr>
          <p:nvPr/>
        </p:nvPicPr>
        <p:blipFill>
          <a:blip r:embed="rId1"/>
          <a:srcRect/>
          <a:stretch>
            <a:fillRect/>
          </a:stretch>
        </p:blipFill>
        <p:spPr>
          <a:xfrm>
            <a:off x="776606" y="1840867"/>
            <a:ext cx="10934065" cy="1379855"/>
          </a:xfrm>
          <a:prstGeom prst="rect">
            <a:avLst/>
          </a:prstGeom>
          <a:noFill/>
          <a:ln w="9525">
            <a:noFill/>
          </a:ln>
        </p:spPr>
      </p:pic>
      <p:sp>
        <p:nvSpPr>
          <p:cNvPr id="4" name="文本框 3"/>
          <p:cNvSpPr txBox="1"/>
          <p:nvPr/>
        </p:nvSpPr>
        <p:spPr>
          <a:xfrm>
            <a:off x="776606" y="3366353"/>
            <a:ext cx="10934065" cy="1877437"/>
          </a:xfrm>
          <a:prstGeom prst="rect">
            <a:avLst/>
          </a:prstGeom>
          <a:noFill/>
        </p:spPr>
        <p:txBody>
          <a:bodyPr wrap="square" rtlCol="0" anchor="t">
            <a:spAutoFit/>
          </a:bodyPr>
          <a:lstStyle/>
          <a:p>
            <a:pPr lvl="0" eaLnBrk="0" hangingPunct="0">
              <a:lnSpc>
                <a:spcPct val="150000"/>
              </a:lnSpc>
              <a:defRPr/>
            </a:pPr>
            <a:r>
              <a:rPr lang="en-US" altLang="zh-CN" sz="2000" b="1" noProof="0" dirty="0" smtClean="0">
                <a:ln>
                  <a:noFill/>
                </a:ln>
                <a:solidFill>
                  <a:srgbClr val="0000FF"/>
                </a:solidFill>
                <a:effectLst/>
                <a:uLnTx/>
                <a:uFillTx/>
                <a:latin typeface="微软雅黑" pitchFamily="34" charset="-122"/>
                <a:ea typeface="微软雅黑" pitchFamily="34" charset="-122"/>
                <a:cs typeface="微软雅黑" pitchFamily="34" charset="-122"/>
                <a:sym typeface="+mn-ea"/>
              </a:rPr>
              <a:t>       </a:t>
            </a:r>
            <a:r>
              <a:rPr lang="zh-CN" altLang="zh-CN" sz="2000" b="1" noProof="0" dirty="0" smtClean="0">
                <a:ln>
                  <a:noFill/>
                </a:ln>
                <a:solidFill>
                  <a:srgbClr val="0000FF"/>
                </a:solidFill>
                <a:effectLst/>
                <a:uLnTx/>
                <a:uFillTx/>
                <a:latin typeface="微软雅黑" pitchFamily="34" charset="-122"/>
                <a:ea typeface="微软雅黑" pitchFamily="34" charset="-122"/>
                <a:cs typeface="微软雅黑" pitchFamily="34" charset="-122"/>
                <a:sym typeface="+mn-ea"/>
              </a:rPr>
              <a:t>项目</a:t>
            </a:r>
            <a:r>
              <a:rPr lang="zh-CN" altLang="zh-CN" sz="2000" b="1" noProof="0" dirty="0">
                <a:ln>
                  <a:noFill/>
                </a:ln>
                <a:solidFill>
                  <a:srgbClr val="0000FF"/>
                </a:solidFill>
                <a:effectLst/>
                <a:uLnTx/>
                <a:uFillTx/>
                <a:latin typeface="微软雅黑" pitchFamily="34" charset="-122"/>
                <a:ea typeface="微软雅黑" pitchFamily="34" charset="-122"/>
                <a:cs typeface="微软雅黑" pitchFamily="34" charset="-122"/>
                <a:sym typeface="+mn-ea"/>
              </a:rPr>
              <a:t>研究开发人员：</a:t>
            </a:r>
            <a:r>
              <a:rPr lang="zh-CN" altLang="zh-CN" sz="2000" b="1" noProof="0" dirty="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指报告期内编入研究开发项目并实际从事研究开发活动的人员</a:t>
            </a:r>
            <a:r>
              <a:rPr lang="zh-CN" altLang="zh-CN" sz="2000" b="1" noProof="0" dirty="0" smtClean="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 该指标应与企业有关研究开发会计科目或辅助账中人员人工费子科目里参加该项目人员对应</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zh-CN" sz="2000" b="1" noProof="0" dirty="0" smtClean="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若</a:t>
            </a:r>
            <a:r>
              <a:rPr lang="zh-CN" altLang="zh-CN" sz="2000" b="1" noProof="0" dirty="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研究开发人员同时参加两个及以上研究开发项目，</a:t>
            </a:r>
            <a:r>
              <a:rPr lang="zh-CN" altLang="zh-CN" sz="2000" b="1" noProof="0" dirty="0">
                <a:ln>
                  <a:noFill/>
                </a:ln>
                <a:solidFill>
                  <a:srgbClr val="E46D0A"/>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可重复填报。</a:t>
            </a:r>
            <a:r>
              <a:rPr lang="zh-CN" altLang="en-US" sz="2000" b="1" noProof="0" dirty="0" smtClean="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（委</a:t>
            </a:r>
            <a:r>
              <a:rPr lang="zh-CN" altLang="en-US"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外</a:t>
            </a:r>
            <a:r>
              <a:rPr lang="zh-CN" altLang="en-US" sz="20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sym typeface="+mn-ea"/>
              </a:rPr>
              <a:t>项目免报）</a:t>
            </a:r>
            <a:endParaRPr lang="zh-CN" altLang="en-US"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endParaRPr>
          </a:p>
          <a:p>
            <a:pPr marL="0" marR="0" lvl="0" indent="0" algn="l" defTabSz="914400" rtl="0" eaLnBrk="0" latinLnBrk="0" hangingPunct="0">
              <a:lnSpc>
                <a:spcPct val="130000"/>
              </a:lnSpc>
              <a:spcBef>
                <a:spcPct val="0"/>
              </a:spcBef>
              <a:spcAft>
                <a:spcPct val="0"/>
              </a:spcAft>
              <a:buClrTx/>
              <a:buSzTx/>
              <a:buFontTx/>
              <a:buNone/>
              <a:defRPr/>
            </a:pPr>
            <a:r>
              <a:rPr lang="zh-CN" altLang="en-US" sz="2000" b="1" noProof="0" dirty="0">
                <a:ln>
                  <a:noFill/>
                </a:ln>
                <a:solidFill>
                  <a:srgbClr val="0070C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   </a:t>
            </a:r>
            <a:r>
              <a:rPr lang="zh-CN" altLang="en-US" sz="1800" b="1" noProof="0" dirty="0">
                <a:ln>
                  <a:noFill/>
                </a:ln>
                <a:solidFill>
                  <a:srgbClr val="0070C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 </a:t>
            </a:r>
          </a:p>
        </p:txBody>
      </p:sp>
      <p:sp>
        <p:nvSpPr>
          <p:cNvPr id="2" name="矩形 1"/>
          <p:cNvSpPr/>
          <p:nvPr/>
        </p:nvSpPr>
        <p:spPr>
          <a:xfrm>
            <a:off x="776605" y="5103114"/>
            <a:ext cx="10934066" cy="1169551"/>
          </a:xfrm>
          <a:prstGeom prst="rect">
            <a:avLst/>
          </a:prstGeom>
        </p:spPr>
        <p:txBody>
          <a:bodyPr wrap="square">
            <a:spAutoFit/>
          </a:bodyPr>
          <a:lstStyle/>
          <a:p>
            <a:pPr>
              <a:lnSpc>
                <a:spcPts val="2800"/>
              </a:lnSpc>
            </a:pPr>
            <a:r>
              <a:rPr lang="zh-CN" altLang="en-US" dirty="0">
                <a:solidFill>
                  <a:srgbClr val="0070C0"/>
                </a:solidFill>
                <a:latin typeface="微软雅黑" pitchFamily="34" charset="-122"/>
                <a:ea typeface="微软雅黑" pitchFamily="34" charset="-122"/>
                <a:cs typeface="微软雅黑" pitchFamily="34" charset="-122"/>
                <a:sym typeface="+mn-ea"/>
              </a:rPr>
              <a:t> </a:t>
            </a:r>
            <a:r>
              <a:rPr lang="zh-CN" altLang="en-US" dirty="0" smtClean="0">
                <a:solidFill>
                  <a:srgbClr val="0070C0"/>
                </a:solidFill>
                <a:latin typeface="微软雅黑" pitchFamily="34" charset="-122"/>
                <a:ea typeface="微软雅黑" pitchFamily="34" charset="-122"/>
                <a:cs typeface="微软雅黑" pitchFamily="34" charset="-122"/>
                <a:sym typeface="+mn-ea"/>
              </a:rPr>
              <a:t>       </a:t>
            </a:r>
            <a:r>
              <a:rPr lang="zh-CN" altLang="en-US" sz="2000" dirty="0" smtClean="0">
                <a:solidFill>
                  <a:srgbClr val="0000FF"/>
                </a:solidFill>
                <a:latin typeface="+mn-ea"/>
                <a:ea typeface="+mn-ea"/>
                <a:cs typeface="楷体" pitchFamily="49" charset="-122"/>
                <a:sym typeface="+mn-ea"/>
              </a:rPr>
              <a:t>例如</a:t>
            </a:r>
            <a:r>
              <a:rPr lang="zh-CN" altLang="en-US" sz="2000" dirty="0">
                <a:solidFill>
                  <a:srgbClr val="0000FF"/>
                </a:solidFill>
                <a:latin typeface="+mn-ea"/>
                <a:ea typeface="+mn-ea"/>
                <a:cs typeface="楷体" pitchFamily="49" charset="-122"/>
                <a:sym typeface="+mn-ea"/>
              </a:rPr>
              <a:t>：张某参加了</a:t>
            </a:r>
            <a:r>
              <a:rPr lang="en-US" altLang="zh-CN" sz="2000" dirty="0">
                <a:solidFill>
                  <a:srgbClr val="0000FF"/>
                </a:solidFill>
                <a:latin typeface="+mn-ea"/>
                <a:ea typeface="+mn-ea"/>
                <a:cs typeface="楷体" pitchFamily="49" charset="-122"/>
                <a:sym typeface="+mn-ea"/>
              </a:rPr>
              <a:t>A</a:t>
            </a:r>
            <a:r>
              <a:rPr lang="zh-CN" altLang="en-US" sz="2000" dirty="0">
                <a:solidFill>
                  <a:srgbClr val="0000FF"/>
                </a:solidFill>
                <a:latin typeface="+mn-ea"/>
                <a:ea typeface="+mn-ea"/>
                <a:cs typeface="楷体" pitchFamily="49" charset="-122"/>
                <a:sym typeface="+mn-ea"/>
              </a:rPr>
              <a:t>、</a:t>
            </a:r>
            <a:r>
              <a:rPr lang="en-US" altLang="zh-CN" sz="2000" dirty="0">
                <a:solidFill>
                  <a:srgbClr val="0000FF"/>
                </a:solidFill>
                <a:latin typeface="+mn-ea"/>
                <a:ea typeface="+mn-ea"/>
                <a:cs typeface="楷体" pitchFamily="49" charset="-122"/>
                <a:sym typeface="+mn-ea"/>
              </a:rPr>
              <a:t>B</a:t>
            </a:r>
            <a:r>
              <a:rPr lang="zh-CN" altLang="en-US" sz="2000" dirty="0">
                <a:solidFill>
                  <a:srgbClr val="0000FF"/>
                </a:solidFill>
                <a:latin typeface="+mn-ea"/>
                <a:ea typeface="+mn-ea"/>
                <a:cs typeface="楷体" pitchFamily="49" charset="-122"/>
                <a:sym typeface="+mn-ea"/>
              </a:rPr>
              <a:t>、</a:t>
            </a:r>
            <a:r>
              <a:rPr lang="en-US" altLang="zh-CN" sz="2000" dirty="0">
                <a:solidFill>
                  <a:srgbClr val="0000FF"/>
                </a:solidFill>
                <a:latin typeface="+mn-ea"/>
                <a:ea typeface="+mn-ea"/>
                <a:cs typeface="楷体" pitchFamily="49" charset="-122"/>
                <a:sym typeface="+mn-ea"/>
              </a:rPr>
              <a:t>C</a:t>
            </a:r>
            <a:r>
              <a:rPr lang="zh-CN" altLang="en-US" sz="2000" dirty="0">
                <a:solidFill>
                  <a:srgbClr val="0000FF"/>
                </a:solidFill>
                <a:latin typeface="+mn-ea"/>
                <a:ea typeface="+mn-ea"/>
                <a:cs typeface="楷体" pitchFamily="49" charset="-122"/>
                <a:sym typeface="+mn-ea"/>
              </a:rPr>
              <a:t>项目，则</a:t>
            </a:r>
            <a:r>
              <a:rPr lang="en-US" altLang="zh-CN" sz="2000" dirty="0">
                <a:solidFill>
                  <a:srgbClr val="0000FF"/>
                </a:solidFill>
                <a:latin typeface="+mn-ea"/>
                <a:ea typeface="+mn-ea"/>
                <a:cs typeface="楷体" pitchFamily="49" charset="-122"/>
                <a:sym typeface="+mn-ea"/>
              </a:rPr>
              <a:t>A</a:t>
            </a:r>
            <a:r>
              <a:rPr lang="zh-CN" altLang="en-US" sz="2000" dirty="0">
                <a:solidFill>
                  <a:srgbClr val="0000FF"/>
                </a:solidFill>
                <a:latin typeface="+mn-ea"/>
                <a:ea typeface="+mn-ea"/>
                <a:cs typeface="楷体" pitchFamily="49" charset="-122"/>
                <a:sym typeface="+mn-ea"/>
              </a:rPr>
              <a:t>、</a:t>
            </a:r>
            <a:r>
              <a:rPr lang="en-US" altLang="zh-CN" sz="2000" dirty="0">
                <a:solidFill>
                  <a:srgbClr val="0000FF"/>
                </a:solidFill>
                <a:latin typeface="+mn-ea"/>
                <a:ea typeface="+mn-ea"/>
                <a:cs typeface="楷体" pitchFamily="49" charset="-122"/>
                <a:sym typeface="+mn-ea"/>
              </a:rPr>
              <a:t>B</a:t>
            </a:r>
            <a:r>
              <a:rPr lang="zh-CN" altLang="en-US" sz="2000" dirty="0">
                <a:solidFill>
                  <a:srgbClr val="0000FF"/>
                </a:solidFill>
                <a:latin typeface="+mn-ea"/>
                <a:ea typeface="+mn-ea"/>
                <a:cs typeface="楷体" pitchFamily="49" charset="-122"/>
                <a:sym typeface="+mn-ea"/>
              </a:rPr>
              <a:t>、</a:t>
            </a:r>
            <a:r>
              <a:rPr lang="en-US" altLang="zh-CN" sz="2000" dirty="0">
                <a:solidFill>
                  <a:srgbClr val="0000FF"/>
                </a:solidFill>
                <a:latin typeface="+mn-ea"/>
                <a:ea typeface="+mn-ea"/>
                <a:cs typeface="楷体" pitchFamily="49" charset="-122"/>
                <a:sym typeface="+mn-ea"/>
              </a:rPr>
              <a:t>C</a:t>
            </a:r>
            <a:r>
              <a:rPr lang="zh-CN" altLang="en-US" sz="2000" dirty="0">
                <a:solidFill>
                  <a:srgbClr val="0000FF"/>
                </a:solidFill>
                <a:latin typeface="+mn-ea"/>
                <a:ea typeface="+mn-ea"/>
                <a:cs typeface="楷体" pitchFamily="49" charset="-122"/>
                <a:sym typeface="+mn-ea"/>
              </a:rPr>
              <a:t>项目研究开发人员都要包含张某，即张某在项目表中的项目研究开发人员中填报了</a:t>
            </a:r>
            <a:r>
              <a:rPr lang="en-US" altLang="zh-CN" sz="2000" dirty="0">
                <a:solidFill>
                  <a:srgbClr val="0000FF"/>
                </a:solidFill>
                <a:latin typeface="+mn-ea"/>
                <a:ea typeface="+mn-ea"/>
                <a:cs typeface="楷体" pitchFamily="49" charset="-122"/>
                <a:sym typeface="+mn-ea"/>
              </a:rPr>
              <a:t>3</a:t>
            </a:r>
            <a:r>
              <a:rPr lang="zh-CN" altLang="en-US" sz="2000" dirty="0">
                <a:solidFill>
                  <a:srgbClr val="0000FF"/>
                </a:solidFill>
                <a:latin typeface="+mn-ea"/>
                <a:ea typeface="+mn-ea"/>
                <a:cs typeface="楷体" pitchFamily="49" charset="-122"/>
                <a:sym typeface="+mn-ea"/>
              </a:rPr>
              <a:t>次，但是在项目研究开发</a:t>
            </a:r>
            <a:r>
              <a:rPr lang="zh-CN" altLang="en-US" sz="2000" dirty="0" smtClean="0">
                <a:solidFill>
                  <a:srgbClr val="0000FF"/>
                </a:solidFill>
                <a:latin typeface="+mn-ea"/>
                <a:ea typeface="+mn-ea"/>
                <a:cs typeface="楷体" pitchFamily="49" charset="-122"/>
                <a:sym typeface="+mn-ea"/>
              </a:rPr>
              <a:t>人员工作时间</a:t>
            </a:r>
            <a:r>
              <a:rPr lang="zh-CN" altLang="en-US" sz="2000" dirty="0">
                <a:solidFill>
                  <a:srgbClr val="0000FF"/>
                </a:solidFill>
                <a:latin typeface="+mn-ea"/>
                <a:ea typeface="+mn-ea"/>
                <a:cs typeface="楷体" pitchFamily="49" charset="-122"/>
                <a:sym typeface="+mn-ea"/>
              </a:rPr>
              <a:t>，要按照实际参加的时间填报，一个人累计工作时间不能超过</a:t>
            </a:r>
            <a:r>
              <a:rPr lang="en-US" altLang="zh-CN" sz="2000" dirty="0">
                <a:solidFill>
                  <a:srgbClr val="0000FF"/>
                </a:solidFill>
                <a:latin typeface="+mn-ea"/>
                <a:ea typeface="+mn-ea"/>
                <a:cs typeface="楷体" pitchFamily="49" charset="-122"/>
                <a:sym typeface="+mn-ea"/>
              </a:rPr>
              <a:t>12</a:t>
            </a:r>
            <a:r>
              <a:rPr lang="zh-CN" altLang="en-US" sz="2000" dirty="0">
                <a:solidFill>
                  <a:srgbClr val="0000FF"/>
                </a:solidFill>
                <a:latin typeface="+mn-ea"/>
                <a:ea typeface="+mn-ea"/>
                <a:cs typeface="楷体" pitchFamily="49" charset="-122"/>
                <a:sym typeface="+mn-ea"/>
              </a:rPr>
              <a:t>个月。  </a:t>
            </a:r>
            <a:endParaRPr lang="zh-CN" altLang="en-US" sz="2000" dirty="0">
              <a:latin typeface="+mn-ea"/>
              <a:ea typeface="+mn-ea"/>
            </a:endParaRPr>
          </a:p>
        </p:txBody>
      </p:sp>
      <p:sp>
        <p:nvSpPr>
          <p:cNvPr id="9"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1"/>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52835" y="991871"/>
            <a:ext cx="6188325"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问题十一</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a:t>
            </a:r>
            <a:r>
              <a:rPr lang="zh-CN" altLang="en-US" sz="2800" b="1" dirty="0">
                <a:latin typeface="微软雅黑" pitchFamily="34" charset="-122"/>
                <a:ea typeface="微软雅黑" pitchFamily="34" charset="-122"/>
              </a:rPr>
              <a:t>人员实际工作时间？</a:t>
            </a:r>
          </a:p>
        </p:txBody>
      </p:sp>
      <p:pic>
        <p:nvPicPr>
          <p:cNvPr id="36871" name="Picture 10"/>
          <p:cNvPicPr>
            <a:picLocks noChangeAspect="1"/>
          </p:cNvPicPr>
          <p:nvPr/>
        </p:nvPicPr>
        <p:blipFill>
          <a:blip r:embed="rId1"/>
          <a:srcRect/>
          <a:stretch>
            <a:fillRect/>
          </a:stretch>
        </p:blipFill>
        <p:spPr>
          <a:xfrm>
            <a:off x="528955" y="1773557"/>
            <a:ext cx="11221720" cy="1425575"/>
          </a:xfrm>
          <a:prstGeom prst="rect">
            <a:avLst/>
          </a:prstGeom>
          <a:noFill/>
          <a:ln w="9525">
            <a:noFill/>
          </a:ln>
        </p:spPr>
      </p:pic>
      <p:sp>
        <p:nvSpPr>
          <p:cNvPr id="9" name="椭圆 8"/>
          <p:cNvSpPr/>
          <p:nvPr/>
        </p:nvSpPr>
        <p:spPr>
          <a:xfrm>
            <a:off x="2188427" y="4689071"/>
            <a:ext cx="688368" cy="6883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10" name="组合 9"/>
          <p:cNvGrpSpPr/>
          <p:nvPr/>
        </p:nvGrpSpPr>
        <p:grpSpPr>
          <a:xfrm>
            <a:off x="2313793" y="4840292"/>
            <a:ext cx="425379" cy="404678"/>
            <a:chOff x="6323014" y="4870451"/>
            <a:chExt cx="652463" cy="620713"/>
          </a:xfrm>
          <a:solidFill>
            <a:schemeClr val="bg1"/>
          </a:solidFill>
        </p:grpSpPr>
        <p:sp>
          <p:nvSpPr>
            <p:cNvPr id="11" name="Freeform 81"/>
            <p:cNvSpPr/>
            <p:nvPr/>
          </p:nvSpPr>
          <p:spPr bwMode="auto">
            <a:xfrm>
              <a:off x="6789739" y="4870451"/>
              <a:ext cx="185738" cy="185738"/>
            </a:xfrm>
            <a:custGeom>
              <a:avLst/>
              <a:gdLst>
                <a:gd name="T0" fmla="*/ 38 w 49"/>
                <a:gd name="T1" fmla="*/ 11 h 49"/>
                <a:gd name="T2" fmla="*/ 3 w 49"/>
                <a:gd name="T3" fmla="*/ 7 h 49"/>
                <a:gd name="T4" fmla="*/ 2 w 49"/>
                <a:gd name="T5" fmla="*/ 15 h 49"/>
                <a:gd name="T6" fmla="*/ 34 w 49"/>
                <a:gd name="T7" fmla="*/ 47 h 49"/>
                <a:gd name="T8" fmla="*/ 42 w 49"/>
                <a:gd name="T9" fmla="*/ 46 h 49"/>
                <a:gd name="T10" fmla="*/ 38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38" y="11"/>
                  </a:moveTo>
                  <a:cubicBezTo>
                    <a:pt x="28" y="2"/>
                    <a:pt x="14" y="0"/>
                    <a:pt x="3" y="7"/>
                  </a:cubicBezTo>
                  <a:cubicBezTo>
                    <a:pt x="0" y="9"/>
                    <a:pt x="0" y="13"/>
                    <a:pt x="2" y="15"/>
                  </a:cubicBezTo>
                  <a:cubicBezTo>
                    <a:pt x="34" y="47"/>
                    <a:pt x="34" y="47"/>
                    <a:pt x="34" y="47"/>
                  </a:cubicBezTo>
                  <a:cubicBezTo>
                    <a:pt x="36" y="49"/>
                    <a:pt x="40" y="49"/>
                    <a:pt x="42" y="46"/>
                  </a:cubicBezTo>
                  <a:cubicBezTo>
                    <a:pt x="49" y="35"/>
                    <a:pt x="47" y="21"/>
                    <a:pt x="3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gency FB" panose="020B0503020202020204" pitchFamily="34" charset="0"/>
              </a:endParaRPr>
            </a:p>
          </p:txBody>
        </p:sp>
        <p:sp>
          <p:nvSpPr>
            <p:cNvPr id="12" name="Freeform 82"/>
            <p:cNvSpPr>
              <a:spLocks noEditPoints="1"/>
            </p:cNvSpPr>
            <p:nvPr/>
          </p:nvSpPr>
          <p:spPr bwMode="auto">
            <a:xfrm>
              <a:off x="6364289" y="4924426"/>
              <a:ext cx="554038" cy="566738"/>
            </a:xfrm>
            <a:custGeom>
              <a:avLst/>
              <a:gdLst>
                <a:gd name="T0" fmla="*/ 134 w 147"/>
                <a:gd name="T1" fmla="*/ 115 h 151"/>
                <a:gd name="T2" fmla="*/ 147 w 147"/>
                <a:gd name="T3" fmla="*/ 72 h 151"/>
                <a:gd name="T4" fmla="*/ 75 w 147"/>
                <a:gd name="T5" fmla="*/ 0 h 151"/>
                <a:gd name="T6" fmla="*/ 74 w 147"/>
                <a:gd name="T7" fmla="*/ 0 h 151"/>
                <a:gd name="T8" fmla="*/ 3 w 147"/>
                <a:gd name="T9" fmla="*/ 72 h 151"/>
                <a:gd name="T10" fmla="*/ 15 w 147"/>
                <a:gd name="T11" fmla="*/ 112 h 151"/>
                <a:gd name="T12" fmla="*/ 2 w 147"/>
                <a:gd name="T13" fmla="*/ 137 h 151"/>
                <a:gd name="T14" fmla="*/ 6 w 147"/>
                <a:gd name="T15" fmla="*/ 150 h 151"/>
                <a:gd name="T16" fmla="*/ 11 w 147"/>
                <a:gd name="T17" fmla="*/ 151 h 151"/>
                <a:gd name="T18" fmla="*/ 20 w 147"/>
                <a:gd name="T19" fmla="*/ 146 h 151"/>
                <a:gd name="T20" fmla="*/ 29 w 147"/>
                <a:gd name="T21" fmla="*/ 128 h 151"/>
                <a:gd name="T22" fmla="*/ 74 w 147"/>
                <a:gd name="T23" fmla="*/ 145 h 151"/>
                <a:gd name="T24" fmla="*/ 75 w 147"/>
                <a:gd name="T25" fmla="*/ 145 h 151"/>
                <a:gd name="T26" fmla="*/ 119 w 147"/>
                <a:gd name="T27" fmla="*/ 129 h 151"/>
                <a:gd name="T28" fmla="*/ 127 w 147"/>
                <a:gd name="T29" fmla="*/ 146 h 151"/>
                <a:gd name="T30" fmla="*/ 136 w 147"/>
                <a:gd name="T31" fmla="*/ 151 h 151"/>
                <a:gd name="T32" fmla="*/ 141 w 147"/>
                <a:gd name="T33" fmla="*/ 150 h 151"/>
                <a:gd name="T34" fmla="*/ 145 w 147"/>
                <a:gd name="T35" fmla="*/ 137 h 151"/>
                <a:gd name="T36" fmla="*/ 134 w 147"/>
                <a:gd name="T37" fmla="*/ 115 h 151"/>
                <a:gd name="T38" fmla="*/ 75 w 147"/>
                <a:gd name="T39" fmla="*/ 125 h 151"/>
                <a:gd name="T40" fmla="*/ 74 w 147"/>
                <a:gd name="T41" fmla="*/ 125 h 151"/>
                <a:gd name="T42" fmla="*/ 22 w 147"/>
                <a:gd name="T43" fmla="*/ 72 h 151"/>
                <a:gd name="T44" fmla="*/ 74 w 147"/>
                <a:gd name="T45" fmla="*/ 20 h 151"/>
                <a:gd name="T46" fmla="*/ 75 w 147"/>
                <a:gd name="T47" fmla="*/ 19 h 151"/>
                <a:gd name="T48" fmla="*/ 128 w 147"/>
                <a:gd name="T49" fmla="*/ 72 h 151"/>
                <a:gd name="T50" fmla="*/ 75 w 147"/>
                <a:gd name="T51" fmla="*/ 12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151">
                  <a:moveTo>
                    <a:pt x="134" y="115"/>
                  </a:moveTo>
                  <a:cubicBezTo>
                    <a:pt x="142" y="103"/>
                    <a:pt x="147" y="88"/>
                    <a:pt x="147" y="72"/>
                  </a:cubicBezTo>
                  <a:cubicBezTo>
                    <a:pt x="147" y="32"/>
                    <a:pt x="115" y="0"/>
                    <a:pt x="75" y="0"/>
                  </a:cubicBezTo>
                  <a:cubicBezTo>
                    <a:pt x="75" y="0"/>
                    <a:pt x="74" y="0"/>
                    <a:pt x="74" y="0"/>
                  </a:cubicBezTo>
                  <a:cubicBezTo>
                    <a:pt x="35" y="0"/>
                    <a:pt x="3" y="33"/>
                    <a:pt x="3" y="72"/>
                  </a:cubicBezTo>
                  <a:cubicBezTo>
                    <a:pt x="3" y="87"/>
                    <a:pt x="7" y="101"/>
                    <a:pt x="15" y="112"/>
                  </a:cubicBezTo>
                  <a:cubicBezTo>
                    <a:pt x="2" y="137"/>
                    <a:pt x="2" y="137"/>
                    <a:pt x="2" y="137"/>
                  </a:cubicBezTo>
                  <a:cubicBezTo>
                    <a:pt x="0" y="142"/>
                    <a:pt x="2" y="148"/>
                    <a:pt x="6" y="150"/>
                  </a:cubicBezTo>
                  <a:cubicBezTo>
                    <a:pt x="8" y="151"/>
                    <a:pt x="9" y="151"/>
                    <a:pt x="11" y="151"/>
                  </a:cubicBezTo>
                  <a:cubicBezTo>
                    <a:pt x="14" y="151"/>
                    <a:pt x="18" y="149"/>
                    <a:pt x="20" y="146"/>
                  </a:cubicBezTo>
                  <a:cubicBezTo>
                    <a:pt x="29" y="128"/>
                    <a:pt x="29" y="128"/>
                    <a:pt x="29" y="128"/>
                  </a:cubicBezTo>
                  <a:cubicBezTo>
                    <a:pt x="41" y="138"/>
                    <a:pt x="57" y="145"/>
                    <a:pt x="74" y="145"/>
                  </a:cubicBezTo>
                  <a:cubicBezTo>
                    <a:pt x="74" y="145"/>
                    <a:pt x="75" y="145"/>
                    <a:pt x="75" y="145"/>
                  </a:cubicBezTo>
                  <a:cubicBezTo>
                    <a:pt x="92" y="145"/>
                    <a:pt x="107" y="139"/>
                    <a:pt x="119" y="129"/>
                  </a:cubicBezTo>
                  <a:cubicBezTo>
                    <a:pt x="127" y="146"/>
                    <a:pt x="127" y="146"/>
                    <a:pt x="127" y="146"/>
                  </a:cubicBezTo>
                  <a:cubicBezTo>
                    <a:pt x="129" y="149"/>
                    <a:pt x="133" y="151"/>
                    <a:pt x="136" y="151"/>
                  </a:cubicBezTo>
                  <a:cubicBezTo>
                    <a:pt x="138" y="151"/>
                    <a:pt x="139" y="151"/>
                    <a:pt x="141" y="150"/>
                  </a:cubicBezTo>
                  <a:cubicBezTo>
                    <a:pt x="145" y="148"/>
                    <a:pt x="147" y="142"/>
                    <a:pt x="145" y="137"/>
                  </a:cubicBezTo>
                  <a:lnTo>
                    <a:pt x="134" y="115"/>
                  </a:lnTo>
                  <a:close/>
                  <a:moveTo>
                    <a:pt x="75" y="125"/>
                  </a:moveTo>
                  <a:cubicBezTo>
                    <a:pt x="75" y="125"/>
                    <a:pt x="74" y="125"/>
                    <a:pt x="74" y="125"/>
                  </a:cubicBezTo>
                  <a:cubicBezTo>
                    <a:pt x="45" y="125"/>
                    <a:pt x="22" y="101"/>
                    <a:pt x="22" y="72"/>
                  </a:cubicBezTo>
                  <a:cubicBezTo>
                    <a:pt x="22" y="43"/>
                    <a:pt x="45" y="20"/>
                    <a:pt x="74" y="20"/>
                  </a:cubicBezTo>
                  <a:cubicBezTo>
                    <a:pt x="74" y="20"/>
                    <a:pt x="75" y="19"/>
                    <a:pt x="75" y="19"/>
                  </a:cubicBezTo>
                  <a:cubicBezTo>
                    <a:pt x="104" y="19"/>
                    <a:pt x="128" y="43"/>
                    <a:pt x="128" y="72"/>
                  </a:cubicBezTo>
                  <a:cubicBezTo>
                    <a:pt x="128" y="102"/>
                    <a:pt x="104" y="125"/>
                    <a:pt x="75"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gency FB" panose="020B0503020202020204" pitchFamily="34" charset="0"/>
              </a:endParaRPr>
            </a:p>
          </p:txBody>
        </p:sp>
        <p:sp>
          <p:nvSpPr>
            <p:cNvPr id="13" name="Freeform 83"/>
            <p:cNvSpPr/>
            <p:nvPr/>
          </p:nvSpPr>
          <p:spPr bwMode="auto">
            <a:xfrm>
              <a:off x="6534151" y="5092701"/>
              <a:ext cx="131763" cy="236538"/>
            </a:xfrm>
            <a:custGeom>
              <a:avLst/>
              <a:gdLst>
                <a:gd name="T0" fmla="*/ 30 w 35"/>
                <a:gd name="T1" fmla="*/ 0 h 63"/>
                <a:gd name="T2" fmla="*/ 29 w 35"/>
                <a:gd name="T3" fmla="*/ 0 h 63"/>
                <a:gd name="T4" fmla="*/ 24 w 35"/>
                <a:gd name="T5" fmla="*/ 6 h 63"/>
                <a:gd name="T6" fmla="*/ 24 w 35"/>
                <a:gd name="T7" fmla="*/ 27 h 63"/>
                <a:gd name="T8" fmla="*/ 2 w 35"/>
                <a:gd name="T9" fmla="*/ 54 h 63"/>
                <a:gd name="T10" fmla="*/ 3 w 35"/>
                <a:gd name="T11" fmla="*/ 61 h 63"/>
                <a:gd name="T12" fmla="*/ 6 w 35"/>
                <a:gd name="T13" fmla="*/ 63 h 63"/>
                <a:gd name="T14" fmla="*/ 10 w 35"/>
                <a:gd name="T15" fmla="*/ 61 h 63"/>
                <a:gd name="T16" fmla="*/ 29 w 35"/>
                <a:gd name="T17" fmla="*/ 39 h 63"/>
                <a:gd name="T18" fmla="*/ 33 w 35"/>
                <a:gd name="T19" fmla="*/ 34 h 63"/>
                <a:gd name="T20" fmla="*/ 35 w 35"/>
                <a:gd name="T21" fmla="*/ 29 h 63"/>
                <a:gd name="T22" fmla="*/ 35 w 35"/>
                <a:gd name="T23" fmla="*/ 6 h 63"/>
                <a:gd name="T24" fmla="*/ 30 w 35"/>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3">
                  <a:moveTo>
                    <a:pt x="30" y="0"/>
                  </a:moveTo>
                  <a:cubicBezTo>
                    <a:pt x="30" y="0"/>
                    <a:pt x="29" y="0"/>
                    <a:pt x="29" y="0"/>
                  </a:cubicBezTo>
                  <a:cubicBezTo>
                    <a:pt x="26" y="1"/>
                    <a:pt x="24" y="3"/>
                    <a:pt x="24" y="6"/>
                  </a:cubicBezTo>
                  <a:cubicBezTo>
                    <a:pt x="24" y="27"/>
                    <a:pt x="24" y="27"/>
                    <a:pt x="24" y="27"/>
                  </a:cubicBezTo>
                  <a:cubicBezTo>
                    <a:pt x="2" y="54"/>
                    <a:pt x="2" y="54"/>
                    <a:pt x="2" y="54"/>
                  </a:cubicBezTo>
                  <a:cubicBezTo>
                    <a:pt x="0" y="56"/>
                    <a:pt x="0" y="59"/>
                    <a:pt x="3" y="61"/>
                  </a:cubicBezTo>
                  <a:cubicBezTo>
                    <a:pt x="4" y="62"/>
                    <a:pt x="5" y="63"/>
                    <a:pt x="6" y="63"/>
                  </a:cubicBezTo>
                  <a:cubicBezTo>
                    <a:pt x="8" y="63"/>
                    <a:pt x="9" y="62"/>
                    <a:pt x="10" y="61"/>
                  </a:cubicBezTo>
                  <a:cubicBezTo>
                    <a:pt x="29" y="39"/>
                    <a:pt x="29" y="39"/>
                    <a:pt x="29" y="39"/>
                  </a:cubicBezTo>
                  <a:cubicBezTo>
                    <a:pt x="33" y="34"/>
                    <a:pt x="33" y="34"/>
                    <a:pt x="33" y="34"/>
                  </a:cubicBezTo>
                  <a:cubicBezTo>
                    <a:pt x="35" y="33"/>
                    <a:pt x="35" y="31"/>
                    <a:pt x="35" y="29"/>
                  </a:cubicBezTo>
                  <a:cubicBezTo>
                    <a:pt x="35" y="6"/>
                    <a:pt x="35" y="6"/>
                    <a:pt x="35" y="6"/>
                  </a:cubicBezTo>
                  <a:cubicBezTo>
                    <a:pt x="35" y="3"/>
                    <a:pt x="33"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gency FB" panose="020B0503020202020204" pitchFamily="34" charset="0"/>
              </a:endParaRPr>
            </a:p>
          </p:txBody>
        </p:sp>
        <p:sp>
          <p:nvSpPr>
            <p:cNvPr id="14" name="Freeform 84"/>
            <p:cNvSpPr/>
            <p:nvPr/>
          </p:nvSpPr>
          <p:spPr bwMode="auto">
            <a:xfrm>
              <a:off x="6323014" y="4870451"/>
              <a:ext cx="184150" cy="185738"/>
            </a:xfrm>
            <a:custGeom>
              <a:avLst/>
              <a:gdLst>
                <a:gd name="T0" fmla="*/ 11 w 49"/>
                <a:gd name="T1" fmla="*/ 11 h 49"/>
                <a:gd name="T2" fmla="*/ 7 w 49"/>
                <a:gd name="T3" fmla="*/ 46 h 49"/>
                <a:gd name="T4" fmla="*/ 14 w 49"/>
                <a:gd name="T5" fmla="*/ 47 h 49"/>
                <a:gd name="T6" fmla="*/ 46 w 49"/>
                <a:gd name="T7" fmla="*/ 15 h 49"/>
                <a:gd name="T8" fmla="*/ 45 w 49"/>
                <a:gd name="T9" fmla="*/ 7 h 49"/>
                <a:gd name="T10" fmla="*/ 11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11" y="11"/>
                  </a:moveTo>
                  <a:cubicBezTo>
                    <a:pt x="1" y="21"/>
                    <a:pt x="0" y="35"/>
                    <a:pt x="7" y="46"/>
                  </a:cubicBezTo>
                  <a:cubicBezTo>
                    <a:pt x="9" y="49"/>
                    <a:pt x="12" y="49"/>
                    <a:pt x="14" y="47"/>
                  </a:cubicBezTo>
                  <a:cubicBezTo>
                    <a:pt x="46" y="15"/>
                    <a:pt x="46" y="15"/>
                    <a:pt x="46" y="15"/>
                  </a:cubicBezTo>
                  <a:cubicBezTo>
                    <a:pt x="49" y="13"/>
                    <a:pt x="48" y="9"/>
                    <a:pt x="45" y="7"/>
                  </a:cubicBezTo>
                  <a:cubicBezTo>
                    <a:pt x="35" y="0"/>
                    <a:pt x="20" y="2"/>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gency FB" panose="020B0503020202020204" pitchFamily="34" charset="0"/>
              </a:endParaRPr>
            </a:p>
          </p:txBody>
        </p:sp>
      </p:grpSp>
      <p:grpSp>
        <p:nvGrpSpPr>
          <p:cNvPr id="15" name="组合 14"/>
          <p:cNvGrpSpPr/>
          <p:nvPr/>
        </p:nvGrpSpPr>
        <p:grpSpPr>
          <a:xfrm>
            <a:off x="515649" y="3791245"/>
            <a:ext cx="845723" cy="2643769"/>
            <a:chOff x="3540083" y="2278179"/>
            <a:chExt cx="846302" cy="2645225"/>
          </a:xfrm>
        </p:grpSpPr>
        <p:sp>
          <p:nvSpPr>
            <p:cNvPr id="16" name="任意多边形 41"/>
            <p:cNvSpPr/>
            <p:nvPr/>
          </p:nvSpPr>
          <p:spPr bwMode="auto">
            <a:xfrm>
              <a:off x="3540083" y="2278179"/>
              <a:ext cx="846302" cy="2645225"/>
            </a:xfrm>
            <a:custGeom>
              <a:avLst/>
              <a:gdLst>
                <a:gd name="T0" fmla="*/ 281 w 338"/>
                <a:gd name="T1" fmla="*/ 214 h 1056"/>
                <a:gd name="T2" fmla="*/ 302 w 338"/>
                <a:gd name="T3" fmla="*/ 451 h 1056"/>
                <a:gd name="T4" fmla="*/ 302 w 338"/>
                <a:gd name="T5" fmla="*/ 541 h 1056"/>
                <a:gd name="T6" fmla="*/ 296 w 338"/>
                <a:gd name="T7" fmla="*/ 578 h 1056"/>
                <a:gd name="T8" fmla="*/ 335 w 338"/>
                <a:gd name="T9" fmla="*/ 741 h 1056"/>
                <a:gd name="T10" fmla="*/ 251 w 338"/>
                <a:gd name="T11" fmla="*/ 784 h 1056"/>
                <a:gd name="T12" fmla="*/ 258 w 338"/>
                <a:gd name="T13" fmla="*/ 582 h 1056"/>
                <a:gd name="T14" fmla="*/ 259 w 338"/>
                <a:gd name="T15" fmla="*/ 539 h 1056"/>
                <a:gd name="T16" fmla="*/ 251 w 338"/>
                <a:gd name="T17" fmla="*/ 181 h 1056"/>
                <a:gd name="T18" fmla="*/ 201 w 338"/>
                <a:gd name="T19" fmla="*/ 33 h 1056"/>
                <a:gd name="T20" fmla="*/ 203 w 338"/>
                <a:gd name="T21" fmla="*/ 102 h 1056"/>
                <a:gd name="T22" fmla="*/ 183 w 338"/>
                <a:gd name="T23" fmla="*/ 135 h 1056"/>
                <a:gd name="T24" fmla="*/ 244 w 338"/>
                <a:gd name="T25" fmla="*/ 179 h 1056"/>
                <a:gd name="T26" fmla="*/ 251 w 338"/>
                <a:gd name="T27" fmla="*/ 548 h 1056"/>
                <a:gd name="T28" fmla="*/ 241 w 338"/>
                <a:gd name="T29" fmla="*/ 549 h 1056"/>
                <a:gd name="T30" fmla="*/ 243 w 338"/>
                <a:gd name="T31" fmla="*/ 584 h 1056"/>
                <a:gd name="T32" fmla="*/ 251 w 338"/>
                <a:gd name="T33" fmla="*/ 784 h 1056"/>
                <a:gd name="T34" fmla="*/ 235 w 338"/>
                <a:gd name="T35" fmla="*/ 785 h 1056"/>
                <a:gd name="T36" fmla="*/ 227 w 338"/>
                <a:gd name="T37" fmla="*/ 918 h 1056"/>
                <a:gd name="T38" fmla="*/ 235 w 338"/>
                <a:gd name="T39" fmla="*/ 1007 h 1056"/>
                <a:gd name="T40" fmla="*/ 180 w 338"/>
                <a:gd name="T41" fmla="*/ 1012 h 1056"/>
                <a:gd name="T42" fmla="*/ 168 w 338"/>
                <a:gd name="T43" fmla="*/ 947 h 1056"/>
                <a:gd name="T44" fmla="*/ 170 w 338"/>
                <a:gd name="T45" fmla="*/ 845 h 1056"/>
                <a:gd name="T46" fmla="*/ 144 w 338"/>
                <a:gd name="T47" fmla="*/ 622 h 1056"/>
                <a:gd name="T48" fmla="*/ 118 w 338"/>
                <a:gd name="T49" fmla="*/ 669 h 1056"/>
                <a:gd name="T50" fmla="*/ 89 w 338"/>
                <a:gd name="T51" fmla="*/ 894 h 1056"/>
                <a:gd name="T52" fmla="*/ 96 w 338"/>
                <a:gd name="T53" fmla="*/ 932 h 1056"/>
                <a:gd name="T54" fmla="*/ 78 w 338"/>
                <a:gd name="T55" fmla="*/ 1001 h 1056"/>
                <a:gd name="T56" fmla="*/ 28 w 338"/>
                <a:gd name="T57" fmla="*/ 1052 h 1056"/>
                <a:gd name="T58" fmla="*/ 35 w 338"/>
                <a:gd name="T59" fmla="*/ 965 h 1056"/>
                <a:gd name="T60" fmla="*/ 31 w 338"/>
                <a:gd name="T61" fmla="*/ 913 h 1056"/>
                <a:gd name="T62" fmla="*/ 27 w 338"/>
                <a:gd name="T63" fmla="*/ 724 h 1056"/>
                <a:gd name="T64" fmla="*/ 28 w 338"/>
                <a:gd name="T65" fmla="*/ 526 h 1056"/>
                <a:gd name="T66" fmla="*/ 17 w 338"/>
                <a:gd name="T67" fmla="*/ 493 h 1056"/>
                <a:gd name="T68" fmla="*/ 7 w 338"/>
                <a:gd name="T69" fmla="*/ 405 h 1056"/>
                <a:gd name="T70" fmla="*/ 20 w 338"/>
                <a:gd name="T71" fmla="*/ 233 h 1056"/>
                <a:gd name="T72" fmla="*/ 113 w 338"/>
                <a:gd name="T73" fmla="*/ 159 h 1056"/>
                <a:gd name="T74" fmla="*/ 117 w 338"/>
                <a:gd name="T75" fmla="*/ 108 h 1056"/>
                <a:gd name="T76" fmla="*/ 103 w 338"/>
                <a:gd name="T77" fmla="*/ 73 h 1056"/>
                <a:gd name="T78" fmla="*/ 108 w 338"/>
                <a:gd name="T79" fmla="*/ 33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1056">
                  <a:moveTo>
                    <a:pt x="251" y="181"/>
                  </a:moveTo>
                  <a:cubicBezTo>
                    <a:pt x="268" y="186"/>
                    <a:pt x="281" y="191"/>
                    <a:pt x="281" y="214"/>
                  </a:cubicBezTo>
                  <a:cubicBezTo>
                    <a:pt x="282" y="239"/>
                    <a:pt x="284" y="289"/>
                    <a:pt x="288" y="323"/>
                  </a:cubicBezTo>
                  <a:cubicBezTo>
                    <a:pt x="292" y="356"/>
                    <a:pt x="302" y="428"/>
                    <a:pt x="302" y="451"/>
                  </a:cubicBezTo>
                  <a:cubicBezTo>
                    <a:pt x="303" y="474"/>
                    <a:pt x="305" y="522"/>
                    <a:pt x="305" y="527"/>
                  </a:cubicBezTo>
                  <a:cubicBezTo>
                    <a:pt x="304" y="533"/>
                    <a:pt x="300" y="532"/>
                    <a:pt x="302" y="541"/>
                  </a:cubicBezTo>
                  <a:cubicBezTo>
                    <a:pt x="303" y="550"/>
                    <a:pt x="303" y="558"/>
                    <a:pt x="299" y="564"/>
                  </a:cubicBezTo>
                  <a:cubicBezTo>
                    <a:pt x="294" y="570"/>
                    <a:pt x="296" y="578"/>
                    <a:pt x="296" y="578"/>
                  </a:cubicBezTo>
                  <a:cubicBezTo>
                    <a:pt x="338" y="576"/>
                    <a:pt x="338" y="576"/>
                    <a:pt x="338" y="576"/>
                  </a:cubicBezTo>
                  <a:cubicBezTo>
                    <a:pt x="335" y="741"/>
                    <a:pt x="335" y="741"/>
                    <a:pt x="335" y="741"/>
                  </a:cubicBezTo>
                  <a:cubicBezTo>
                    <a:pt x="269" y="792"/>
                    <a:pt x="269" y="792"/>
                    <a:pt x="269" y="792"/>
                  </a:cubicBezTo>
                  <a:cubicBezTo>
                    <a:pt x="269" y="792"/>
                    <a:pt x="260" y="785"/>
                    <a:pt x="251" y="784"/>
                  </a:cubicBezTo>
                  <a:cubicBezTo>
                    <a:pt x="251" y="583"/>
                    <a:pt x="251" y="583"/>
                    <a:pt x="251" y="583"/>
                  </a:cubicBezTo>
                  <a:cubicBezTo>
                    <a:pt x="258" y="582"/>
                    <a:pt x="258" y="582"/>
                    <a:pt x="258" y="582"/>
                  </a:cubicBezTo>
                  <a:cubicBezTo>
                    <a:pt x="258" y="582"/>
                    <a:pt x="257" y="570"/>
                    <a:pt x="259" y="562"/>
                  </a:cubicBezTo>
                  <a:cubicBezTo>
                    <a:pt x="261" y="555"/>
                    <a:pt x="261" y="548"/>
                    <a:pt x="259" y="539"/>
                  </a:cubicBezTo>
                  <a:cubicBezTo>
                    <a:pt x="259" y="539"/>
                    <a:pt x="256" y="547"/>
                    <a:pt x="251" y="548"/>
                  </a:cubicBezTo>
                  <a:lnTo>
                    <a:pt x="251" y="181"/>
                  </a:lnTo>
                  <a:close/>
                  <a:moveTo>
                    <a:pt x="159" y="0"/>
                  </a:moveTo>
                  <a:cubicBezTo>
                    <a:pt x="177" y="0"/>
                    <a:pt x="198" y="14"/>
                    <a:pt x="201" y="33"/>
                  </a:cubicBezTo>
                  <a:cubicBezTo>
                    <a:pt x="203" y="52"/>
                    <a:pt x="202" y="79"/>
                    <a:pt x="202" y="79"/>
                  </a:cubicBezTo>
                  <a:cubicBezTo>
                    <a:pt x="202" y="79"/>
                    <a:pt x="208" y="92"/>
                    <a:pt x="203" y="102"/>
                  </a:cubicBezTo>
                  <a:cubicBezTo>
                    <a:pt x="198" y="112"/>
                    <a:pt x="186" y="110"/>
                    <a:pt x="186" y="110"/>
                  </a:cubicBezTo>
                  <a:cubicBezTo>
                    <a:pt x="186" y="110"/>
                    <a:pt x="183" y="126"/>
                    <a:pt x="183" y="135"/>
                  </a:cubicBezTo>
                  <a:cubicBezTo>
                    <a:pt x="183" y="144"/>
                    <a:pt x="183" y="150"/>
                    <a:pt x="191" y="156"/>
                  </a:cubicBezTo>
                  <a:cubicBezTo>
                    <a:pt x="198" y="162"/>
                    <a:pt x="224" y="173"/>
                    <a:pt x="244" y="179"/>
                  </a:cubicBezTo>
                  <a:cubicBezTo>
                    <a:pt x="247" y="180"/>
                    <a:pt x="249" y="180"/>
                    <a:pt x="251" y="181"/>
                  </a:cubicBezTo>
                  <a:cubicBezTo>
                    <a:pt x="251" y="548"/>
                    <a:pt x="251" y="548"/>
                    <a:pt x="251" y="548"/>
                  </a:cubicBezTo>
                  <a:cubicBezTo>
                    <a:pt x="251" y="548"/>
                    <a:pt x="250" y="548"/>
                    <a:pt x="250" y="548"/>
                  </a:cubicBezTo>
                  <a:cubicBezTo>
                    <a:pt x="244" y="548"/>
                    <a:pt x="241" y="549"/>
                    <a:pt x="241" y="549"/>
                  </a:cubicBezTo>
                  <a:cubicBezTo>
                    <a:pt x="241" y="549"/>
                    <a:pt x="244" y="559"/>
                    <a:pt x="244" y="567"/>
                  </a:cubicBezTo>
                  <a:cubicBezTo>
                    <a:pt x="244" y="576"/>
                    <a:pt x="243" y="584"/>
                    <a:pt x="243" y="584"/>
                  </a:cubicBezTo>
                  <a:cubicBezTo>
                    <a:pt x="251" y="583"/>
                    <a:pt x="251" y="583"/>
                    <a:pt x="251" y="583"/>
                  </a:cubicBezTo>
                  <a:cubicBezTo>
                    <a:pt x="251" y="784"/>
                    <a:pt x="251" y="784"/>
                    <a:pt x="251" y="784"/>
                  </a:cubicBezTo>
                  <a:cubicBezTo>
                    <a:pt x="250" y="784"/>
                    <a:pt x="250" y="784"/>
                    <a:pt x="249" y="784"/>
                  </a:cubicBezTo>
                  <a:cubicBezTo>
                    <a:pt x="240" y="784"/>
                    <a:pt x="235" y="785"/>
                    <a:pt x="235" y="785"/>
                  </a:cubicBezTo>
                  <a:cubicBezTo>
                    <a:pt x="235" y="785"/>
                    <a:pt x="237" y="834"/>
                    <a:pt x="237" y="853"/>
                  </a:cubicBezTo>
                  <a:cubicBezTo>
                    <a:pt x="237" y="873"/>
                    <a:pt x="236" y="904"/>
                    <a:pt x="227" y="918"/>
                  </a:cubicBezTo>
                  <a:cubicBezTo>
                    <a:pt x="219" y="932"/>
                    <a:pt x="217" y="937"/>
                    <a:pt x="217" y="949"/>
                  </a:cubicBezTo>
                  <a:cubicBezTo>
                    <a:pt x="217" y="962"/>
                    <a:pt x="236" y="995"/>
                    <a:pt x="235" y="1007"/>
                  </a:cubicBezTo>
                  <a:cubicBezTo>
                    <a:pt x="235" y="1018"/>
                    <a:pt x="232" y="1036"/>
                    <a:pt x="213" y="1035"/>
                  </a:cubicBezTo>
                  <a:cubicBezTo>
                    <a:pt x="194" y="1035"/>
                    <a:pt x="180" y="1027"/>
                    <a:pt x="180" y="1012"/>
                  </a:cubicBezTo>
                  <a:cubicBezTo>
                    <a:pt x="180" y="996"/>
                    <a:pt x="182" y="987"/>
                    <a:pt x="176" y="981"/>
                  </a:cubicBezTo>
                  <a:cubicBezTo>
                    <a:pt x="170" y="975"/>
                    <a:pt x="179" y="962"/>
                    <a:pt x="168" y="947"/>
                  </a:cubicBezTo>
                  <a:cubicBezTo>
                    <a:pt x="158" y="932"/>
                    <a:pt x="170" y="930"/>
                    <a:pt x="167" y="917"/>
                  </a:cubicBezTo>
                  <a:cubicBezTo>
                    <a:pt x="164" y="903"/>
                    <a:pt x="169" y="861"/>
                    <a:pt x="170" y="845"/>
                  </a:cubicBezTo>
                  <a:cubicBezTo>
                    <a:pt x="171" y="828"/>
                    <a:pt x="168" y="809"/>
                    <a:pt x="160" y="738"/>
                  </a:cubicBezTo>
                  <a:cubicBezTo>
                    <a:pt x="151" y="668"/>
                    <a:pt x="146" y="637"/>
                    <a:pt x="144" y="622"/>
                  </a:cubicBezTo>
                  <a:cubicBezTo>
                    <a:pt x="142" y="606"/>
                    <a:pt x="138" y="587"/>
                    <a:pt x="138" y="587"/>
                  </a:cubicBezTo>
                  <a:cubicBezTo>
                    <a:pt x="138" y="587"/>
                    <a:pt x="127" y="653"/>
                    <a:pt x="118" y="669"/>
                  </a:cubicBezTo>
                  <a:cubicBezTo>
                    <a:pt x="109" y="686"/>
                    <a:pt x="99" y="768"/>
                    <a:pt x="96" y="792"/>
                  </a:cubicBezTo>
                  <a:cubicBezTo>
                    <a:pt x="93" y="816"/>
                    <a:pt x="95" y="886"/>
                    <a:pt x="89" y="894"/>
                  </a:cubicBezTo>
                  <a:cubicBezTo>
                    <a:pt x="84" y="901"/>
                    <a:pt x="81" y="912"/>
                    <a:pt x="81" y="912"/>
                  </a:cubicBezTo>
                  <a:cubicBezTo>
                    <a:pt x="81" y="912"/>
                    <a:pt x="96" y="920"/>
                    <a:pt x="96" y="932"/>
                  </a:cubicBezTo>
                  <a:cubicBezTo>
                    <a:pt x="96" y="944"/>
                    <a:pt x="85" y="954"/>
                    <a:pt x="85" y="969"/>
                  </a:cubicBezTo>
                  <a:cubicBezTo>
                    <a:pt x="86" y="985"/>
                    <a:pt x="84" y="998"/>
                    <a:pt x="78" y="1001"/>
                  </a:cubicBezTo>
                  <a:cubicBezTo>
                    <a:pt x="72" y="1004"/>
                    <a:pt x="73" y="1031"/>
                    <a:pt x="65" y="1040"/>
                  </a:cubicBezTo>
                  <a:cubicBezTo>
                    <a:pt x="57" y="1049"/>
                    <a:pt x="44" y="1056"/>
                    <a:pt x="28" y="1052"/>
                  </a:cubicBezTo>
                  <a:cubicBezTo>
                    <a:pt x="12" y="1047"/>
                    <a:pt x="12" y="1026"/>
                    <a:pt x="20" y="1006"/>
                  </a:cubicBezTo>
                  <a:cubicBezTo>
                    <a:pt x="28" y="986"/>
                    <a:pt x="37" y="973"/>
                    <a:pt x="35" y="965"/>
                  </a:cubicBezTo>
                  <a:cubicBezTo>
                    <a:pt x="32" y="957"/>
                    <a:pt x="29" y="945"/>
                    <a:pt x="37" y="937"/>
                  </a:cubicBezTo>
                  <a:cubicBezTo>
                    <a:pt x="45" y="929"/>
                    <a:pt x="36" y="920"/>
                    <a:pt x="31" y="913"/>
                  </a:cubicBezTo>
                  <a:cubicBezTo>
                    <a:pt x="26" y="906"/>
                    <a:pt x="27" y="875"/>
                    <a:pt x="27" y="857"/>
                  </a:cubicBezTo>
                  <a:cubicBezTo>
                    <a:pt x="26" y="840"/>
                    <a:pt x="28" y="755"/>
                    <a:pt x="27" y="724"/>
                  </a:cubicBezTo>
                  <a:cubicBezTo>
                    <a:pt x="26" y="692"/>
                    <a:pt x="23" y="598"/>
                    <a:pt x="28" y="572"/>
                  </a:cubicBezTo>
                  <a:cubicBezTo>
                    <a:pt x="32" y="546"/>
                    <a:pt x="28" y="526"/>
                    <a:pt x="28" y="526"/>
                  </a:cubicBezTo>
                  <a:cubicBezTo>
                    <a:pt x="28" y="526"/>
                    <a:pt x="18" y="531"/>
                    <a:pt x="18" y="522"/>
                  </a:cubicBezTo>
                  <a:cubicBezTo>
                    <a:pt x="18" y="512"/>
                    <a:pt x="22" y="510"/>
                    <a:pt x="17" y="493"/>
                  </a:cubicBezTo>
                  <a:cubicBezTo>
                    <a:pt x="13" y="476"/>
                    <a:pt x="12" y="460"/>
                    <a:pt x="7" y="447"/>
                  </a:cubicBezTo>
                  <a:cubicBezTo>
                    <a:pt x="1" y="434"/>
                    <a:pt x="0" y="412"/>
                    <a:pt x="7" y="405"/>
                  </a:cubicBezTo>
                  <a:cubicBezTo>
                    <a:pt x="13" y="398"/>
                    <a:pt x="4" y="361"/>
                    <a:pt x="9" y="332"/>
                  </a:cubicBezTo>
                  <a:cubicBezTo>
                    <a:pt x="15" y="304"/>
                    <a:pt x="19" y="258"/>
                    <a:pt x="20" y="233"/>
                  </a:cubicBezTo>
                  <a:cubicBezTo>
                    <a:pt x="20" y="209"/>
                    <a:pt x="21" y="191"/>
                    <a:pt x="53" y="183"/>
                  </a:cubicBezTo>
                  <a:cubicBezTo>
                    <a:pt x="85" y="175"/>
                    <a:pt x="109" y="166"/>
                    <a:pt x="113" y="159"/>
                  </a:cubicBezTo>
                  <a:cubicBezTo>
                    <a:pt x="118" y="153"/>
                    <a:pt x="119" y="135"/>
                    <a:pt x="118" y="127"/>
                  </a:cubicBezTo>
                  <a:cubicBezTo>
                    <a:pt x="117" y="119"/>
                    <a:pt x="117" y="113"/>
                    <a:pt x="117" y="108"/>
                  </a:cubicBezTo>
                  <a:cubicBezTo>
                    <a:pt x="117" y="103"/>
                    <a:pt x="107" y="110"/>
                    <a:pt x="105" y="102"/>
                  </a:cubicBezTo>
                  <a:cubicBezTo>
                    <a:pt x="103" y="93"/>
                    <a:pt x="102" y="75"/>
                    <a:pt x="103" y="73"/>
                  </a:cubicBezTo>
                  <a:cubicBezTo>
                    <a:pt x="105" y="72"/>
                    <a:pt x="106" y="72"/>
                    <a:pt x="108" y="72"/>
                  </a:cubicBezTo>
                  <a:cubicBezTo>
                    <a:pt x="108" y="69"/>
                    <a:pt x="107" y="52"/>
                    <a:pt x="108" y="33"/>
                  </a:cubicBezTo>
                  <a:cubicBezTo>
                    <a:pt x="109" y="16"/>
                    <a:pt x="127" y="2"/>
                    <a:pt x="15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任意多边形 42"/>
            <p:cNvSpPr/>
            <p:nvPr/>
          </p:nvSpPr>
          <p:spPr bwMode="auto">
            <a:xfrm>
              <a:off x="3577294" y="3471082"/>
              <a:ext cx="92498" cy="87182"/>
            </a:xfrm>
            <a:custGeom>
              <a:avLst/>
              <a:gdLst>
                <a:gd name="T0" fmla="*/ 9 w 37"/>
                <a:gd name="T1" fmla="*/ 35 h 35"/>
                <a:gd name="T2" fmla="*/ 9 w 37"/>
                <a:gd name="T3" fmla="*/ 11 h 35"/>
                <a:gd name="T4" fmla="*/ 37 w 37"/>
                <a:gd name="T5" fmla="*/ 8 h 35"/>
                <a:gd name="T6" fmla="*/ 15 w 37"/>
                <a:gd name="T7" fmla="*/ 14 h 35"/>
                <a:gd name="T8" fmla="*/ 9 w 37"/>
                <a:gd name="T9" fmla="*/ 35 h 35"/>
              </a:gdLst>
              <a:ahLst/>
              <a:cxnLst>
                <a:cxn ang="0">
                  <a:pos x="T0" y="T1"/>
                </a:cxn>
                <a:cxn ang="0">
                  <a:pos x="T2" y="T3"/>
                </a:cxn>
                <a:cxn ang="0">
                  <a:pos x="T4" y="T5"/>
                </a:cxn>
                <a:cxn ang="0">
                  <a:pos x="T6" y="T7"/>
                </a:cxn>
                <a:cxn ang="0">
                  <a:pos x="T8" y="T9"/>
                </a:cxn>
              </a:cxnLst>
              <a:rect l="0" t="0" r="r" b="b"/>
              <a:pathLst>
                <a:path w="37" h="35">
                  <a:moveTo>
                    <a:pt x="9" y="35"/>
                  </a:moveTo>
                  <a:cubicBezTo>
                    <a:pt x="9" y="35"/>
                    <a:pt x="0" y="22"/>
                    <a:pt x="9" y="11"/>
                  </a:cubicBezTo>
                  <a:cubicBezTo>
                    <a:pt x="17" y="0"/>
                    <a:pt x="37" y="8"/>
                    <a:pt x="37" y="8"/>
                  </a:cubicBezTo>
                  <a:cubicBezTo>
                    <a:pt x="37" y="8"/>
                    <a:pt x="23" y="8"/>
                    <a:pt x="15" y="14"/>
                  </a:cubicBezTo>
                  <a:cubicBezTo>
                    <a:pt x="8" y="20"/>
                    <a:pt x="10" y="24"/>
                    <a:pt x="9"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任意多边形 43"/>
            <p:cNvSpPr/>
            <p:nvPr/>
          </p:nvSpPr>
          <p:spPr bwMode="auto">
            <a:xfrm>
              <a:off x="4188631" y="3585907"/>
              <a:ext cx="105256" cy="37212"/>
            </a:xfrm>
            <a:custGeom>
              <a:avLst/>
              <a:gdLst>
                <a:gd name="T0" fmla="*/ 0 w 42"/>
                <a:gd name="T1" fmla="*/ 14 h 15"/>
                <a:gd name="T2" fmla="*/ 20 w 42"/>
                <a:gd name="T3" fmla="*/ 0 h 15"/>
                <a:gd name="T4" fmla="*/ 42 w 42"/>
                <a:gd name="T5" fmla="*/ 15 h 15"/>
                <a:gd name="T6" fmla="*/ 19 w 42"/>
                <a:gd name="T7" fmla="*/ 8 h 15"/>
                <a:gd name="T8" fmla="*/ 0 w 42"/>
                <a:gd name="T9" fmla="*/ 14 h 15"/>
              </a:gdLst>
              <a:ahLst/>
              <a:cxnLst>
                <a:cxn ang="0">
                  <a:pos x="T0" y="T1"/>
                </a:cxn>
                <a:cxn ang="0">
                  <a:pos x="T2" y="T3"/>
                </a:cxn>
                <a:cxn ang="0">
                  <a:pos x="T4" y="T5"/>
                </a:cxn>
                <a:cxn ang="0">
                  <a:pos x="T6" y="T7"/>
                </a:cxn>
                <a:cxn ang="0">
                  <a:pos x="T8" y="T9"/>
                </a:cxn>
              </a:cxnLst>
              <a:rect l="0" t="0" r="r" b="b"/>
              <a:pathLst>
                <a:path w="42" h="15">
                  <a:moveTo>
                    <a:pt x="0" y="14"/>
                  </a:moveTo>
                  <a:cubicBezTo>
                    <a:pt x="0" y="14"/>
                    <a:pt x="0" y="0"/>
                    <a:pt x="20" y="0"/>
                  </a:cubicBezTo>
                  <a:cubicBezTo>
                    <a:pt x="39" y="0"/>
                    <a:pt x="42" y="15"/>
                    <a:pt x="42" y="15"/>
                  </a:cubicBezTo>
                  <a:cubicBezTo>
                    <a:pt x="42" y="15"/>
                    <a:pt x="32" y="7"/>
                    <a:pt x="19" y="8"/>
                  </a:cubicBezTo>
                  <a:cubicBezTo>
                    <a:pt x="6" y="8"/>
                    <a:pt x="6" y="8"/>
                    <a:pt x="0" y="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任意多边形 44"/>
            <p:cNvSpPr/>
            <p:nvPr/>
          </p:nvSpPr>
          <p:spPr bwMode="auto">
            <a:xfrm>
              <a:off x="3727205" y="2643917"/>
              <a:ext cx="283873" cy="738919"/>
            </a:xfrm>
            <a:custGeom>
              <a:avLst/>
              <a:gdLst>
                <a:gd name="T0" fmla="*/ 109 w 113"/>
                <a:gd name="T1" fmla="*/ 0 h 295"/>
                <a:gd name="T2" fmla="*/ 113 w 113"/>
                <a:gd name="T3" fmla="*/ 8 h 295"/>
                <a:gd name="T4" fmla="*/ 97 w 113"/>
                <a:gd name="T5" fmla="*/ 138 h 295"/>
                <a:gd name="T6" fmla="*/ 103 w 113"/>
                <a:gd name="T7" fmla="*/ 294 h 295"/>
                <a:gd name="T8" fmla="*/ 72 w 113"/>
                <a:gd name="T9" fmla="*/ 295 h 295"/>
                <a:gd name="T10" fmla="*/ 0 w 113"/>
                <a:gd name="T11" fmla="*/ 280 h 295"/>
                <a:gd name="T12" fmla="*/ 15 w 113"/>
                <a:gd name="T13" fmla="*/ 247 h 295"/>
                <a:gd name="T14" fmla="*/ 36 w 113"/>
                <a:gd name="T15" fmla="*/ 78 h 295"/>
                <a:gd name="T16" fmla="*/ 36 w 113"/>
                <a:gd name="T17" fmla="*/ 16 h 295"/>
                <a:gd name="T18" fmla="*/ 38 w 113"/>
                <a:gd name="T19" fmla="*/ 13 h 295"/>
                <a:gd name="T20" fmla="*/ 42 w 113"/>
                <a:gd name="T21" fmla="*/ 4 h 295"/>
                <a:gd name="T22" fmla="*/ 78 w 113"/>
                <a:gd name="T23" fmla="*/ 33 h 295"/>
                <a:gd name="T24" fmla="*/ 109 w 113"/>
                <a:gd name="T25"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 h="295">
                  <a:moveTo>
                    <a:pt x="109" y="0"/>
                  </a:moveTo>
                  <a:cubicBezTo>
                    <a:pt x="109" y="3"/>
                    <a:pt x="111" y="5"/>
                    <a:pt x="113" y="8"/>
                  </a:cubicBezTo>
                  <a:cubicBezTo>
                    <a:pt x="109" y="29"/>
                    <a:pt x="100" y="92"/>
                    <a:pt x="97" y="138"/>
                  </a:cubicBezTo>
                  <a:cubicBezTo>
                    <a:pt x="93" y="191"/>
                    <a:pt x="103" y="294"/>
                    <a:pt x="103" y="294"/>
                  </a:cubicBezTo>
                  <a:cubicBezTo>
                    <a:pt x="103" y="294"/>
                    <a:pt x="96" y="295"/>
                    <a:pt x="72" y="295"/>
                  </a:cubicBezTo>
                  <a:cubicBezTo>
                    <a:pt x="48" y="295"/>
                    <a:pt x="0" y="280"/>
                    <a:pt x="0" y="280"/>
                  </a:cubicBezTo>
                  <a:cubicBezTo>
                    <a:pt x="0" y="280"/>
                    <a:pt x="8" y="266"/>
                    <a:pt x="15" y="247"/>
                  </a:cubicBezTo>
                  <a:cubicBezTo>
                    <a:pt x="21" y="228"/>
                    <a:pt x="33" y="147"/>
                    <a:pt x="36" y="78"/>
                  </a:cubicBezTo>
                  <a:cubicBezTo>
                    <a:pt x="38" y="43"/>
                    <a:pt x="38" y="26"/>
                    <a:pt x="36" y="16"/>
                  </a:cubicBezTo>
                  <a:cubicBezTo>
                    <a:pt x="37" y="15"/>
                    <a:pt x="38" y="14"/>
                    <a:pt x="38" y="13"/>
                  </a:cubicBezTo>
                  <a:cubicBezTo>
                    <a:pt x="40" y="11"/>
                    <a:pt x="41" y="8"/>
                    <a:pt x="42" y="4"/>
                  </a:cubicBezTo>
                  <a:cubicBezTo>
                    <a:pt x="49" y="18"/>
                    <a:pt x="67" y="33"/>
                    <a:pt x="78" y="33"/>
                  </a:cubicBezTo>
                  <a:cubicBezTo>
                    <a:pt x="88" y="33"/>
                    <a:pt x="102" y="12"/>
                    <a:pt x="10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任意多边形 45"/>
            <p:cNvSpPr/>
            <p:nvPr/>
          </p:nvSpPr>
          <p:spPr bwMode="auto">
            <a:xfrm>
              <a:off x="3857978" y="2734289"/>
              <a:ext cx="114825" cy="726161"/>
            </a:xfrm>
            <a:custGeom>
              <a:avLst/>
              <a:gdLst>
                <a:gd name="T0" fmla="*/ 0 w 46"/>
                <a:gd name="T1" fmla="*/ 13 h 290"/>
                <a:gd name="T2" fmla="*/ 23 w 46"/>
                <a:gd name="T3" fmla="*/ 0 h 290"/>
                <a:gd name="T4" fmla="*/ 46 w 46"/>
                <a:gd name="T5" fmla="*/ 13 h 290"/>
                <a:gd name="T6" fmla="*/ 31 w 46"/>
                <a:gd name="T7" fmla="*/ 20 h 290"/>
                <a:gd name="T8" fmla="*/ 37 w 46"/>
                <a:gd name="T9" fmla="*/ 120 h 290"/>
                <a:gd name="T10" fmla="*/ 36 w 46"/>
                <a:gd name="T11" fmla="*/ 266 h 290"/>
                <a:gd name="T12" fmla="*/ 17 w 46"/>
                <a:gd name="T13" fmla="*/ 267 h 290"/>
                <a:gd name="T14" fmla="*/ 16 w 46"/>
                <a:gd name="T15" fmla="*/ 100 h 290"/>
                <a:gd name="T16" fmla="*/ 18 w 46"/>
                <a:gd name="T17" fmla="*/ 21 h 290"/>
                <a:gd name="T18" fmla="*/ 0 w 46"/>
                <a:gd name="T19" fmla="*/ 1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90">
                  <a:moveTo>
                    <a:pt x="0" y="13"/>
                  </a:moveTo>
                  <a:cubicBezTo>
                    <a:pt x="0" y="13"/>
                    <a:pt x="9" y="0"/>
                    <a:pt x="23" y="0"/>
                  </a:cubicBezTo>
                  <a:cubicBezTo>
                    <a:pt x="37" y="0"/>
                    <a:pt x="46" y="13"/>
                    <a:pt x="46" y="13"/>
                  </a:cubicBezTo>
                  <a:cubicBezTo>
                    <a:pt x="46" y="13"/>
                    <a:pt x="31" y="9"/>
                    <a:pt x="31" y="20"/>
                  </a:cubicBezTo>
                  <a:cubicBezTo>
                    <a:pt x="32" y="30"/>
                    <a:pt x="37" y="85"/>
                    <a:pt x="37" y="120"/>
                  </a:cubicBezTo>
                  <a:cubicBezTo>
                    <a:pt x="37" y="156"/>
                    <a:pt x="40" y="249"/>
                    <a:pt x="36" y="266"/>
                  </a:cubicBezTo>
                  <a:cubicBezTo>
                    <a:pt x="32" y="284"/>
                    <a:pt x="20" y="290"/>
                    <a:pt x="17" y="267"/>
                  </a:cubicBezTo>
                  <a:cubicBezTo>
                    <a:pt x="15" y="245"/>
                    <a:pt x="15" y="123"/>
                    <a:pt x="16" y="100"/>
                  </a:cubicBezTo>
                  <a:cubicBezTo>
                    <a:pt x="16" y="76"/>
                    <a:pt x="20" y="27"/>
                    <a:pt x="18" y="21"/>
                  </a:cubicBezTo>
                  <a:cubicBezTo>
                    <a:pt x="15" y="14"/>
                    <a:pt x="8" y="9"/>
                    <a:pt x="0" y="1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1" name="矩形 20"/>
          <p:cNvSpPr/>
          <p:nvPr/>
        </p:nvSpPr>
        <p:spPr>
          <a:xfrm>
            <a:off x="1562444" y="4565393"/>
            <a:ext cx="588623" cy="923330"/>
          </a:xfrm>
          <a:prstGeom prst="rect">
            <a:avLst/>
          </a:prstGeom>
          <a:noFill/>
        </p:spPr>
        <p:txBody>
          <a:bodyPr wrap="none" lIns="91440" tIns="45720" rIns="91440" bIns="45720">
            <a:spAutoFit/>
          </a:bodyPr>
          <a:lstStyle/>
          <a:p>
            <a:pPr algn="ctr"/>
            <a:r>
              <a:rPr lang="en-US" altLang="zh-CN"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zh-CN" alt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pSp>
        <p:nvGrpSpPr>
          <p:cNvPr id="22" name="组合 21"/>
          <p:cNvGrpSpPr/>
          <p:nvPr/>
        </p:nvGrpSpPr>
        <p:grpSpPr>
          <a:xfrm>
            <a:off x="1592100" y="2855386"/>
            <a:ext cx="9911715" cy="1724139"/>
            <a:chOff x="-651151" y="4213143"/>
            <a:chExt cx="6853183" cy="2298138"/>
          </a:xfrm>
        </p:grpSpPr>
        <p:sp>
          <p:nvSpPr>
            <p:cNvPr id="23" name="矩形 22"/>
            <p:cNvSpPr/>
            <p:nvPr/>
          </p:nvSpPr>
          <p:spPr>
            <a:xfrm>
              <a:off x="-651151" y="4753995"/>
              <a:ext cx="6853183" cy="1757286"/>
            </a:xfrm>
            <a:prstGeom prst="rect">
              <a:avLst/>
            </a:prstGeom>
          </p:spPr>
          <p:txBody>
            <a:bodyPr wrap="square">
              <a:spAutoFit/>
              <a:scene3d>
                <a:camera prst="orthographicFront"/>
                <a:lightRig rig="threePt" dir="t"/>
              </a:scene3d>
              <a:sp3d contourW="6350"/>
            </a:bodyPr>
            <a:lstStyle/>
            <a:p>
              <a:pPr>
                <a:lnSpc>
                  <a:spcPct val="120000"/>
                </a:lnSpc>
              </a:pPr>
              <a:r>
                <a:rPr lang="zh-CN" altLang="en-US" sz="1600" b="1" dirty="0">
                  <a:solidFill>
                    <a:schemeClr val="tx1">
                      <a:lumMod val="50000"/>
                      <a:lumOff val="50000"/>
                    </a:schemeClr>
                  </a:solidFill>
                </a:rPr>
                <a:t> </a:t>
              </a:r>
              <a:r>
                <a:rPr lang="zh-CN" altLang="zh-CN" sz="1800" b="1" noProof="0" dirty="0">
                  <a:ln>
                    <a:noFill/>
                  </a:ln>
                  <a:solidFill>
                    <a:srgbClr val="0000FF"/>
                  </a:solidFill>
                  <a:effectLst/>
                  <a:uLnTx/>
                  <a:uFillTx/>
                  <a:latin typeface="微软雅黑" pitchFamily="34" charset="-122"/>
                  <a:ea typeface="微软雅黑" pitchFamily="34" charset="-122"/>
                  <a:cs typeface="微软雅黑" pitchFamily="34" charset="-122"/>
                  <a:sym typeface="+mn-ea"/>
                </a:rPr>
                <a:t>项目人员实际工作时间：</a:t>
              </a:r>
              <a:r>
                <a:rPr lang="zh-CN" altLang="en-US" sz="1800" b="1" dirty="0">
                  <a:solidFill>
                    <a:schemeClr val="tx1"/>
                  </a:solidFill>
                  <a:latin typeface="华文细黑" panose="02010600040101010101" pitchFamily="2" charset="-122"/>
                  <a:ea typeface="华文细黑" panose="02010600040101010101" pitchFamily="2" charset="-122"/>
                  <a:cs typeface="华文细黑" panose="02010600040101010101" pitchFamily="2" charset="-122"/>
                </a:rPr>
                <a:t>指报告期内研究开发项目中研究开发人员实际工作的</a:t>
              </a:r>
              <a:r>
                <a:rPr lang="zh-CN" altLang="en-US" sz="28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时间总和</a:t>
              </a:r>
              <a:r>
                <a:rPr lang="zh-CN" altLang="en-US" sz="3200" b="1" dirty="0">
                  <a:solidFill>
                    <a:schemeClr val="tx1"/>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sz="1800" b="1" dirty="0">
                  <a:solidFill>
                    <a:schemeClr val="tx1"/>
                  </a:solidFill>
                  <a:latin typeface="华文细黑" panose="02010600040101010101" pitchFamily="2" charset="-122"/>
                  <a:ea typeface="华文细黑" panose="02010600040101010101" pitchFamily="2" charset="-122"/>
                  <a:cs typeface="华文细黑" panose="02010600040101010101" pitchFamily="2" charset="-122"/>
                </a:rPr>
                <a:t>按月计算。同时参加两个及以上项目的人员，应按项目分别计算工作时间，一人在报告期内的实际工作时间不得超过</a:t>
              </a:r>
              <a:r>
                <a:rPr lang="en-US" altLang="zh-CN" sz="1800" b="1" dirty="0">
                  <a:solidFill>
                    <a:schemeClr val="tx1"/>
                  </a:solidFill>
                  <a:latin typeface="华文细黑" panose="02010600040101010101" pitchFamily="2" charset="-122"/>
                  <a:ea typeface="华文细黑" panose="02010600040101010101" pitchFamily="2" charset="-122"/>
                  <a:cs typeface="华文细黑" panose="02010600040101010101" pitchFamily="2" charset="-122"/>
                </a:rPr>
                <a:t>12</a:t>
              </a:r>
              <a:r>
                <a:rPr lang="zh-CN" altLang="en-US" sz="1800" b="1" dirty="0">
                  <a:solidFill>
                    <a:schemeClr val="tx1"/>
                  </a:solidFill>
                  <a:latin typeface="华文细黑" panose="02010600040101010101" pitchFamily="2" charset="-122"/>
                  <a:ea typeface="华文细黑" panose="02010600040101010101" pitchFamily="2" charset="-122"/>
                  <a:cs typeface="华文细黑" panose="02010600040101010101" pitchFamily="2" charset="-122"/>
                </a:rPr>
                <a:t>个月</a:t>
              </a:r>
              <a:r>
                <a:rPr lang="zh-CN" altLang="en-US"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（委外项目免报</a:t>
              </a:r>
              <a:r>
                <a:rPr lang="zh-CN" altLang="en-US"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a:t>
              </a:r>
              <a:endParaRPr lang="zh-CN" altLang="en-US"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24" name="矩形 23"/>
            <p:cNvSpPr/>
            <p:nvPr/>
          </p:nvSpPr>
          <p:spPr>
            <a:xfrm>
              <a:off x="548738" y="4213143"/>
              <a:ext cx="2241974" cy="566134"/>
            </a:xfrm>
            <a:prstGeom prst="rect">
              <a:avLst/>
            </a:prstGeom>
          </p:spPr>
          <p:txBody>
            <a:bodyPr wrap="square">
              <a:spAutoFit/>
              <a:scene3d>
                <a:camera prst="orthographicFront"/>
                <a:lightRig rig="threePt" dir="t"/>
              </a:scene3d>
              <a:sp3d contourW="6350"/>
            </a:bodyPr>
            <a:lstStyle/>
            <a:p>
              <a:pPr algn="ctr">
                <a:lnSpc>
                  <a:spcPct val="120000"/>
                </a:lnSpc>
              </a:pPr>
              <a:endParaRPr lang="zh-CN" altLang="en-US" b="1" dirty="0">
                <a:solidFill>
                  <a:schemeClr val="tx1">
                    <a:lumMod val="65000"/>
                    <a:lumOff val="35000"/>
                  </a:schemeClr>
                </a:solidFill>
              </a:endParaRPr>
            </a:p>
          </p:txBody>
        </p:sp>
      </p:grpSp>
      <p:sp>
        <p:nvSpPr>
          <p:cNvPr id="33" name="TextBox 32"/>
          <p:cNvSpPr txBox="1"/>
          <p:nvPr/>
        </p:nvSpPr>
        <p:spPr>
          <a:xfrm>
            <a:off x="2993389" y="4840606"/>
            <a:ext cx="8417560" cy="812530"/>
          </a:xfrm>
          <a:prstGeom prst="rect">
            <a:avLst/>
          </a:prstGeom>
          <a:noFill/>
        </p:spPr>
        <p:txBody>
          <a:bodyPr wrap="square" rtlCol="0">
            <a:spAutoFit/>
          </a:bodyPr>
          <a:lstStyle/>
          <a:p>
            <a:pPr eaLnBrk="1" latinLnBrk="0" hangingPunct="1">
              <a:lnSpc>
                <a:spcPct val="130000"/>
              </a:lnSpc>
            </a:pPr>
            <a:r>
              <a:rPr lang="zh-CN" altLang="en-US" sz="1800" b="1" dirty="0">
                <a:solidFill>
                  <a:srgbClr val="0000FF"/>
                </a:solidFill>
                <a:latin typeface="楷体" pitchFamily="49" charset="-122"/>
                <a:ea typeface="楷体" pitchFamily="49" charset="-122"/>
                <a:cs typeface="楷体" pitchFamily="49" charset="-122"/>
              </a:rPr>
              <a:t>例如：某研究开发项目有</a:t>
            </a:r>
            <a:r>
              <a:rPr lang="en-US" altLang="zh-CN" sz="1800" b="1" dirty="0">
                <a:solidFill>
                  <a:srgbClr val="0000FF"/>
                </a:solidFill>
                <a:latin typeface="楷体" pitchFamily="49" charset="-122"/>
                <a:ea typeface="楷体" pitchFamily="49" charset="-122"/>
                <a:cs typeface="楷体" pitchFamily="49" charset="-122"/>
              </a:rPr>
              <a:t>2</a:t>
            </a:r>
            <a:r>
              <a:rPr lang="zh-CN" altLang="en-US" sz="1800" b="1" dirty="0">
                <a:solidFill>
                  <a:srgbClr val="0000FF"/>
                </a:solidFill>
                <a:latin typeface="楷体" pitchFamily="49" charset="-122"/>
                <a:ea typeface="楷体" pitchFamily="49" charset="-122"/>
                <a:cs typeface="楷体" pitchFamily="49" charset="-122"/>
              </a:rPr>
              <a:t>个研究开发人员，他们的工作时间分别为</a:t>
            </a:r>
            <a:r>
              <a:rPr lang="en-US" altLang="zh-CN" sz="1800" b="1" dirty="0">
                <a:solidFill>
                  <a:srgbClr val="0000FF"/>
                </a:solidFill>
                <a:latin typeface="楷体" pitchFamily="49" charset="-122"/>
                <a:ea typeface="楷体" pitchFamily="49" charset="-122"/>
                <a:cs typeface="楷体" pitchFamily="49" charset="-122"/>
              </a:rPr>
              <a:t>7</a:t>
            </a:r>
            <a:r>
              <a:rPr lang="zh-CN" altLang="en-US" sz="1800" b="1" dirty="0">
                <a:solidFill>
                  <a:srgbClr val="0000FF"/>
                </a:solidFill>
                <a:latin typeface="楷体" pitchFamily="49" charset="-122"/>
                <a:ea typeface="楷体" pitchFamily="49" charset="-122"/>
                <a:cs typeface="楷体" pitchFamily="49" charset="-122"/>
              </a:rPr>
              <a:t>个月和</a:t>
            </a:r>
            <a:r>
              <a:rPr lang="en-US" altLang="zh-CN" sz="1800" b="1" dirty="0">
                <a:solidFill>
                  <a:srgbClr val="0000FF"/>
                </a:solidFill>
                <a:latin typeface="楷体" pitchFamily="49" charset="-122"/>
                <a:ea typeface="楷体" pitchFamily="49" charset="-122"/>
                <a:cs typeface="楷体" pitchFamily="49" charset="-122"/>
              </a:rPr>
              <a:t>10</a:t>
            </a:r>
            <a:r>
              <a:rPr lang="zh-CN" altLang="en-US" sz="1800" b="1" dirty="0">
                <a:solidFill>
                  <a:srgbClr val="0000FF"/>
                </a:solidFill>
                <a:latin typeface="楷体" pitchFamily="49" charset="-122"/>
                <a:ea typeface="楷体" pitchFamily="49" charset="-122"/>
                <a:cs typeface="楷体" pitchFamily="49" charset="-122"/>
              </a:rPr>
              <a:t>个月，则该项目人员实际工作时间</a:t>
            </a:r>
            <a:r>
              <a:rPr lang="en-US" altLang="zh-CN" sz="1800" b="1" dirty="0">
                <a:solidFill>
                  <a:srgbClr val="0000FF"/>
                </a:solidFill>
                <a:latin typeface="楷体" pitchFamily="49" charset="-122"/>
                <a:ea typeface="楷体" pitchFamily="49" charset="-122"/>
                <a:cs typeface="楷体" pitchFamily="49" charset="-122"/>
              </a:rPr>
              <a:t>=1×7+1×10=17</a:t>
            </a:r>
            <a:r>
              <a:rPr lang="zh-CN" altLang="en-US" sz="1800" b="1" dirty="0">
                <a:solidFill>
                  <a:srgbClr val="0000FF"/>
                </a:solidFill>
                <a:latin typeface="楷体" pitchFamily="49" charset="-122"/>
                <a:ea typeface="楷体" pitchFamily="49" charset="-122"/>
                <a:cs typeface="楷体" pitchFamily="49" charset="-122"/>
              </a:rPr>
              <a:t>（人月）。</a:t>
            </a:r>
          </a:p>
        </p:txBody>
      </p:sp>
      <p:sp>
        <p:nvSpPr>
          <p:cNvPr id="3" name="矩形 2"/>
          <p:cNvSpPr/>
          <p:nvPr/>
        </p:nvSpPr>
        <p:spPr>
          <a:xfrm>
            <a:off x="1592100" y="5857877"/>
            <a:ext cx="10037192" cy="507831"/>
          </a:xfrm>
          <a:prstGeom prst="rect">
            <a:avLst/>
          </a:prstGeom>
        </p:spPr>
        <p:txBody>
          <a:bodyPr wrap="square">
            <a:spAutoFit/>
          </a:bodyPr>
          <a:lstStyle/>
          <a:p>
            <a:pPr>
              <a:lnSpc>
                <a:spcPct val="150000"/>
              </a:lnSpc>
            </a:pPr>
            <a:r>
              <a:rPr lang="zh-CN" altLang="en-US" b="1" dirty="0" smtClean="0">
                <a:latin typeface="微软雅黑" pitchFamily="34" charset="-122"/>
                <a:ea typeface="微软雅黑" pitchFamily="34" charset="-122"/>
                <a:cs typeface="微软雅黑" pitchFamily="34" charset="-122"/>
              </a:rPr>
              <a:t>审核关系：</a:t>
            </a:r>
            <a:r>
              <a:rPr lang="zh-CN" altLang="en-US" b="1" dirty="0" smtClean="0">
                <a:solidFill>
                  <a:srgbClr val="C00000"/>
                </a:solidFill>
                <a:latin typeface="微软雅黑" pitchFamily="34" charset="-122"/>
                <a:ea typeface="微软雅黑" pitchFamily="34" charset="-122"/>
                <a:cs typeface="微软雅黑" pitchFamily="34" charset="-122"/>
              </a:rPr>
              <a:t>“</a:t>
            </a:r>
            <a:r>
              <a:rPr lang="zh-CN" altLang="en-US" b="1" dirty="0">
                <a:solidFill>
                  <a:srgbClr val="C00000"/>
                </a:solidFill>
                <a:latin typeface="微软雅黑" pitchFamily="34" charset="-122"/>
                <a:ea typeface="微软雅黑" pitchFamily="34" charset="-122"/>
                <a:cs typeface="微软雅黑" pitchFamily="34" charset="-122"/>
              </a:rPr>
              <a:t>项目人员实际工作时间</a:t>
            </a:r>
            <a:r>
              <a:rPr lang="en-US" altLang="zh-CN" b="1" dirty="0">
                <a:solidFill>
                  <a:srgbClr val="C00000"/>
                </a:solidFill>
                <a:latin typeface="微软雅黑" pitchFamily="34" charset="-122"/>
                <a:ea typeface="微软雅黑" pitchFamily="34" charset="-122"/>
                <a:cs typeface="微软雅黑" pitchFamily="34" charset="-122"/>
              </a:rPr>
              <a:t>(9)” </a:t>
            </a:r>
            <a:r>
              <a:rPr lang="zh-CN" altLang="zh-CN" b="1" dirty="0">
                <a:solidFill>
                  <a:srgbClr val="C00000"/>
                </a:solidFill>
                <a:latin typeface="微软雅黑" pitchFamily="34" charset="-122"/>
                <a:ea typeface="微软雅黑" pitchFamily="34" charset="-122"/>
                <a:cs typeface="微软雅黑" pitchFamily="34" charset="-122"/>
              </a:rPr>
              <a:t>≤</a:t>
            </a:r>
            <a:r>
              <a:rPr lang="en-US" altLang="zh-CN" b="1" dirty="0">
                <a:solidFill>
                  <a:srgbClr val="C00000"/>
                </a:solidFill>
                <a:latin typeface="微软雅黑" pitchFamily="34" charset="-122"/>
                <a:ea typeface="微软雅黑" pitchFamily="34" charset="-122"/>
                <a:cs typeface="微软雅黑" pitchFamily="34" charset="-122"/>
              </a:rPr>
              <a:t> </a:t>
            </a:r>
            <a:r>
              <a:rPr lang="en-US" altLang="zh-CN" b="1" dirty="0" smtClean="0">
                <a:solidFill>
                  <a:srgbClr val="C00000"/>
                </a:solidFill>
                <a:latin typeface="微软雅黑" pitchFamily="34" charset="-122"/>
                <a:ea typeface="微软雅黑" pitchFamily="34" charset="-122"/>
                <a:cs typeface="微软雅黑" pitchFamily="34" charset="-122"/>
              </a:rPr>
              <a:t>107-2</a:t>
            </a:r>
            <a:r>
              <a:rPr lang="zh-CN" altLang="en-US" b="1" dirty="0">
                <a:solidFill>
                  <a:srgbClr val="C00000"/>
                </a:solidFill>
                <a:latin typeface="微软雅黑" pitchFamily="34" charset="-122"/>
                <a:ea typeface="微软雅黑" pitchFamily="34" charset="-122"/>
                <a:cs typeface="微软雅黑" pitchFamily="34" charset="-122"/>
              </a:rPr>
              <a:t>表“研究开发人员合计</a:t>
            </a:r>
            <a:r>
              <a:rPr lang="en-US" altLang="zh-CN" b="1" dirty="0">
                <a:solidFill>
                  <a:srgbClr val="C00000"/>
                </a:solidFill>
                <a:latin typeface="微软雅黑" pitchFamily="34" charset="-122"/>
                <a:ea typeface="微软雅黑" pitchFamily="34" charset="-122"/>
                <a:cs typeface="微软雅黑" pitchFamily="34" charset="-122"/>
              </a:rPr>
              <a:t>(1) ”*12</a:t>
            </a:r>
            <a:r>
              <a:rPr lang="zh-CN" altLang="en-US" b="1" dirty="0">
                <a:solidFill>
                  <a:srgbClr val="C00000"/>
                </a:solidFill>
                <a:latin typeface="微软雅黑" pitchFamily="34" charset="-122"/>
                <a:ea typeface="微软雅黑" pitchFamily="34" charset="-122"/>
                <a:cs typeface="微软雅黑" pitchFamily="34" charset="-122"/>
              </a:rPr>
              <a:t>个月</a:t>
            </a:r>
          </a:p>
        </p:txBody>
      </p:sp>
      <p:sp>
        <p:nvSpPr>
          <p:cNvPr id="25"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1" grpId="0"/>
      <p:bldP spid="33"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53087" y="991870"/>
            <a:ext cx="6188074"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问题十二</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项目</a:t>
            </a:r>
            <a:r>
              <a:rPr lang="zh-CN" altLang="en-US" sz="2800" b="1" dirty="0">
                <a:latin typeface="微软雅黑" pitchFamily="34" charset="-122"/>
                <a:ea typeface="微软雅黑" pitchFamily="34" charset="-122"/>
              </a:rPr>
              <a:t>经费支出？</a:t>
            </a:r>
          </a:p>
        </p:txBody>
      </p:sp>
      <p:sp>
        <p:nvSpPr>
          <p:cNvPr id="24" name="矩形 23"/>
          <p:cNvSpPr/>
          <p:nvPr/>
        </p:nvSpPr>
        <p:spPr>
          <a:xfrm>
            <a:off x="3327401" y="2855595"/>
            <a:ext cx="3242311" cy="424732"/>
          </a:xfrm>
          <a:prstGeom prst="rect">
            <a:avLst/>
          </a:prstGeom>
        </p:spPr>
        <p:txBody>
          <a:bodyPr wrap="square">
            <a:spAutoFit/>
            <a:scene3d>
              <a:camera prst="orthographicFront"/>
              <a:lightRig rig="threePt" dir="t"/>
            </a:scene3d>
            <a:sp3d contourW="6350"/>
          </a:bodyPr>
          <a:lstStyle/>
          <a:p>
            <a:pPr algn="ctr">
              <a:lnSpc>
                <a:spcPct val="120000"/>
              </a:lnSpc>
            </a:pPr>
            <a:endParaRPr lang="zh-CN" altLang="en-US" b="1" dirty="0">
              <a:solidFill>
                <a:schemeClr val="tx1">
                  <a:lumMod val="65000"/>
                  <a:lumOff val="35000"/>
                </a:schemeClr>
              </a:solidFill>
            </a:endParaRPr>
          </a:p>
        </p:txBody>
      </p:sp>
      <p:pic>
        <p:nvPicPr>
          <p:cNvPr id="37895" name="Picture 10"/>
          <p:cNvPicPr>
            <a:picLocks noChangeAspect="1"/>
          </p:cNvPicPr>
          <p:nvPr/>
        </p:nvPicPr>
        <p:blipFill>
          <a:blip r:embed="rId1"/>
          <a:srcRect/>
          <a:stretch>
            <a:fillRect/>
          </a:stretch>
        </p:blipFill>
        <p:spPr>
          <a:xfrm>
            <a:off x="553086" y="1711962"/>
            <a:ext cx="11256645" cy="1350645"/>
          </a:xfrm>
          <a:prstGeom prst="rect">
            <a:avLst/>
          </a:prstGeom>
          <a:noFill/>
          <a:ln w="9525">
            <a:noFill/>
          </a:ln>
        </p:spPr>
      </p:pic>
      <p:sp>
        <p:nvSpPr>
          <p:cNvPr id="2" name="文本框 1"/>
          <p:cNvSpPr txBox="1"/>
          <p:nvPr/>
        </p:nvSpPr>
        <p:spPr>
          <a:xfrm>
            <a:off x="727077" y="3216911"/>
            <a:ext cx="10786745" cy="1292662"/>
          </a:xfrm>
          <a:prstGeom prst="rect">
            <a:avLst/>
          </a:prstGeom>
          <a:noFill/>
        </p:spPr>
        <p:txBody>
          <a:bodyPr wrap="square" rtlCol="0" anchor="t">
            <a:spAutoFit/>
          </a:bodyPr>
          <a:lstStyle/>
          <a:p>
            <a:pPr eaLnBrk="1" latinLnBrk="0" hangingPunct="1">
              <a:lnSpc>
                <a:spcPct val="130000"/>
              </a:lnSpc>
            </a:pPr>
            <a:r>
              <a:rPr lang="en-US" altLang="zh-CN" sz="2000" dirty="0">
                <a:solidFill>
                  <a:schemeClr val="tx1"/>
                </a:solidFill>
                <a:latin typeface="微软雅黑" pitchFamily="34" charset="-122"/>
                <a:ea typeface="微软雅黑" pitchFamily="34" charset="-122"/>
                <a:sym typeface="+mn-ea"/>
              </a:rPr>
              <a:t>    </a:t>
            </a:r>
            <a:r>
              <a:rPr lang="zh-CN" altLang="en-US" sz="2000" b="1" dirty="0">
                <a:solidFill>
                  <a:srgbClr val="0000FF"/>
                </a:solidFill>
                <a:latin typeface="微软雅黑" pitchFamily="34" charset="-122"/>
                <a:ea typeface="微软雅黑" pitchFamily="34" charset="-122"/>
                <a:sym typeface="+mn-ea"/>
              </a:rPr>
              <a:t>项目经费支出：</a:t>
            </a:r>
            <a:r>
              <a:rPr lang="zh-CN" altLang="en-US" sz="2000" b="1" dirty="0">
                <a:solidFill>
                  <a:schemeClr val="tx1"/>
                </a:solidFill>
                <a:latin typeface="华文细黑" panose="02010600040101010101" pitchFamily="2" charset="-122"/>
                <a:ea typeface="华文细黑" panose="02010600040101010101" pitchFamily="2" charset="-122"/>
                <a:sym typeface="+mn-ea"/>
              </a:rPr>
              <a:t>指报告期内用于研究开发项目的实际经费支出。（</a:t>
            </a:r>
            <a:r>
              <a:rPr lang="zh-CN" altLang="en-US" sz="2000" b="1" dirty="0">
                <a:solidFill>
                  <a:srgbClr val="FF0000"/>
                </a:solidFill>
                <a:latin typeface="华文细黑" panose="02010600040101010101" pitchFamily="2" charset="-122"/>
                <a:ea typeface="华文细黑" panose="02010600040101010101" pitchFamily="2" charset="-122"/>
                <a:sym typeface="+mn-ea"/>
              </a:rPr>
              <a:t>该指标</a:t>
            </a:r>
            <a:r>
              <a:rPr lang="zh-CN" altLang="en-US" sz="2000" b="1" dirty="0">
                <a:solidFill>
                  <a:srgbClr val="C00000"/>
                </a:solidFill>
                <a:latin typeface="华文细黑" panose="02010600040101010101" pitchFamily="2" charset="-122"/>
                <a:ea typeface="华文细黑" panose="02010600040101010101" pitchFamily="2" charset="-122"/>
                <a:sym typeface="+mn-ea"/>
              </a:rPr>
              <a:t>应</a:t>
            </a:r>
            <a:r>
              <a:rPr lang="zh-CN" altLang="en-US" sz="2000" b="1" dirty="0">
                <a:solidFill>
                  <a:srgbClr val="FF0000"/>
                </a:solidFill>
                <a:latin typeface="华文细黑" panose="02010600040101010101" pitchFamily="2" charset="-122"/>
                <a:ea typeface="华文细黑" panose="02010600040101010101" pitchFamily="2" charset="-122"/>
                <a:sym typeface="+mn-ea"/>
              </a:rPr>
              <a:t>与企业有关研究开发会计科目或辅助账</a:t>
            </a:r>
            <a:r>
              <a:rPr lang="zh-CN" altLang="en-US" sz="2000" b="1" dirty="0" smtClean="0">
                <a:solidFill>
                  <a:srgbClr val="FF0000"/>
                </a:solidFill>
                <a:latin typeface="华文细黑" panose="02010600040101010101" pitchFamily="2" charset="-122"/>
                <a:ea typeface="华文细黑" panose="02010600040101010101" pitchFamily="2" charset="-122"/>
                <a:sym typeface="+mn-ea"/>
              </a:rPr>
              <a:t>中项目</a:t>
            </a:r>
            <a:r>
              <a:rPr lang="zh-CN" altLang="en-US" sz="2000" b="1" dirty="0">
                <a:solidFill>
                  <a:srgbClr val="FF0000"/>
                </a:solidFill>
                <a:latin typeface="华文细黑" panose="02010600040101010101" pitchFamily="2" charset="-122"/>
                <a:ea typeface="华文细黑" panose="02010600040101010101" pitchFamily="2" charset="-122"/>
                <a:sym typeface="+mn-ea"/>
              </a:rPr>
              <a:t>有关费用对应。）</a:t>
            </a:r>
            <a:endParaRPr lang="zh-CN" altLang="en-US" sz="2000" b="1" dirty="0">
              <a:solidFill>
                <a:schemeClr val="tx1"/>
              </a:solidFill>
              <a:latin typeface="华文细黑" panose="02010600040101010101" pitchFamily="2" charset="-122"/>
              <a:ea typeface="华文细黑" panose="02010600040101010101" pitchFamily="2" charset="-122"/>
              <a:sym typeface="+mn-ea"/>
            </a:endParaRPr>
          </a:p>
          <a:p>
            <a:pPr eaLnBrk="1" latinLnBrk="0" hangingPunct="1">
              <a:lnSpc>
                <a:spcPct val="130000"/>
              </a:lnSpc>
            </a:pPr>
            <a:r>
              <a:rPr lang="zh-CN" altLang="en-US" sz="2000" dirty="0">
                <a:solidFill>
                  <a:schemeClr val="tx1"/>
                </a:solidFill>
                <a:latin typeface="微软雅黑" pitchFamily="34" charset="-122"/>
                <a:ea typeface="微软雅黑" pitchFamily="34" charset="-122"/>
                <a:sym typeface="+mn-ea"/>
              </a:rPr>
              <a:t>    </a:t>
            </a:r>
            <a:endParaRPr lang="zh-CN" altLang="en-US" sz="1600" b="1" dirty="0">
              <a:solidFill>
                <a:schemeClr val="tx1"/>
              </a:solidFill>
              <a:latin typeface="楷体" pitchFamily="49" charset="-122"/>
              <a:ea typeface="楷体" pitchFamily="49" charset="-122"/>
              <a:cs typeface="楷体" pitchFamily="49" charset="-122"/>
              <a:sym typeface="+mn-ea"/>
            </a:endParaRPr>
          </a:p>
        </p:txBody>
      </p:sp>
      <p:sp>
        <p:nvSpPr>
          <p:cNvPr id="4" name="矩形 3"/>
          <p:cNvSpPr/>
          <p:nvPr/>
        </p:nvSpPr>
        <p:spPr>
          <a:xfrm>
            <a:off x="1052101" y="6119237"/>
            <a:ext cx="8021561" cy="507831"/>
          </a:xfrm>
          <a:prstGeom prst="rect">
            <a:avLst/>
          </a:prstGeom>
        </p:spPr>
        <p:txBody>
          <a:bodyPr wrap="square">
            <a:spAutoFit/>
          </a:bodyPr>
          <a:lstStyle/>
          <a:p>
            <a:pPr>
              <a:lnSpc>
                <a:spcPct val="150000"/>
              </a:lnSpc>
            </a:pPr>
            <a:r>
              <a:rPr lang="zh-CN" altLang="en-US" b="1" dirty="0" smtClean="0">
                <a:latin typeface="微软雅黑" pitchFamily="34" charset="-122"/>
                <a:ea typeface="微软雅黑" pitchFamily="34" charset="-122"/>
                <a:cs typeface="微软雅黑" pitchFamily="34" charset="-122"/>
              </a:rPr>
              <a:t>审核关系：</a:t>
            </a:r>
            <a:r>
              <a:rPr lang="zh-CN" altLang="en-US" b="1" dirty="0" smtClean="0">
                <a:solidFill>
                  <a:srgbClr val="C00000"/>
                </a:solidFill>
                <a:latin typeface="微软雅黑" pitchFamily="34" charset="-122"/>
                <a:ea typeface="微软雅黑" pitchFamily="34" charset="-122"/>
                <a:cs typeface="微软雅黑" pitchFamily="34" charset="-122"/>
              </a:rPr>
              <a:t>项目</a:t>
            </a:r>
            <a:r>
              <a:rPr lang="zh-CN" altLang="en-US" b="1" dirty="0">
                <a:solidFill>
                  <a:srgbClr val="C00000"/>
                </a:solidFill>
                <a:latin typeface="微软雅黑" pitchFamily="34" charset="-122"/>
                <a:ea typeface="微软雅黑" pitchFamily="34" charset="-122"/>
                <a:cs typeface="微软雅黑" pitchFamily="34" charset="-122"/>
              </a:rPr>
              <a:t>经费支出（</a:t>
            </a:r>
            <a:r>
              <a:rPr lang="en-US" altLang="zh-CN" b="1" dirty="0">
                <a:solidFill>
                  <a:srgbClr val="C00000"/>
                </a:solidFill>
                <a:latin typeface="微软雅黑" pitchFamily="34" charset="-122"/>
                <a:ea typeface="微软雅黑" pitchFamily="34" charset="-122"/>
                <a:cs typeface="微软雅黑" pitchFamily="34" charset="-122"/>
              </a:rPr>
              <a:t>10</a:t>
            </a:r>
            <a:r>
              <a:rPr lang="zh-CN" altLang="en-US" b="1" dirty="0">
                <a:solidFill>
                  <a:srgbClr val="C00000"/>
                </a:solidFill>
                <a:latin typeface="微软雅黑" pitchFamily="34" charset="-122"/>
                <a:ea typeface="微软雅黑" pitchFamily="34" charset="-122"/>
                <a:cs typeface="微软雅黑" pitchFamily="34" charset="-122"/>
              </a:rPr>
              <a:t>）合计</a:t>
            </a:r>
            <a:r>
              <a:rPr lang="zh-CN" altLang="zh-CN" b="1" dirty="0" smtClean="0">
                <a:solidFill>
                  <a:srgbClr val="C00000"/>
                </a:solidFill>
                <a:latin typeface="微软雅黑" pitchFamily="34" charset="-122"/>
                <a:ea typeface="微软雅黑" pitchFamily="34" charset="-122"/>
                <a:cs typeface="微软雅黑" pitchFamily="34" charset="-122"/>
              </a:rPr>
              <a:t>≤</a:t>
            </a:r>
            <a:r>
              <a:rPr lang="en-US" altLang="zh-CN" b="1" dirty="0" smtClean="0">
                <a:solidFill>
                  <a:srgbClr val="C00000"/>
                </a:solidFill>
                <a:latin typeface="微软雅黑" pitchFamily="34" charset="-122"/>
                <a:ea typeface="微软雅黑" pitchFamily="34" charset="-122"/>
                <a:cs typeface="微软雅黑" pitchFamily="34" charset="-122"/>
              </a:rPr>
              <a:t>107-2</a:t>
            </a:r>
            <a:r>
              <a:rPr lang="zh-CN" altLang="en-US" b="1" dirty="0">
                <a:solidFill>
                  <a:srgbClr val="C00000"/>
                </a:solidFill>
                <a:latin typeface="微软雅黑" pitchFamily="34" charset="-122"/>
                <a:ea typeface="微软雅黑" pitchFamily="34" charset="-122"/>
                <a:cs typeface="微软雅黑" pitchFamily="34" charset="-122"/>
              </a:rPr>
              <a:t>表</a:t>
            </a:r>
            <a:r>
              <a:rPr lang="zh-CN" altLang="zh-CN" b="1" dirty="0">
                <a:solidFill>
                  <a:srgbClr val="C00000"/>
                </a:solidFill>
                <a:latin typeface="微软雅黑" pitchFamily="34" charset="-122"/>
                <a:ea typeface="微软雅黑" pitchFamily="34" charset="-122"/>
                <a:cs typeface="微软雅黑" pitchFamily="34" charset="-122"/>
              </a:rPr>
              <a:t>研究开发费用合计</a:t>
            </a:r>
            <a:r>
              <a:rPr lang="zh-CN" altLang="en-US" b="1" dirty="0" smtClean="0">
                <a:solidFill>
                  <a:srgbClr val="C00000"/>
                </a:solidFill>
                <a:latin typeface="微软雅黑" pitchFamily="34" charset="-122"/>
                <a:ea typeface="微软雅黑" pitchFamily="34" charset="-122"/>
                <a:cs typeface="微软雅黑" pitchFamily="34" charset="-122"/>
              </a:rPr>
              <a:t>（</a:t>
            </a:r>
            <a:r>
              <a:rPr lang="en-US" altLang="zh-CN" b="1" dirty="0" smtClean="0">
                <a:solidFill>
                  <a:srgbClr val="C00000"/>
                </a:solidFill>
                <a:latin typeface="微软雅黑" pitchFamily="34" charset="-122"/>
                <a:ea typeface="微软雅黑" pitchFamily="34" charset="-122"/>
                <a:cs typeface="微软雅黑" pitchFamily="34" charset="-122"/>
              </a:rPr>
              <a:t>7</a:t>
            </a:r>
            <a:r>
              <a:rPr lang="zh-CN" altLang="en-US" b="1" dirty="0">
                <a:solidFill>
                  <a:srgbClr val="C00000"/>
                </a:solidFill>
                <a:latin typeface="微软雅黑" pitchFamily="34" charset="-122"/>
                <a:ea typeface="微软雅黑" pitchFamily="34" charset="-122"/>
                <a:cs typeface="微软雅黑" pitchFamily="34" charset="-122"/>
              </a:rPr>
              <a:t>）</a:t>
            </a:r>
          </a:p>
        </p:txBody>
      </p:sp>
      <p:sp>
        <p:nvSpPr>
          <p:cNvPr id="3" name="矩形 2"/>
          <p:cNvSpPr/>
          <p:nvPr/>
        </p:nvSpPr>
        <p:spPr>
          <a:xfrm>
            <a:off x="4722254" y="4309858"/>
            <a:ext cx="3481754" cy="1532727"/>
          </a:xfrm>
          <a:prstGeom prst="rect">
            <a:avLst/>
          </a:prstGeom>
        </p:spPr>
        <p:txBody>
          <a:bodyPr wrap="square">
            <a:spAutoFit/>
          </a:bodyPr>
          <a:lstStyle/>
          <a:p>
            <a:pPr eaLnBrk="1" latinLnBrk="0" hangingPunct="1">
              <a:lnSpc>
                <a:spcPct val="130000"/>
              </a:lnSpc>
            </a:pPr>
            <a:r>
              <a:rPr lang="zh-CN" altLang="en-US" b="1" dirty="0">
                <a:latin typeface="楷体" pitchFamily="49" charset="-122"/>
                <a:ea typeface="楷体" pitchFamily="49" charset="-122"/>
                <a:cs typeface="楷体" pitchFamily="49" charset="-122"/>
                <a:sym typeface="+mn-ea"/>
              </a:rPr>
              <a:t>设计费用</a:t>
            </a:r>
            <a:endParaRPr lang="zh-CN" altLang="en-US" b="1" dirty="0">
              <a:latin typeface="楷体" pitchFamily="49" charset="-122"/>
              <a:ea typeface="楷体" pitchFamily="49" charset="-122"/>
              <a:cs typeface="楷体" pitchFamily="49" charset="-122"/>
              <a:sym typeface="+mn-ea"/>
            </a:endParaRPr>
          </a:p>
          <a:p>
            <a:pPr eaLnBrk="1" latinLnBrk="0" hangingPunct="1">
              <a:lnSpc>
                <a:spcPct val="130000"/>
              </a:lnSpc>
            </a:pPr>
            <a:r>
              <a:rPr lang="zh-CN" altLang="en-US" b="1" dirty="0" smtClean="0">
                <a:latin typeface="楷体" pitchFamily="49" charset="-122"/>
                <a:ea typeface="楷体" pitchFamily="49" charset="-122"/>
                <a:cs typeface="楷体" pitchFamily="49" charset="-122"/>
                <a:sym typeface="+mn-ea"/>
              </a:rPr>
              <a:t>装备</a:t>
            </a:r>
            <a:r>
              <a:rPr lang="zh-CN" altLang="en-US" b="1" dirty="0">
                <a:latin typeface="楷体" pitchFamily="49" charset="-122"/>
                <a:ea typeface="楷体" pitchFamily="49" charset="-122"/>
                <a:cs typeface="楷体" pitchFamily="49" charset="-122"/>
                <a:sym typeface="+mn-ea"/>
              </a:rPr>
              <a:t>调试费用与试验费用</a:t>
            </a:r>
            <a:endParaRPr lang="zh-CN" altLang="en-US" b="1" dirty="0">
              <a:latin typeface="楷体" pitchFamily="49" charset="-122"/>
              <a:ea typeface="楷体" pitchFamily="49" charset="-122"/>
              <a:cs typeface="楷体" pitchFamily="49" charset="-122"/>
              <a:sym typeface="+mn-ea"/>
            </a:endParaRPr>
          </a:p>
          <a:p>
            <a:pPr eaLnBrk="1" latinLnBrk="0" hangingPunct="1">
              <a:lnSpc>
                <a:spcPct val="130000"/>
              </a:lnSpc>
            </a:pPr>
            <a:r>
              <a:rPr lang="zh-CN" altLang="en-US" b="1" dirty="0" smtClean="0">
                <a:solidFill>
                  <a:srgbClr val="C00000"/>
                </a:solidFill>
                <a:latin typeface="楷体" pitchFamily="49" charset="-122"/>
                <a:ea typeface="楷体" pitchFamily="49" charset="-122"/>
                <a:cs typeface="楷体" pitchFamily="49" charset="-122"/>
                <a:sym typeface="+mn-ea"/>
              </a:rPr>
              <a:t>委托</a:t>
            </a:r>
            <a:r>
              <a:rPr lang="zh-CN" altLang="en-US" b="1" dirty="0">
                <a:solidFill>
                  <a:srgbClr val="C00000"/>
                </a:solidFill>
                <a:latin typeface="楷体" pitchFamily="49" charset="-122"/>
                <a:ea typeface="楷体" pitchFamily="49" charset="-122"/>
                <a:cs typeface="楷体" pitchFamily="49" charset="-122"/>
                <a:sym typeface="+mn-ea"/>
              </a:rPr>
              <a:t>外部研究开发费用</a:t>
            </a:r>
            <a:endParaRPr lang="zh-CN" altLang="en-US" b="1" dirty="0">
              <a:solidFill>
                <a:srgbClr val="C00000"/>
              </a:solidFill>
              <a:latin typeface="楷体" pitchFamily="49" charset="-122"/>
              <a:ea typeface="楷体" pitchFamily="49" charset="-122"/>
              <a:cs typeface="楷体" pitchFamily="49" charset="-122"/>
              <a:sym typeface="+mn-ea"/>
            </a:endParaRPr>
          </a:p>
          <a:p>
            <a:pPr eaLnBrk="1" latinLnBrk="0" hangingPunct="1">
              <a:lnSpc>
                <a:spcPct val="130000"/>
              </a:lnSpc>
            </a:pPr>
            <a:r>
              <a:rPr lang="zh-CN" altLang="en-US" b="1" dirty="0" smtClean="0">
                <a:latin typeface="楷体" pitchFamily="49" charset="-122"/>
                <a:ea typeface="楷体" pitchFamily="49" charset="-122"/>
                <a:cs typeface="楷体" pitchFamily="49" charset="-122"/>
                <a:sym typeface="+mn-ea"/>
              </a:rPr>
              <a:t>其他</a:t>
            </a:r>
            <a:r>
              <a:rPr lang="zh-CN" altLang="en-US" b="1" dirty="0">
                <a:latin typeface="楷体" pitchFamily="49" charset="-122"/>
                <a:ea typeface="楷体" pitchFamily="49" charset="-122"/>
                <a:cs typeface="楷体" pitchFamily="49" charset="-122"/>
                <a:sym typeface="+mn-ea"/>
              </a:rPr>
              <a:t>费用</a:t>
            </a:r>
          </a:p>
        </p:txBody>
      </p:sp>
      <p:sp>
        <p:nvSpPr>
          <p:cNvPr id="9" name="矩形 8"/>
          <p:cNvSpPr/>
          <p:nvPr/>
        </p:nvSpPr>
        <p:spPr>
          <a:xfrm>
            <a:off x="1052101" y="4306433"/>
            <a:ext cx="4055938" cy="1812804"/>
          </a:xfrm>
          <a:prstGeom prst="rect">
            <a:avLst/>
          </a:prstGeom>
        </p:spPr>
        <p:txBody>
          <a:bodyPr wrap="square">
            <a:spAutoFit/>
          </a:bodyPr>
          <a:lstStyle/>
          <a:p>
            <a:pPr eaLnBrk="1" latinLnBrk="0" hangingPunct="1">
              <a:lnSpc>
                <a:spcPct val="130000"/>
              </a:lnSpc>
            </a:pPr>
            <a:r>
              <a:rPr lang="zh-CN" altLang="en-US" b="1" dirty="0">
                <a:latin typeface="微软雅黑" pitchFamily="34" charset="-122"/>
                <a:ea typeface="微软雅黑" pitchFamily="34" charset="-122"/>
                <a:sym typeface="+mn-ea"/>
              </a:rPr>
              <a:t>包括：</a:t>
            </a:r>
            <a:r>
              <a:rPr lang="zh-CN" altLang="en-US" b="1" dirty="0">
                <a:latin typeface="楷体" pitchFamily="49" charset="-122"/>
                <a:ea typeface="楷体" pitchFamily="49" charset="-122"/>
                <a:cs typeface="楷体" pitchFamily="49" charset="-122"/>
                <a:sym typeface="+mn-ea"/>
              </a:rPr>
              <a:t>人员人工费用</a:t>
            </a:r>
            <a:endParaRPr lang="zh-CN" altLang="en-US" b="1" dirty="0">
              <a:latin typeface="楷体" pitchFamily="49" charset="-122"/>
              <a:ea typeface="楷体" pitchFamily="49" charset="-122"/>
              <a:cs typeface="楷体" pitchFamily="49" charset="-122"/>
              <a:sym typeface="+mn-ea"/>
            </a:endParaRPr>
          </a:p>
          <a:p>
            <a:pPr eaLnBrk="1" latinLnBrk="0" hangingPunct="1">
              <a:lnSpc>
                <a:spcPct val="130000"/>
              </a:lnSpc>
            </a:pPr>
            <a:r>
              <a:rPr lang="zh-CN" altLang="en-US" b="1" dirty="0">
                <a:latin typeface="楷体" pitchFamily="49" charset="-122"/>
                <a:ea typeface="楷体" pitchFamily="49" charset="-122"/>
                <a:cs typeface="楷体" pitchFamily="49" charset="-122"/>
                <a:sym typeface="+mn-ea"/>
              </a:rPr>
              <a:t>      </a:t>
            </a:r>
            <a:r>
              <a:rPr lang="zh-CN" altLang="en-US" b="1" dirty="0" smtClean="0">
                <a:latin typeface="楷体" pitchFamily="49" charset="-122"/>
                <a:ea typeface="楷体" pitchFamily="49" charset="-122"/>
                <a:cs typeface="楷体" pitchFamily="49" charset="-122"/>
                <a:sym typeface="+mn-ea"/>
              </a:rPr>
              <a:t>直接</a:t>
            </a:r>
            <a:r>
              <a:rPr lang="zh-CN" altLang="en-US" b="1" dirty="0">
                <a:latin typeface="楷体" pitchFamily="49" charset="-122"/>
                <a:ea typeface="楷体" pitchFamily="49" charset="-122"/>
                <a:cs typeface="楷体" pitchFamily="49" charset="-122"/>
                <a:sym typeface="+mn-ea"/>
              </a:rPr>
              <a:t>投入费用</a:t>
            </a:r>
            <a:endParaRPr lang="zh-CN" altLang="en-US" b="1" dirty="0">
              <a:latin typeface="楷体" pitchFamily="49" charset="-122"/>
              <a:ea typeface="楷体" pitchFamily="49" charset="-122"/>
              <a:cs typeface="楷体" pitchFamily="49" charset="-122"/>
              <a:sym typeface="+mn-ea"/>
            </a:endParaRPr>
          </a:p>
          <a:p>
            <a:pPr eaLnBrk="1" latinLnBrk="0" hangingPunct="1">
              <a:lnSpc>
                <a:spcPct val="130000"/>
              </a:lnSpc>
            </a:pPr>
            <a:r>
              <a:rPr lang="zh-CN" altLang="en-US" b="1" dirty="0">
                <a:latin typeface="楷体" pitchFamily="49" charset="-122"/>
                <a:ea typeface="楷体" pitchFamily="49" charset="-122"/>
                <a:cs typeface="楷体" pitchFamily="49" charset="-122"/>
                <a:sym typeface="+mn-ea"/>
              </a:rPr>
              <a:t>      </a:t>
            </a:r>
            <a:r>
              <a:rPr lang="zh-CN" altLang="en-US" b="1" dirty="0" smtClean="0">
                <a:latin typeface="楷体" pitchFamily="49" charset="-122"/>
                <a:ea typeface="楷体" pitchFamily="49" charset="-122"/>
                <a:cs typeface="楷体" pitchFamily="49" charset="-122"/>
                <a:sym typeface="+mn-ea"/>
              </a:rPr>
              <a:t>折旧费</a:t>
            </a:r>
            <a:r>
              <a:rPr lang="zh-CN" altLang="en-US" b="1" dirty="0">
                <a:latin typeface="楷体" pitchFamily="49" charset="-122"/>
                <a:ea typeface="楷体" pitchFamily="49" charset="-122"/>
                <a:cs typeface="楷体" pitchFamily="49" charset="-122"/>
                <a:sym typeface="+mn-ea"/>
              </a:rPr>
              <a:t>用与长期待摊费用</a:t>
            </a:r>
            <a:endParaRPr lang="zh-CN" altLang="en-US" b="1" dirty="0">
              <a:latin typeface="楷体" pitchFamily="49" charset="-122"/>
              <a:ea typeface="楷体" pitchFamily="49" charset="-122"/>
              <a:cs typeface="楷体" pitchFamily="49" charset="-122"/>
              <a:sym typeface="+mn-ea"/>
            </a:endParaRPr>
          </a:p>
          <a:p>
            <a:pPr eaLnBrk="1" latinLnBrk="0" hangingPunct="1">
              <a:lnSpc>
                <a:spcPct val="130000"/>
              </a:lnSpc>
            </a:pPr>
            <a:r>
              <a:rPr lang="zh-CN" altLang="en-US" b="1" dirty="0">
                <a:latin typeface="楷体" pitchFamily="49" charset="-122"/>
                <a:ea typeface="楷体" pitchFamily="49" charset="-122"/>
                <a:cs typeface="楷体" pitchFamily="49" charset="-122"/>
                <a:sym typeface="+mn-ea"/>
              </a:rPr>
              <a:t>      </a:t>
            </a:r>
            <a:r>
              <a:rPr lang="zh-CN" altLang="en-US" b="1" dirty="0" smtClean="0">
                <a:latin typeface="楷体" pitchFamily="49" charset="-122"/>
                <a:ea typeface="楷体" pitchFamily="49" charset="-122"/>
                <a:cs typeface="楷体" pitchFamily="49" charset="-122"/>
                <a:sym typeface="+mn-ea"/>
              </a:rPr>
              <a:t>无形</a:t>
            </a:r>
            <a:r>
              <a:rPr lang="zh-CN" altLang="en-US" b="1" dirty="0">
                <a:latin typeface="楷体" pitchFamily="49" charset="-122"/>
                <a:ea typeface="楷体" pitchFamily="49" charset="-122"/>
                <a:cs typeface="楷体" pitchFamily="49" charset="-122"/>
                <a:sym typeface="+mn-ea"/>
              </a:rPr>
              <a:t>资产摊销费用</a:t>
            </a:r>
            <a:endParaRPr lang="zh-CN" altLang="en-US" b="1" dirty="0">
              <a:latin typeface="楷体" pitchFamily="49" charset="-122"/>
              <a:ea typeface="楷体" pitchFamily="49" charset="-122"/>
              <a:cs typeface="楷体" pitchFamily="49" charset="-122"/>
              <a:sym typeface="+mn-ea"/>
            </a:endParaRPr>
          </a:p>
          <a:p>
            <a:pPr eaLnBrk="1" latinLnBrk="0" hangingPunct="1">
              <a:lnSpc>
                <a:spcPct val="130000"/>
              </a:lnSpc>
            </a:pPr>
            <a:r>
              <a:rPr lang="zh-CN" altLang="en-US" sz="1400" b="1" dirty="0">
                <a:latin typeface="楷体" pitchFamily="49" charset="-122"/>
                <a:ea typeface="楷体" pitchFamily="49" charset="-122"/>
                <a:cs typeface="楷体" pitchFamily="49" charset="-122"/>
                <a:sym typeface="+mn-ea"/>
              </a:rPr>
              <a:t>         </a:t>
            </a:r>
          </a:p>
        </p:txBody>
      </p:sp>
      <p:sp>
        <p:nvSpPr>
          <p:cNvPr id="12"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项目表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107-1</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89585" y="991870"/>
            <a:ext cx="6251575"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问题十三</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政府</a:t>
            </a:r>
            <a:r>
              <a:rPr lang="zh-CN" altLang="en-US" sz="2800" b="1" dirty="0">
                <a:latin typeface="微软雅黑" pitchFamily="34" charset="-122"/>
                <a:ea typeface="微软雅黑" pitchFamily="34" charset="-122"/>
              </a:rPr>
              <a:t>资金包括哪些？</a:t>
            </a:r>
          </a:p>
        </p:txBody>
      </p:sp>
      <p:sp>
        <p:nvSpPr>
          <p:cNvPr id="24" name="矩形 23"/>
          <p:cNvSpPr/>
          <p:nvPr/>
        </p:nvSpPr>
        <p:spPr>
          <a:xfrm>
            <a:off x="3327401" y="2855595"/>
            <a:ext cx="3242311" cy="424732"/>
          </a:xfrm>
          <a:prstGeom prst="rect">
            <a:avLst/>
          </a:prstGeom>
        </p:spPr>
        <p:txBody>
          <a:bodyPr wrap="square">
            <a:spAutoFit/>
            <a:scene3d>
              <a:camera prst="orthographicFront"/>
              <a:lightRig rig="threePt" dir="t"/>
            </a:scene3d>
            <a:sp3d contourW="6350"/>
          </a:bodyPr>
          <a:lstStyle/>
          <a:p>
            <a:pPr algn="ctr">
              <a:lnSpc>
                <a:spcPct val="120000"/>
              </a:lnSpc>
            </a:pPr>
            <a:endParaRPr lang="zh-CN" altLang="en-US" b="1" dirty="0">
              <a:solidFill>
                <a:schemeClr val="tx1">
                  <a:lumMod val="65000"/>
                  <a:lumOff val="35000"/>
                </a:schemeClr>
              </a:solidFill>
            </a:endParaRPr>
          </a:p>
        </p:txBody>
      </p:sp>
      <p:sp>
        <p:nvSpPr>
          <p:cNvPr id="2" name="文本框 1"/>
          <p:cNvSpPr txBox="1"/>
          <p:nvPr/>
        </p:nvSpPr>
        <p:spPr>
          <a:xfrm>
            <a:off x="727077" y="3216910"/>
            <a:ext cx="10786745" cy="491490"/>
          </a:xfrm>
          <a:prstGeom prst="rect">
            <a:avLst/>
          </a:prstGeom>
          <a:noFill/>
        </p:spPr>
        <p:txBody>
          <a:bodyPr wrap="square" rtlCol="0" anchor="t">
            <a:spAutoFit/>
          </a:bodyPr>
          <a:lstStyle/>
          <a:p>
            <a:pPr eaLnBrk="1" latinLnBrk="0" hangingPunct="1">
              <a:lnSpc>
                <a:spcPct val="130000"/>
              </a:lnSpc>
            </a:pPr>
            <a:r>
              <a:rPr lang="en-US" altLang="zh-CN" sz="2000" dirty="0">
                <a:solidFill>
                  <a:schemeClr val="tx1"/>
                </a:solidFill>
                <a:latin typeface="微软雅黑" pitchFamily="34" charset="-122"/>
                <a:ea typeface="微软雅黑" pitchFamily="34" charset="-122"/>
                <a:sym typeface="+mn-ea"/>
              </a:rPr>
              <a:t>    </a:t>
            </a:r>
            <a:endParaRPr lang="zh-CN" altLang="en-US" sz="2000" dirty="0">
              <a:solidFill>
                <a:srgbClr val="FF0000"/>
              </a:solidFill>
              <a:latin typeface="微软雅黑" pitchFamily="34" charset="-122"/>
              <a:ea typeface="微软雅黑" pitchFamily="34" charset="-122"/>
              <a:sym typeface="+mn-ea"/>
            </a:endParaRPr>
          </a:p>
        </p:txBody>
      </p:sp>
      <p:pic>
        <p:nvPicPr>
          <p:cNvPr id="39943" name="Picture 10"/>
          <p:cNvPicPr>
            <a:picLocks noChangeAspect="1"/>
          </p:cNvPicPr>
          <p:nvPr/>
        </p:nvPicPr>
        <p:blipFill>
          <a:blip r:embed="rId1"/>
          <a:srcRect/>
          <a:stretch>
            <a:fillRect/>
          </a:stretch>
        </p:blipFill>
        <p:spPr>
          <a:xfrm>
            <a:off x="489585" y="1795782"/>
            <a:ext cx="11384915" cy="1330325"/>
          </a:xfrm>
          <a:prstGeom prst="rect">
            <a:avLst/>
          </a:prstGeom>
          <a:noFill/>
          <a:ln w="9525">
            <a:noFill/>
          </a:ln>
        </p:spPr>
      </p:pic>
      <p:grpSp>
        <p:nvGrpSpPr>
          <p:cNvPr id="3" name="Group 55"/>
          <p:cNvGrpSpPr/>
          <p:nvPr/>
        </p:nvGrpSpPr>
        <p:grpSpPr>
          <a:xfrm>
            <a:off x="2447629" y="5017910"/>
            <a:ext cx="3221651" cy="1181670"/>
            <a:chOff x="6219639" y="3024592"/>
            <a:chExt cx="3192889" cy="1106425"/>
          </a:xfrm>
        </p:grpSpPr>
        <p:sp>
          <p:nvSpPr>
            <p:cNvPr id="16" name="Freeform 15"/>
            <p:cNvSpPr/>
            <p:nvPr/>
          </p:nvSpPr>
          <p:spPr>
            <a:xfrm>
              <a:off x="6219639" y="3024592"/>
              <a:ext cx="3093412"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900" dirty="0">
                <a:latin typeface="Arial" pitchFamily="34" charset="0"/>
                <a:ea typeface="微软雅黑" pitchFamily="34" charset="-122"/>
                <a:cs typeface="Arial" pitchFamily="34" charset="0"/>
                <a:sym typeface="Arial" pitchFamily="34" charset="0"/>
              </a:endParaRPr>
            </a:p>
          </p:txBody>
        </p:sp>
        <p:sp>
          <p:nvSpPr>
            <p:cNvPr id="52" name="TextBox 51"/>
            <p:cNvSpPr txBox="1"/>
            <p:nvPr/>
          </p:nvSpPr>
          <p:spPr>
            <a:xfrm>
              <a:off x="6349214" y="3433715"/>
              <a:ext cx="3063314" cy="288179"/>
            </a:xfrm>
            <a:prstGeom prst="rect">
              <a:avLst/>
            </a:prstGeom>
            <a:noFill/>
          </p:spPr>
          <p:txBody>
            <a:bodyPr wrap="none" rtlCol="0">
              <a:spAutoFit/>
            </a:bodyPr>
            <a:lstStyle/>
            <a:p>
              <a:pPr algn="just"/>
              <a:r>
                <a:rPr lang="zh-CN" altLang="en-US" sz="1400" b="1" dirty="0">
                  <a:solidFill>
                    <a:schemeClr val="bg1"/>
                  </a:solidFill>
                  <a:latin typeface="Arial" pitchFamily="34" charset="0"/>
                  <a:ea typeface="微软雅黑" pitchFamily="34" charset="-122"/>
                  <a:cs typeface="Arial" pitchFamily="34" charset="0"/>
                  <a:sym typeface="Arial" pitchFamily="34" charset="0"/>
                </a:rPr>
                <a:t>项目来源为</a:t>
              </a:r>
              <a:r>
                <a:rPr lang="en-US" altLang="zh-CN" sz="1400" b="1" dirty="0">
                  <a:solidFill>
                    <a:schemeClr val="bg1"/>
                  </a:solidFill>
                  <a:latin typeface="Arial" pitchFamily="34" charset="0"/>
                  <a:ea typeface="微软雅黑" pitchFamily="34" charset="-122"/>
                  <a:cs typeface="Arial" pitchFamily="34" charset="0"/>
                  <a:sym typeface="Arial" pitchFamily="34" charset="0"/>
                </a:rPr>
                <a:t>2</a:t>
              </a:r>
              <a:r>
                <a:rPr lang="zh-CN" altLang="en-US" sz="1400" b="1" dirty="0">
                  <a:solidFill>
                    <a:schemeClr val="bg1"/>
                  </a:solidFill>
                  <a:latin typeface="Arial" pitchFamily="34" charset="0"/>
                  <a:ea typeface="微软雅黑" pitchFamily="34" charset="-122"/>
                  <a:cs typeface="Arial" pitchFamily="34" charset="0"/>
                  <a:sym typeface="Arial" pitchFamily="34" charset="0"/>
                </a:rPr>
                <a:t>：政府部门科技项目</a:t>
              </a:r>
              <a:endParaRPr lang="en-GB" sz="1400" b="1" dirty="0">
                <a:solidFill>
                  <a:schemeClr val="bg1"/>
                </a:solidFill>
                <a:latin typeface="Arial" pitchFamily="34" charset="0"/>
                <a:ea typeface="微软雅黑" pitchFamily="34" charset="-122"/>
                <a:cs typeface="Arial" pitchFamily="34" charset="0"/>
                <a:sym typeface="Arial" pitchFamily="34" charset="0"/>
              </a:endParaRPr>
            </a:p>
          </p:txBody>
        </p:sp>
      </p:grpSp>
      <p:sp>
        <p:nvSpPr>
          <p:cNvPr id="30" name="矩形 29"/>
          <p:cNvSpPr/>
          <p:nvPr/>
        </p:nvSpPr>
        <p:spPr>
          <a:xfrm>
            <a:off x="591185" y="3669030"/>
            <a:ext cx="10821035" cy="892552"/>
          </a:xfrm>
          <a:prstGeom prst="rect">
            <a:avLst/>
          </a:prstGeom>
        </p:spPr>
        <p:txBody>
          <a:bodyPr wrap="square">
            <a:spAutoFit/>
            <a:scene3d>
              <a:camera prst="orthographicFront"/>
              <a:lightRig rig="threePt" dir="t"/>
            </a:scene3d>
            <a:sp3d contourW="6350"/>
          </a:bodyPr>
          <a:lstStyle/>
          <a:p>
            <a:pPr eaLnBrk="1" latinLnBrk="0" hangingPunct="1">
              <a:lnSpc>
                <a:spcPct val="130000"/>
              </a:lnSpc>
            </a:pPr>
            <a:r>
              <a:rPr lang="zh-CN" altLang="en-US" sz="2000" b="1" dirty="0">
                <a:solidFill>
                  <a:srgbClr val="0000FF"/>
                </a:solidFill>
                <a:latin typeface="微软雅黑" pitchFamily="34" charset="-122"/>
                <a:ea typeface="微软雅黑" pitchFamily="34" charset="-122"/>
                <a:sym typeface="+mn-ea"/>
              </a:rPr>
              <a:t>政府资金：</a:t>
            </a:r>
            <a:r>
              <a:rPr lang="zh-CN" altLang="en-US" sz="2000" dirty="0">
                <a:solidFill>
                  <a:schemeClr val="tx1"/>
                </a:solidFill>
                <a:latin typeface="微软雅黑" pitchFamily="34" charset="-122"/>
                <a:ea typeface="微软雅黑" pitchFamily="34" charset="-122"/>
                <a:cs typeface="微软雅黑" pitchFamily="34" charset="-122"/>
              </a:rPr>
              <a:t> </a:t>
            </a:r>
            <a:r>
              <a:rPr lang="zh-CN" altLang="en-US" sz="2000" b="1" dirty="0">
                <a:solidFill>
                  <a:schemeClr val="tx1"/>
                </a:solidFill>
                <a:latin typeface="华文细黑" panose="02010600040101010101" pitchFamily="2" charset="-122"/>
                <a:ea typeface="华文细黑" panose="02010600040101010101" pitchFamily="2" charset="-122"/>
                <a:cs typeface="微软雅黑" pitchFamily="34" charset="-122"/>
              </a:rPr>
              <a:t>指报告期内研究开发项目中使用的从政府有关部门获得的研究开发经费合计，包括科技专项费、科研基建费、政府专项基金和补贴等。</a:t>
            </a:r>
          </a:p>
        </p:txBody>
      </p:sp>
      <p:sp>
        <p:nvSpPr>
          <p:cNvPr id="9" name="矩形 8"/>
          <p:cNvSpPr/>
          <p:nvPr/>
        </p:nvSpPr>
        <p:spPr>
          <a:xfrm>
            <a:off x="5976022" y="5254802"/>
            <a:ext cx="3034805" cy="707886"/>
          </a:xfrm>
          <a:prstGeom prst="rect">
            <a:avLst/>
          </a:prstGeom>
          <a:noFill/>
        </p:spPr>
        <p:txBody>
          <a:bodyPr wrap="none" lIns="91440" tIns="45720" rIns="91440" bIns="45720">
            <a:spAutoFit/>
          </a:bodyPr>
          <a:lstStyle/>
          <a:p>
            <a:pPr algn="ctr"/>
            <a:r>
              <a:rPr lang="zh-CN" alt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ea typeface="微软雅黑" pitchFamily="34" charset="-122"/>
                <a:cs typeface="Arial" pitchFamily="34" charset="0"/>
                <a:sym typeface="Arial" pitchFamily="34" charset="0"/>
              </a:rPr>
              <a:t>政府资金</a:t>
            </a:r>
            <a:r>
              <a:rPr lang="en-US" altLang="zh-CN"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ea typeface="微软雅黑" pitchFamily="34" charset="-122"/>
                <a:cs typeface="Arial" pitchFamily="34" charset="0"/>
                <a:sym typeface="Arial" pitchFamily="34" charset="0"/>
              </a:rPr>
              <a:t>〉</a:t>
            </a:r>
            <a:r>
              <a:rPr lang="en-US" altLang="zh-CN"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ea typeface="微软雅黑" pitchFamily="34" charset="-122"/>
                <a:cs typeface="Arial" pitchFamily="34" charset="0"/>
                <a:sym typeface="Arial" pitchFamily="34" charset="0"/>
              </a:rPr>
              <a:t>0</a:t>
            </a:r>
            <a:endParaRPr lang="zh-CN" alt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4"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p:nvPr/>
        </p:nvSpPr>
        <p:spPr>
          <a:xfrm>
            <a:off x="1524001" y="43934"/>
            <a:ext cx="184731" cy="369332"/>
          </a:xfrm>
          <a:prstGeom prst="rect">
            <a:avLst/>
          </a:prstGeom>
          <a:noFill/>
          <a:ln w="9525">
            <a:noFill/>
          </a:ln>
        </p:spPr>
        <p:txBody>
          <a:bodyPr wrap="none" anchor="ctr">
            <a:spAutoFit/>
          </a:bodyPr>
          <a:lstStyle/>
          <a:p>
            <a:endParaRPr lang="zh-CN" altLang="zh-CN" dirty="0">
              <a:latin typeface="Arial" pitchFamily="34" charset="0"/>
              <a:ea typeface="宋体" pitchFamily="2" charset="-122"/>
            </a:endParaRPr>
          </a:p>
        </p:txBody>
      </p:sp>
      <p:sp>
        <p:nvSpPr>
          <p:cNvPr id="41986" name="Rectangle 9"/>
          <p:cNvSpPr/>
          <p:nvPr/>
        </p:nvSpPr>
        <p:spPr>
          <a:xfrm>
            <a:off x="1524001" y="501134"/>
            <a:ext cx="184731" cy="369332"/>
          </a:xfrm>
          <a:prstGeom prst="rect">
            <a:avLst/>
          </a:prstGeom>
          <a:noFill/>
          <a:ln w="9525">
            <a:noFill/>
          </a:ln>
        </p:spPr>
        <p:txBody>
          <a:bodyPr wrap="none" anchor="ctr">
            <a:spAutoFit/>
          </a:bodyPr>
          <a:lstStyle/>
          <a:p>
            <a:endParaRPr lang="zh-CN" altLang="en-US" dirty="0">
              <a:latin typeface="Arial" pitchFamily="34" charset="0"/>
              <a:ea typeface="宋体" pitchFamily="2" charset="-122"/>
            </a:endParaRPr>
          </a:p>
        </p:txBody>
      </p:sp>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43492" y="823913"/>
            <a:ext cx="10069157" cy="559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p:nvPr/>
        </p:nvSpPr>
        <p:spPr>
          <a:xfrm>
            <a:off x="1524001" y="43934"/>
            <a:ext cx="184731" cy="369332"/>
          </a:xfrm>
          <a:prstGeom prst="rect">
            <a:avLst/>
          </a:prstGeom>
          <a:noFill/>
          <a:ln w="9525">
            <a:noFill/>
          </a:ln>
        </p:spPr>
        <p:txBody>
          <a:bodyPr wrap="none" anchor="ctr">
            <a:spAutoFit/>
          </a:bodyPr>
          <a:lstStyle/>
          <a:p>
            <a:endParaRPr lang="zh-CN" altLang="zh-CN" dirty="0">
              <a:latin typeface="Arial" pitchFamily="34" charset="0"/>
              <a:ea typeface="宋体" pitchFamily="2" charset="-122"/>
            </a:endParaRPr>
          </a:p>
        </p:txBody>
      </p:sp>
      <p:sp>
        <p:nvSpPr>
          <p:cNvPr id="41986" name="Rectangle 9"/>
          <p:cNvSpPr/>
          <p:nvPr/>
        </p:nvSpPr>
        <p:spPr>
          <a:xfrm>
            <a:off x="1524001" y="501134"/>
            <a:ext cx="184731" cy="369332"/>
          </a:xfrm>
          <a:prstGeom prst="rect">
            <a:avLst/>
          </a:prstGeom>
          <a:noFill/>
          <a:ln w="9525">
            <a:noFill/>
          </a:ln>
        </p:spPr>
        <p:txBody>
          <a:bodyPr wrap="none" anchor="ctr">
            <a:spAutoFit/>
          </a:bodyPr>
          <a:lstStyle/>
          <a:p>
            <a:endParaRPr lang="zh-CN" altLang="en-US" dirty="0">
              <a:latin typeface="Arial" pitchFamily="34" charset="0"/>
              <a:ea typeface="宋体" pitchFamily="2" charset="-122"/>
            </a:endParaRPr>
          </a:p>
        </p:txBody>
      </p:sp>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sp>
        <p:nvSpPr>
          <p:cNvPr id="25603" name="Rectangle 9"/>
          <p:cNvSpPr>
            <a:spLocks noChangeArrowheads="1"/>
          </p:cNvSpPr>
          <p:nvPr/>
        </p:nvSpPr>
        <p:spPr bwMode="auto">
          <a:xfrm>
            <a:off x="4379274" y="2039612"/>
            <a:ext cx="4250476" cy="485925"/>
          </a:xfrm>
          <a:prstGeom prst="rect">
            <a:avLst/>
          </a:prstGeom>
          <a:solidFill>
            <a:schemeClr val="accent1">
              <a:lumMod val="60000"/>
              <a:lumOff val="4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800" b="1" dirty="0"/>
              <a:t>研发统计</a:t>
            </a:r>
          </a:p>
        </p:txBody>
      </p:sp>
      <p:sp>
        <p:nvSpPr>
          <p:cNvPr id="25604" name="Rectangle 9"/>
          <p:cNvSpPr>
            <a:spLocks noChangeArrowheads="1"/>
          </p:cNvSpPr>
          <p:nvPr/>
        </p:nvSpPr>
        <p:spPr bwMode="auto">
          <a:xfrm>
            <a:off x="1847905" y="3017579"/>
            <a:ext cx="2232413" cy="485925"/>
          </a:xfrm>
          <a:prstGeom prst="rect">
            <a:avLst/>
          </a:prstGeom>
          <a:solidFill>
            <a:schemeClr val="accent1">
              <a:lumMod val="40000"/>
              <a:lumOff val="6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研究开发投入</a:t>
            </a:r>
          </a:p>
        </p:txBody>
      </p:sp>
      <p:sp>
        <p:nvSpPr>
          <p:cNvPr id="25605" name="Rectangle 9"/>
          <p:cNvSpPr>
            <a:spLocks noChangeArrowheads="1"/>
          </p:cNvSpPr>
          <p:nvPr/>
        </p:nvSpPr>
        <p:spPr bwMode="auto">
          <a:xfrm>
            <a:off x="4379274" y="3029259"/>
            <a:ext cx="2269007" cy="485925"/>
          </a:xfrm>
          <a:prstGeom prst="rect">
            <a:avLst/>
          </a:prstGeom>
          <a:solidFill>
            <a:schemeClr val="accent2">
              <a:lumMod val="20000"/>
              <a:lumOff val="8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研究开发产出</a:t>
            </a:r>
          </a:p>
        </p:txBody>
      </p:sp>
      <p:sp>
        <p:nvSpPr>
          <p:cNvPr id="25606" name="Rectangle 9"/>
          <p:cNvSpPr>
            <a:spLocks noChangeArrowheads="1"/>
          </p:cNvSpPr>
          <p:nvPr/>
        </p:nvSpPr>
        <p:spPr bwMode="auto">
          <a:xfrm>
            <a:off x="9296400" y="3007038"/>
            <a:ext cx="1383323" cy="485925"/>
          </a:xfrm>
          <a:prstGeom prst="rect">
            <a:avLst/>
          </a:prstGeom>
          <a:solidFill>
            <a:srgbClr val="ED9E85"/>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smtClean="0"/>
              <a:t>技术</a:t>
            </a:r>
            <a:endParaRPr lang="zh-CN" altLang="en-US" sz="2400" b="1" dirty="0"/>
          </a:p>
        </p:txBody>
      </p:sp>
      <p:sp>
        <p:nvSpPr>
          <p:cNvPr id="46" name="右大括号 45"/>
          <p:cNvSpPr/>
          <p:nvPr/>
        </p:nvSpPr>
        <p:spPr>
          <a:xfrm rot="16200000">
            <a:off x="6304257" y="-785146"/>
            <a:ext cx="343662" cy="7023950"/>
          </a:xfrm>
          <a:prstGeom prst="rightBrace">
            <a:avLst>
              <a:gd name="adj1" fmla="val 0"/>
              <a:gd name="adj2" fmla="val 50000"/>
            </a:avLst>
          </a:prstGeom>
        </p:spPr>
        <p:style>
          <a:lnRef idx="2">
            <a:schemeClr val="dk1"/>
          </a:lnRef>
          <a:fillRef idx="0">
            <a:schemeClr val="dk1"/>
          </a:fillRef>
          <a:effectRef idx="1">
            <a:schemeClr val="dk1"/>
          </a:effectRef>
          <a:fontRef idx="minor">
            <a:schemeClr val="tx1"/>
          </a:fontRef>
        </p:style>
        <p:txBody>
          <a:bodyPr lIns="91458" tIns="45729" rIns="91458" bIns="45729" anchor="ctr"/>
          <a:lstStyle/>
          <a:p>
            <a:pPr algn="ctr" eaLnBrk="0" hangingPunct="0">
              <a:defRPr/>
            </a:pPr>
            <a:endParaRPr lang="zh-CN" altLang="en-US">
              <a:ln w="38100" cmpd="sng">
                <a:solidFill>
                  <a:srgbClr val="FFFFFF"/>
                </a:solidFill>
                <a:prstDash val="solid"/>
              </a:ln>
              <a:effectLst>
                <a:outerShdw blurRad="63500" dir="3600000" algn="tl" rotWithShape="0">
                  <a:srgbClr val="000000">
                    <a:alpha val="70000"/>
                  </a:srgbClr>
                </a:outerShdw>
              </a:effectLst>
            </a:endParaRPr>
          </a:p>
        </p:txBody>
      </p:sp>
      <p:sp>
        <p:nvSpPr>
          <p:cNvPr id="25608" name="Rectangle 9"/>
          <p:cNvSpPr>
            <a:spLocks noChangeArrowheads="1"/>
          </p:cNvSpPr>
          <p:nvPr/>
        </p:nvSpPr>
        <p:spPr bwMode="auto">
          <a:xfrm>
            <a:off x="1489070" y="3732522"/>
            <a:ext cx="1151137" cy="485925"/>
          </a:xfrm>
          <a:prstGeom prst="rect">
            <a:avLst/>
          </a:prstGeom>
          <a:solidFill>
            <a:schemeClr val="accent1">
              <a:lumMod val="40000"/>
              <a:lumOff val="6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人员</a:t>
            </a:r>
          </a:p>
        </p:txBody>
      </p:sp>
      <p:sp>
        <p:nvSpPr>
          <p:cNvPr id="25609" name="Rectangle 9"/>
          <p:cNvSpPr>
            <a:spLocks noChangeArrowheads="1"/>
          </p:cNvSpPr>
          <p:nvPr/>
        </p:nvSpPr>
        <p:spPr bwMode="auto">
          <a:xfrm>
            <a:off x="5361708" y="4374169"/>
            <a:ext cx="1152725" cy="485925"/>
          </a:xfrm>
          <a:prstGeom prst="rect">
            <a:avLst/>
          </a:prstGeom>
          <a:solidFill>
            <a:schemeClr val="accent2">
              <a:lumMod val="20000"/>
              <a:lumOff val="8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新产品</a:t>
            </a:r>
          </a:p>
        </p:txBody>
      </p:sp>
      <p:sp>
        <p:nvSpPr>
          <p:cNvPr id="25610" name="Rectangle 9"/>
          <p:cNvSpPr>
            <a:spLocks noChangeArrowheads="1"/>
          </p:cNvSpPr>
          <p:nvPr/>
        </p:nvSpPr>
        <p:spPr bwMode="auto">
          <a:xfrm>
            <a:off x="1524001" y="4379388"/>
            <a:ext cx="1151137" cy="485925"/>
          </a:xfrm>
          <a:prstGeom prst="rect">
            <a:avLst/>
          </a:prstGeom>
          <a:solidFill>
            <a:schemeClr val="accent1">
              <a:lumMod val="40000"/>
              <a:lumOff val="6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费用</a:t>
            </a:r>
          </a:p>
        </p:txBody>
      </p:sp>
      <p:sp>
        <p:nvSpPr>
          <p:cNvPr id="25611" name="Rectangle 9"/>
          <p:cNvSpPr>
            <a:spLocks noChangeArrowheads="1"/>
          </p:cNvSpPr>
          <p:nvPr/>
        </p:nvSpPr>
        <p:spPr bwMode="auto">
          <a:xfrm>
            <a:off x="1524000" y="4981856"/>
            <a:ext cx="1151137" cy="487115"/>
          </a:xfrm>
          <a:prstGeom prst="rect">
            <a:avLst/>
          </a:prstGeom>
          <a:solidFill>
            <a:schemeClr val="accent1">
              <a:lumMod val="40000"/>
              <a:lumOff val="6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资产</a:t>
            </a:r>
          </a:p>
        </p:txBody>
      </p:sp>
      <p:sp>
        <p:nvSpPr>
          <p:cNvPr id="25612" name="Rectangle 9"/>
          <p:cNvSpPr>
            <a:spLocks noChangeArrowheads="1"/>
          </p:cNvSpPr>
          <p:nvPr/>
        </p:nvSpPr>
        <p:spPr bwMode="auto">
          <a:xfrm>
            <a:off x="5353266" y="3763320"/>
            <a:ext cx="1152725" cy="485925"/>
          </a:xfrm>
          <a:prstGeom prst="rect">
            <a:avLst/>
          </a:prstGeom>
          <a:solidFill>
            <a:schemeClr val="accent2">
              <a:lumMod val="20000"/>
              <a:lumOff val="8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专利</a:t>
            </a:r>
          </a:p>
        </p:txBody>
      </p:sp>
      <p:sp>
        <p:nvSpPr>
          <p:cNvPr id="25613" name="Rectangle 9"/>
          <p:cNvSpPr>
            <a:spLocks noChangeArrowheads="1"/>
          </p:cNvSpPr>
          <p:nvPr/>
        </p:nvSpPr>
        <p:spPr bwMode="auto">
          <a:xfrm>
            <a:off x="5353265" y="5027744"/>
            <a:ext cx="1152725" cy="487115"/>
          </a:xfrm>
          <a:prstGeom prst="rect">
            <a:avLst/>
          </a:prstGeom>
          <a:solidFill>
            <a:schemeClr val="accent2">
              <a:lumMod val="20000"/>
              <a:lumOff val="8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其他</a:t>
            </a:r>
          </a:p>
        </p:txBody>
      </p:sp>
      <p:sp>
        <p:nvSpPr>
          <p:cNvPr id="25614" name="Rectangle 9"/>
          <p:cNvSpPr>
            <a:spLocks noChangeArrowheads="1"/>
          </p:cNvSpPr>
          <p:nvPr/>
        </p:nvSpPr>
        <p:spPr bwMode="auto">
          <a:xfrm>
            <a:off x="9783824" y="4938382"/>
            <a:ext cx="1440113" cy="485925"/>
          </a:xfrm>
          <a:prstGeom prst="rect">
            <a:avLst/>
          </a:prstGeom>
          <a:solidFill>
            <a:srgbClr val="ED9E85"/>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smtClean="0"/>
              <a:t>技术获取</a:t>
            </a:r>
            <a:endParaRPr lang="zh-CN" altLang="en-US" sz="2400" b="1" dirty="0"/>
          </a:p>
        </p:txBody>
      </p:sp>
      <p:sp>
        <p:nvSpPr>
          <p:cNvPr id="25615" name="Rectangle 9"/>
          <p:cNvSpPr>
            <a:spLocks noChangeArrowheads="1"/>
          </p:cNvSpPr>
          <p:nvPr/>
        </p:nvSpPr>
        <p:spPr bwMode="auto">
          <a:xfrm>
            <a:off x="9783824" y="4032699"/>
            <a:ext cx="1440113" cy="485925"/>
          </a:xfrm>
          <a:prstGeom prst="rect">
            <a:avLst/>
          </a:prstGeom>
          <a:solidFill>
            <a:srgbClr val="ED9E85"/>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smtClean="0"/>
              <a:t>技术改造</a:t>
            </a:r>
            <a:endParaRPr lang="zh-CN" altLang="en-US" sz="2400" b="1" dirty="0"/>
          </a:p>
        </p:txBody>
      </p:sp>
      <p:sp>
        <p:nvSpPr>
          <p:cNvPr id="25616" name="Rectangle 9"/>
          <p:cNvSpPr>
            <a:spLocks noChangeArrowheads="1"/>
          </p:cNvSpPr>
          <p:nvPr/>
        </p:nvSpPr>
        <p:spPr bwMode="auto">
          <a:xfrm>
            <a:off x="3226549" y="4032700"/>
            <a:ext cx="1152725" cy="485925"/>
          </a:xfrm>
          <a:prstGeom prst="rect">
            <a:avLst/>
          </a:prstGeom>
          <a:solidFill>
            <a:schemeClr val="accent1">
              <a:lumMod val="40000"/>
              <a:lumOff val="6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a:t>项目</a:t>
            </a:r>
          </a:p>
        </p:txBody>
      </p:sp>
      <p:sp>
        <p:nvSpPr>
          <p:cNvPr id="25617" name="Rectangle 9"/>
          <p:cNvSpPr>
            <a:spLocks noChangeArrowheads="1"/>
          </p:cNvSpPr>
          <p:nvPr/>
        </p:nvSpPr>
        <p:spPr bwMode="auto">
          <a:xfrm>
            <a:off x="3251500" y="4663852"/>
            <a:ext cx="1152725" cy="485925"/>
          </a:xfrm>
          <a:prstGeom prst="rect">
            <a:avLst/>
          </a:prstGeom>
          <a:solidFill>
            <a:schemeClr val="accent1">
              <a:lumMod val="40000"/>
              <a:lumOff val="6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机构</a:t>
            </a:r>
          </a:p>
        </p:txBody>
      </p:sp>
      <p:sp>
        <p:nvSpPr>
          <p:cNvPr id="25618" name="Line 18"/>
          <p:cNvSpPr>
            <a:spLocks noChangeShapeType="1"/>
          </p:cNvSpPr>
          <p:nvPr/>
        </p:nvSpPr>
        <p:spPr bwMode="auto">
          <a:xfrm flipH="1">
            <a:off x="2962525" y="3515184"/>
            <a:ext cx="1587" cy="1756118"/>
          </a:xfrm>
          <a:prstGeom prst="line">
            <a:avLst/>
          </a:prstGeom>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19" name="Line 16"/>
          <p:cNvSpPr>
            <a:spLocks noChangeShapeType="1"/>
          </p:cNvSpPr>
          <p:nvPr/>
        </p:nvSpPr>
        <p:spPr bwMode="auto">
          <a:xfrm flipH="1">
            <a:off x="2964112" y="4235237"/>
            <a:ext cx="287388"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0" name="Line 16"/>
          <p:cNvSpPr>
            <a:spLocks noChangeShapeType="1"/>
          </p:cNvSpPr>
          <p:nvPr/>
        </p:nvSpPr>
        <p:spPr bwMode="auto">
          <a:xfrm flipH="1">
            <a:off x="2939161" y="4941293"/>
            <a:ext cx="287388"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1" name="Line 16"/>
          <p:cNvSpPr>
            <a:spLocks noChangeShapeType="1"/>
          </p:cNvSpPr>
          <p:nvPr/>
        </p:nvSpPr>
        <p:spPr bwMode="auto">
          <a:xfrm>
            <a:off x="2640207" y="4033674"/>
            <a:ext cx="287388"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2" name="Line 16"/>
          <p:cNvSpPr>
            <a:spLocks noChangeShapeType="1"/>
          </p:cNvSpPr>
          <p:nvPr/>
        </p:nvSpPr>
        <p:spPr bwMode="auto">
          <a:xfrm>
            <a:off x="2675137" y="4646870"/>
            <a:ext cx="287388"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3" name="Line 16"/>
          <p:cNvSpPr>
            <a:spLocks noChangeShapeType="1"/>
          </p:cNvSpPr>
          <p:nvPr/>
        </p:nvSpPr>
        <p:spPr bwMode="auto">
          <a:xfrm flipV="1">
            <a:off x="2640206" y="5213929"/>
            <a:ext cx="323905" cy="8356"/>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4" name="Line 18"/>
          <p:cNvSpPr>
            <a:spLocks noChangeShapeType="1"/>
          </p:cNvSpPr>
          <p:nvPr/>
        </p:nvSpPr>
        <p:spPr bwMode="auto">
          <a:xfrm flipH="1">
            <a:off x="4972648" y="3537998"/>
            <a:ext cx="0" cy="1729320"/>
          </a:xfrm>
          <a:prstGeom prst="line">
            <a:avLst/>
          </a:prstGeom>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5" name="Line 16"/>
          <p:cNvSpPr>
            <a:spLocks noChangeShapeType="1"/>
          </p:cNvSpPr>
          <p:nvPr/>
        </p:nvSpPr>
        <p:spPr bwMode="auto">
          <a:xfrm>
            <a:off x="4972648" y="3962591"/>
            <a:ext cx="285800"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6" name="Line 16"/>
          <p:cNvSpPr>
            <a:spLocks noChangeShapeType="1"/>
          </p:cNvSpPr>
          <p:nvPr/>
        </p:nvSpPr>
        <p:spPr bwMode="auto">
          <a:xfrm>
            <a:off x="4972648" y="4574385"/>
            <a:ext cx="285800"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7" name="Line 16"/>
          <p:cNvSpPr>
            <a:spLocks noChangeShapeType="1"/>
          </p:cNvSpPr>
          <p:nvPr/>
        </p:nvSpPr>
        <p:spPr bwMode="auto">
          <a:xfrm>
            <a:off x="4972648" y="5231155"/>
            <a:ext cx="285800"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8" name="Line 18"/>
          <p:cNvSpPr>
            <a:spLocks noChangeShapeType="1"/>
          </p:cNvSpPr>
          <p:nvPr/>
        </p:nvSpPr>
        <p:spPr bwMode="auto">
          <a:xfrm>
            <a:off x="7964994" y="2741939"/>
            <a:ext cx="1" cy="171831"/>
          </a:xfrm>
          <a:prstGeom prst="line">
            <a:avLst/>
          </a:prstGeom>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29" name="Line 18"/>
          <p:cNvSpPr>
            <a:spLocks noChangeShapeType="1"/>
          </p:cNvSpPr>
          <p:nvPr/>
        </p:nvSpPr>
        <p:spPr bwMode="auto">
          <a:xfrm flipH="1">
            <a:off x="9475634" y="3524599"/>
            <a:ext cx="0" cy="1756118"/>
          </a:xfrm>
          <a:prstGeom prst="line">
            <a:avLst/>
          </a:prstGeom>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30" name="Line 16"/>
          <p:cNvSpPr>
            <a:spLocks noChangeShapeType="1"/>
          </p:cNvSpPr>
          <p:nvPr/>
        </p:nvSpPr>
        <p:spPr bwMode="auto">
          <a:xfrm>
            <a:off x="9475634" y="4276639"/>
            <a:ext cx="287388"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31" name="Line 16"/>
          <p:cNvSpPr>
            <a:spLocks noChangeShapeType="1"/>
          </p:cNvSpPr>
          <p:nvPr/>
        </p:nvSpPr>
        <p:spPr bwMode="auto">
          <a:xfrm flipV="1">
            <a:off x="9475634" y="5231154"/>
            <a:ext cx="287388"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25632" name="Rectangle 9"/>
          <p:cNvSpPr>
            <a:spLocks noChangeArrowheads="1"/>
          </p:cNvSpPr>
          <p:nvPr/>
        </p:nvSpPr>
        <p:spPr bwMode="auto">
          <a:xfrm>
            <a:off x="7631725" y="4941293"/>
            <a:ext cx="1285146" cy="485925"/>
          </a:xfrm>
          <a:prstGeom prst="rect">
            <a:avLst/>
          </a:prstGeom>
          <a:solidFill>
            <a:schemeClr val="accent4">
              <a:lumMod val="60000"/>
              <a:lumOff val="4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b="1" dirty="0" smtClean="0"/>
              <a:t>税收减免</a:t>
            </a:r>
            <a:endParaRPr lang="zh-CN" altLang="en-US" sz="2000" b="1" dirty="0"/>
          </a:p>
        </p:txBody>
      </p:sp>
      <p:sp>
        <p:nvSpPr>
          <p:cNvPr id="25633" name="Line 16"/>
          <p:cNvSpPr>
            <a:spLocks noChangeShapeType="1"/>
          </p:cNvSpPr>
          <p:nvPr/>
        </p:nvSpPr>
        <p:spPr bwMode="auto">
          <a:xfrm flipV="1">
            <a:off x="7224506" y="5213929"/>
            <a:ext cx="337381"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97877" y="991870"/>
            <a:ext cx="6143283" cy="523220"/>
          </a:xfrm>
          <a:prstGeom prst="rect">
            <a:avLst/>
          </a:prstGeom>
          <a:noFill/>
        </p:spPr>
        <p:txBody>
          <a:bodyPr wrap="square" rtlCol="0">
            <a:spAutoFit/>
          </a:bodyPr>
          <a:lstStyle/>
          <a:p>
            <a:r>
              <a:rPr lang="zh-CN" altLang="en-US" sz="2800" b="1" dirty="0" smtClean="0">
                <a:latin typeface="微软雅黑" pitchFamily="34" charset="-122"/>
                <a:ea typeface="微软雅黑" pitchFamily="34" charset="-122"/>
              </a:rPr>
              <a:t>研发活动表</a:t>
            </a:r>
            <a:r>
              <a:rPr lang="zh-CN" altLang="en-US" sz="2800" b="1" dirty="0">
                <a:latin typeface="微软雅黑" pitchFamily="34" charset="-122"/>
                <a:ea typeface="微软雅黑" pitchFamily="34" charset="-122"/>
              </a:rPr>
              <a:t>总体</a:t>
            </a:r>
            <a:r>
              <a:rPr lang="zh-CN" altLang="en-US" sz="2800" b="1" dirty="0" smtClean="0">
                <a:latin typeface="微软雅黑" pitchFamily="34" charset="-122"/>
                <a:ea typeface="微软雅黑" pitchFamily="34" charset="-122"/>
              </a:rPr>
              <a:t>框架</a:t>
            </a:r>
            <a:endParaRPr lang="zh-CN" altLang="en-US" sz="2800" b="1" dirty="0">
              <a:latin typeface="微软雅黑" pitchFamily="34" charset="-122"/>
              <a:ea typeface="微软雅黑" pitchFamily="34" charset="-122"/>
            </a:endParaRPr>
          </a:p>
        </p:txBody>
      </p:sp>
      <p:sp>
        <p:nvSpPr>
          <p:cNvPr id="41" name="Line 18"/>
          <p:cNvSpPr>
            <a:spLocks noChangeShapeType="1"/>
          </p:cNvSpPr>
          <p:nvPr/>
        </p:nvSpPr>
        <p:spPr bwMode="auto">
          <a:xfrm>
            <a:off x="5588318" y="2711741"/>
            <a:ext cx="0" cy="186920"/>
          </a:xfrm>
          <a:prstGeom prst="line">
            <a:avLst/>
          </a:prstGeom>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42" name="Rectangle 9"/>
          <p:cNvSpPr>
            <a:spLocks noChangeArrowheads="1"/>
          </p:cNvSpPr>
          <p:nvPr/>
        </p:nvSpPr>
        <p:spPr bwMode="auto">
          <a:xfrm>
            <a:off x="6879777" y="3007039"/>
            <a:ext cx="2170437" cy="485925"/>
          </a:xfrm>
          <a:prstGeom prst="rect">
            <a:avLst/>
          </a:prstGeom>
          <a:solidFill>
            <a:schemeClr val="accent4">
              <a:lumMod val="60000"/>
              <a:lumOff val="4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t>研究开发环境</a:t>
            </a:r>
          </a:p>
        </p:txBody>
      </p:sp>
      <p:sp>
        <p:nvSpPr>
          <p:cNvPr id="43" name="Line 18"/>
          <p:cNvSpPr>
            <a:spLocks noChangeShapeType="1"/>
          </p:cNvSpPr>
          <p:nvPr/>
        </p:nvSpPr>
        <p:spPr bwMode="auto">
          <a:xfrm flipV="1">
            <a:off x="7224506" y="3515184"/>
            <a:ext cx="0" cy="1733900"/>
          </a:xfrm>
          <a:prstGeom prst="line">
            <a:avLst/>
          </a:prstGeom>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45" name="Line 16"/>
          <p:cNvSpPr>
            <a:spLocks noChangeShapeType="1"/>
          </p:cNvSpPr>
          <p:nvPr/>
        </p:nvSpPr>
        <p:spPr bwMode="auto">
          <a:xfrm>
            <a:off x="7224506" y="4276639"/>
            <a:ext cx="337382" cy="0"/>
          </a:xfrm>
          <a:prstGeom prst="line">
            <a:avLst/>
          </a:prstGeom>
          <a:ln>
            <a:tailEnd type="triangle" w="med" len="med"/>
          </a:ln>
        </p:spPr>
        <p:style>
          <a:lnRef idx="2">
            <a:schemeClr val="dk1"/>
          </a:lnRef>
          <a:fillRef idx="0">
            <a:schemeClr val="dk1"/>
          </a:fillRef>
          <a:effectRef idx="1">
            <a:schemeClr val="dk1"/>
          </a:effectRef>
          <a:fontRef idx="minor">
            <a:schemeClr val="tx1"/>
          </a:fontRef>
        </p:style>
        <p:txBody>
          <a:bodyPr lIns="91458" tIns="45729" rIns="91458" bIns="45729"/>
          <a:lstStyle/>
          <a:p>
            <a:endParaRPr lang="zh-CN" altLang="en-US"/>
          </a:p>
        </p:txBody>
      </p:sp>
      <p:sp>
        <p:nvSpPr>
          <p:cNvPr id="47" name="Rectangle 9"/>
          <p:cNvSpPr>
            <a:spLocks noChangeArrowheads="1"/>
          </p:cNvSpPr>
          <p:nvPr/>
        </p:nvSpPr>
        <p:spPr bwMode="auto">
          <a:xfrm>
            <a:off x="7601424" y="4033676"/>
            <a:ext cx="1285146" cy="485925"/>
          </a:xfrm>
          <a:prstGeom prst="rect">
            <a:avLst/>
          </a:prstGeom>
          <a:solidFill>
            <a:schemeClr val="accent4">
              <a:lumMod val="60000"/>
              <a:lumOff val="40000"/>
            </a:schemeClr>
          </a:solidFill>
          <a:ln w="9525">
            <a:solidFill>
              <a:schemeClr val="tx1"/>
            </a:solidFill>
            <a:miter lim="800000"/>
          </a:ln>
        </p:spPr>
        <p:txBody>
          <a:bodyPr wrap="none" lIns="91458" tIns="45729" rIns="91458" bIns="4572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b="1" dirty="0" smtClean="0"/>
              <a:t>政府资金</a:t>
            </a:r>
            <a:endParaRPr lang="zh-CN" altLang="en-US" sz="2000" b="1" dirty="0"/>
          </a:p>
        </p:txBody>
      </p:sp>
      <p:sp>
        <p:nvSpPr>
          <p:cNvPr id="48"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1000"/>
                                        <p:tgtEl>
                                          <p:spTgt spid="25603"/>
                                        </p:tgtEl>
                                      </p:cBhvr>
                                    </p:animEffect>
                                    <p:anim calcmode="lin" valueType="num">
                                      <p:cBhvr>
                                        <p:cTn id="8" dur="1000" fill="hold"/>
                                        <p:tgtEl>
                                          <p:spTgt spid="25603"/>
                                        </p:tgtEl>
                                        <p:attrNameLst>
                                          <p:attrName>ppt_x</p:attrName>
                                        </p:attrNameLst>
                                      </p:cBhvr>
                                      <p:tavLst>
                                        <p:tav tm="0">
                                          <p:val>
                                            <p:strVal val="#ppt_x"/>
                                          </p:val>
                                        </p:tav>
                                        <p:tav tm="100000">
                                          <p:val>
                                            <p:strVal val="#ppt_x"/>
                                          </p:val>
                                        </p:tav>
                                      </p:tavLst>
                                    </p:anim>
                                    <p:anim calcmode="lin" valueType="num">
                                      <p:cBhvr>
                                        <p:cTn id="9" dur="1000" fill="hold"/>
                                        <p:tgtEl>
                                          <p:spTgt spid="2560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628"/>
                                        </p:tgtEl>
                                        <p:attrNameLst>
                                          <p:attrName>style.visibility</p:attrName>
                                        </p:attrNameLst>
                                      </p:cBhvr>
                                      <p:to>
                                        <p:strVal val="visible"/>
                                      </p:to>
                                    </p:set>
                                    <p:animEffect transition="in" filter="fade">
                                      <p:cBhvr>
                                        <p:cTn id="22" dur="1000"/>
                                        <p:tgtEl>
                                          <p:spTgt spid="25628"/>
                                        </p:tgtEl>
                                      </p:cBhvr>
                                    </p:animEffect>
                                    <p:anim calcmode="lin" valueType="num">
                                      <p:cBhvr>
                                        <p:cTn id="23" dur="1000" fill="hold"/>
                                        <p:tgtEl>
                                          <p:spTgt spid="25628"/>
                                        </p:tgtEl>
                                        <p:attrNameLst>
                                          <p:attrName>ppt_x</p:attrName>
                                        </p:attrNameLst>
                                      </p:cBhvr>
                                      <p:tavLst>
                                        <p:tav tm="0">
                                          <p:val>
                                            <p:strVal val="#ppt_x"/>
                                          </p:val>
                                        </p:tav>
                                        <p:tav tm="100000">
                                          <p:val>
                                            <p:strVal val="#ppt_x"/>
                                          </p:val>
                                        </p:tav>
                                      </p:tavLst>
                                    </p:anim>
                                    <p:anim calcmode="lin" valueType="num">
                                      <p:cBhvr>
                                        <p:cTn id="24" dur="1000" fill="hold"/>
                                        <p:tgtEl>
                                          <p:spTgt spid="2562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5604"/>
                                        </p:tgtEl>
                                        <p:attrNameLst>
                                          <p:attrName>style.visibility</p:attrName>
                                        </p:attrNameLst>
                                      </p:cBhvr>
                                      <p:to>
                                        <p:strVal val="visible"/>
                                      </p:to>
                                    </p:set>
                                    <p:animEffect transition="in" filter="fade">
                                      <p:cBhvr>
                                        <p:cTn id="29" dur="1000"/>
                                        <p:tgtEl>
                                          <p:spTgt spid="25604"/>
                                        </p:tgtEl>
                                      </p:cBhvr>
                                    </p:animEffect>
                                    <p:anim calcmode="lin" valueType="num">
                                      <p:cBhvr>
                                        <p:cTn id="30" dur="1000" fill="hold"/>
                                        <p:tgtEl>
                                          <p:spTgt spid="25604"/>
                                        </p:tgtEl>
                                        <p:attrNameLst>
                                          <p:attrName>ppt_x</p:attrName>
                                        </p:attrNameLst>
                                      </p:cBhvr>
                                      <p:tavLst>
                                        <p:tav tm="0">
                                          <p:val>
                                            <p:strVal val="#ppt_x"/>
                                          </p:val>
                                        </p:tav>
                                        <p:tav tm="100000">
                                          <p:val>
                                            <p:strVal val="#ppt_x"/>
                                          </p:val>
                                        </p:tav>
                                      </p:tavLst>
                                    </p:anim>
                                    <p:anim calcmode="lin" valueType="num">
                                      <p:cBhvr>
                                        <p:cTn id="31" dur="1000" fill="hold"/>
                                        <p:tgtEl>
                                          <p:spTgt spid="2560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5605"/>
                                        </p:tgtEl>
                                        <p:attrNameLst>
                                          <p:attrName>style.visibility</p:attrName>
                                        </p:attrNameLst>
                                      </p:cBhvr>
                                      <p:to>
                                        <p:strVal val="visible"/>
                                      </p:to>
                                    </p:set>
                                    <p:animEffect transition="in" filter="fade">
                                      <p:cBhvr>
                                        <p:cTn id="34" dur="1000"/>
                                        <p:tgtEl>
                                          <p:spTgt spid="25605"/>
                                        </p:tgtEl>
                                      </p:cBhvr>
                                    </p:animEffect>
                                    <p:anim calcmode="lin" valueType="num">
                                      <p:cBhvr>
                                        <p:cTn id="35" dur="1000" fill="hold"/>
                                        <p:tgtEl>
                                          <p:spTgt spid="25605"/>
                                        </p:tgtEl>
                                        <p:attrNameLst>
                                          <p:attrName>ppt_x</p:attrName>
                                        </p:attrNameLst>
                                      </p:cBhvr>
                                      <p:tavLst>
                                        <p:tav tm="0">
                                          <p:val>
                                            <p:strVal val="#ppt_x"/>
                                          </p:val>
                                        </p:tav>
                                        <p:tav tm="100000">
                                          <p:val>
                                            <p:strVal val="#ppt_x"/>
                                          </p:val>
                                        </p:tav>
                                      </p:tavLst>
                                    </p:anim>
                                    <p:anim calcmode="lin" valueType="num">
                                      <p:cBhvr>
                                        <p:cTn id="36" dur="1000" fill="hold"/>
                                        <p:tgtEl>
                                          <p:spTgt spid="2560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5606"/>
                                        </p:tgtEl>
                                        <p:attrNameLst>
                                          <p:attrName>style.visibility</p:attrName>
                                        </p:attrNameLst>
                                      </p:cBhvr>
                                      <p:to>
                                        <p:strVal val="visible"/>
                                      </p:to>
                                    </p:set>
                                    <p:animEffect transition="in" filter="fade">
                                      <p:cBhvr>
                                        <p:cTn id="44" dur="1000"/>
                                        <p:tgtEl>
                                          <p:spTgt spid="25606"/>
                                        </p:tgtEl>
                                      </p:cBhvr>
                                    </p:animEffect>
                                    <p:anim calcmode="lin" valueType="num">
                                      <p:cBhvr>
                                        <p:cTn id="45" dur="1000" fill="hold"/>
                                        <p:tgtEl>
                                          <p:spTgt spid="25606"/>
                                        </p:tgtEl>
                                        <p:attrNameLst>
                                          <p:attrName>ppt_x</p:attrName>
                                        </p:attrNameLst>
                                      </p:cBhvr>
                                      <p:tavLst>
                                        <p:tav tm="0">
                                          <p:val>
                                            <p:strVal val="#ppt_x"/>
                                          </p:val>
                                        </p:tav>
                                        <p:tav tm="100000">
                                          <p:val>
                                            <p:strVal val="#ppt_x"/>
                                          </p:val>
                                        </p:tav>
                                      </p:tavLst>
                                    </p:anim>
                                    <p:anim calcmode="lin" valueType="num">
                                      <p:cBhvr>
                                        <p:cTn id="46" dur="1000" fill="hold"/>
                                        <p:tgtEl>
                                          <p:spTgt spid="2560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5608"/>
                                        </p:tgtEl>
                                        <p:attrNameLst>
                                          <p:attrName>style.visibility</p:attrName>
                                        </p:attrNameLst>
                                      </p:cBhvr>
                                      <p:to>
                                        <p:strVal val="visible"/>
                                      </p:to>
                                    </p:set>
                                    <p:animEffect transition="in" filter="fade">
                                      <p:cBhvr>
                                        <p:cTn id="51" dur="1000"/>
                                        <p:tgtEl>
                                          <p:spTgt spid="25608"/>
                                        </p:tgtEl>
                                      </p:cBhvr>
                                    </p:animEffect>
                                    <p:anim calcmode="lin" valueType="num">
                                      <p:cBhvr>
                                        <p:cTn id="52" dur="1000" fill="hold"/>
                                        <p:tgtEl>
                                          <p:spTgt spid="25608"/>
                                        </p:tgtEl>
                                        <p:attrNameLst>
                                          <p:attrName>ppt_x</p:attrName>
                                        </p:attrNameLst>
                                      </p:cBhvr>
                                      <p:tavLst>
                                        <p:tav tm="0">
                                          <p:val>
                                            <p:strVal val="#ppt_x"/>
                                          </p:val>
                                        </p:tav>
                                        <p:tav tm="100000">
                                          <p:val>
                                            <p:strVal val="#ppt_x"/>
                                          </p:val>
                                        </p:tav>
                                      </p:tavLst>
                                    </p:anim>
                                    <p:anim calcmode="lin" valueType="num">
                                      <p:cBhvr>
                                        <p:cTn id="53" dur="1000" fill="hold"/>
                                        <p:tgtEl>
                                          <p:spTgt spid="25608"/>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5610"/>
                                        </p:tgtEl>
                                        <p:attrNameLst>
                                          <p:attrName>style.visibility</p:attrName>
                                        </p:attrNameLst>
                                      </p:cBhvr>
                                      <p:to>
                                        <p:strVal val="visible"/>
                                      </p:to>
                                    </p:set>
                                    <p:animEffect transition="in" filter="fade">
                                      <p:cBhvr>
                                        <p:cTn id="56" dur="1000"/>
                                        <p:tgtEl>
                                          <p:spTgt spid="25610"/>
                                        </p:tgtEl>
                                      </p:cBhvr>
                                    </p:animEffect>
                                    <p:anim calcmode="lin" valueType="num">
                                      <p:cBhvr>
                                        <p:cTn id="57" dur="1000" fill="hold"/>
                                        <p:tgtEl>
                                          <p:spTgt spid="25610"/>
                                        </p:tgtEl>
                                        <p:attrNameLst>
                                          <p:attrName>ppt_x</p:attrName>
                                        </p:attrNameLst>
                                      </p:cBhvr>
                                      <p:tavLst>
                                        <p:tav tm="0">
                                          <p:val>
                                            <p:strVal val="#ppt_x"/>
                                          </p:val>
                                        </p:tav>
                                        <p:tav tm="100000">
                                          <p:val>
                                            <p:strVal val="#ppt_x"/>
                                          </p:val>
                                        </p:tav>
                                      </p:tavLst>
                                    </p:anim>
                                    <p:anim calcmode="lin" valueType="num">
                                      <p:cBhvr>
                                        <p:cTn id="58" dur="1000" fill="hold"/>
                                        <p:tgtEl>
                                          <p:spTgt spid="2561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611"/>
                                        </p:tgtEl>
                                        <p:attrNameLst>
                                          <p:attrName>style.visibility</p:attrName>
                                        </p:attrNameLst>
                                      </p:cBhvr>
                                      <p:to>
                                        <p:strVal val="visible"/>
                                      </p:to>
                                    </p:set>
                                    <p:animEffect transition="in" filter="fade">
                                      <p:cBhvr>
                                        <p:cTn id="61" dur="1000"/>
                                        <p:tgtEl>
                                          <p:spTgt spid="25611"/>
                                        </p:tgtEl>
                                      </p:cBhvr>
                                    </p:animEffect>
                                    <p:anim calcmode="lin" valueType="num">
                                      <p:cBhvr>
                                        <p:cTn id="62" dur="1000" fill="hold"/>
                                        <p:tgtEl>
                                          <p:spTgt spid="25611"/>
                                        </p:tgtEl>
                                        <p:attrNameLst>
                                          <p:attrName>ppt_x</p:attrName>
                                        </p:attrNameLst>
                                      </p:cBhvr>
                                      <p:tavLst>
                                        <p:tav tm="0">
                                          <p:val>
                                            <p:strVal val="#ppt_x"/>
                                          </p:val>
                                        </p:tav>
                                        <p:tav tm="100000">
                                          <p:val>
                                            <p:strVal val="#ppt_x"/>
                                          </p:val>
                                        </p:tav>
                                      </p:tavLst>
                                    </p:anim>
                                    <p:anim calcmode="lin" valueType="num">
                                      <p:cBhvr>
                                        <p:cTn id="63" dur="1000" fill="hold"/>
                                        <p:tgtEl>
                                          <p:spTgt spid="2561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621"/>
                                        </p:tgtEl>
                                        <p:attrNameLst>
                                          <p:attrName>style.visibility</p:attrName>
                                        </p:attrNameLst>
                                      </p:cBhvr>
                                      <p:to>
                                        <p:strVal val="visible"/>
                                      </p:to>
                                    </p:set>
                                    <p:animEffect transition="in" filter="fade">
                                      <p:cBhvr>
                                        <p:cTn id="66" dur="1000"/>
                                        <p:tgtEl>
                                          <p:spTgt spid="25621"/>
                                        </p:tgtEl>
                                      </p:cBhvr>
                                    </p:animEffect>
                                    <p:anim calcmode="lin" valueType="num">
                                      <p:cBhvr>
                                        <p:cTn id="67" dur="1000" fill="hold"/>
                                        <p:tgtEl>
                                          <p:spTgt spid="25621"/>
                                        </p:tgtEl>
                                        <p:attrNameLst>
                                          <p:attrName>ppt_x</p:attrName>
                                        </p:attrNameLst>
                                      </p:cBhvr>
                                      <p:tavLst>
                                        <p:tav tm="0">
                                          <p:val>
                                            <p:strVal val="#ppt_x"/>
                                          </p:val>
                                        </p:tav>
                                        <p:tav tm="100000">
                                          <p:val>
                                            <p:strVal val="#ppt_x"/>
                                          </p:val>
                                        </p:tav>
                                      </p:tavLst>
                                    </p:anim>
                                    <p:anim calcmode="lin" valueType="num">
                                      <p:cBhvr>
                                        <p:cTn id="68" dur="1000" fill="hold"/>
                                        <p:tgtEl>
                                          <p:spTgt spid="2562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5622"/>
                                        </p:tgtEl>
                                        <p:attrNameLst>
                                          <p:attrName>style.visibility</p:attrName>
                                        </p:attrNameLst>
                                      </p:cBhvr>
                                      <p:to>
                                        <p:strVal val="visible"/>
                                      </p:to>
                                    </p:set>
                                    <p:animEffect transition="in" filter="fade">
                                      <p:cBhvr>
                                        <p:cTn id="71" dur="1000"/>
                                        <p:tgtEl>
                                          <p:spTgt spid="25622"/>
                                        </p:tgtEl>
                                      </p:cBhvr>
                                    </p:animEffect>
                                    <p:anim calcmode="lin" valueType="num">
                                      <p:cBhvr>
                                        <p:cTn id="72" dur="1000" fill="hold"/>
                                        <p:tgtEl>
                                          <p:spTgt spid="25622"/>
                                        </p:tgtEl>
                                        <p:attrNameLst>
                                          <p:attrName>ppt_x</p:attrName>
                                        </p:attrNameLst>
                                      </p:cBhvr>
                                      <p:tavLst>
                                        <p:tav tm="0">
                                          <p:val>
                                            <p:strVal val="#ppt_x"/>
                                          </p:val>
                                        </p:tav>
                                        <p:tav tm="100000">
                                          <p:val>
                                            <p:strVal val="#ppt_x"/>
                                          </p:val>
                                        </p:tav>
                                      </p:tavLst>
                                    </p:anim>
                                    <p:anim calcmode="lin" valueType="num">
                                      <p:cBhvr>
                                        <p:cTn id="73" dur="1000" fill="hold"/>
                                        <p:tgtEl>
                                          <p:spTgt spid="2562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5623"/>
                                        </p:tgtEl>
                                        <p:attrNameLst>
                                          <p:attrName>style.visibility</p:attrName>
                                        </p:attrNameLst>
                                      </p:cBhvr>
                                      <p:to>
                                        <p:strVal val="visible"/>
                                      </p:to>
                                    </p:set>
                                    <p:animEffect transition="in" filter="fade">
                                      <p:cBhvr>
                                        <p:cTn id="76" dur="1000"/>
                                        <p:tgtEl>
                                          <p:spTgt spid="25623"/>
                                        </p:tgtEl>
                                      </p:cBhvr>
                                    </p:animEffect>
                                    <p:anim calcmode="lin" valueType="num">
                                      <p:cBhvr>
                                        <p:cTn id="77" dur="1000" fill="hold"/>
                                        <p:tgtEl>
                                          <p:spTgt spid="25623"/>
                                        </p:tgtEl>
                                        <p:attrNameLst>
                                          <p:attrName>ppt_x</p:attrName>
                                        </p:attrNameLst>
                                      </p:cBhvr>
                                      <p:tavLst>
                                        <p:tav tm="0">
                                          <p:val>
                                            <p:strVal val="#ppt_x"/>
                                          </p:val>
                                        </p:tav>
                                        <p:tav tm="100000">
                                          <p:val>
                                            <p:strVal val="#ppt_x"/>
                                          </p:val>
                                        </p:tav>
                                      </p:tavLst>
                                    </p:anim>
                                    <p:anim calcmode="lin" valueType="num">
                                      <p:cBhvr>
                                        <p:cTn id="78" dur="1000" fill="hold"/>
                                        <p:tgtEl>
                                          <p:spTgt spid="256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5618"/>
                                        </p:tgtEl>
                                        <p:attrNameLst>
                                          <p:attrName>style.visibility</p:attrName>
                                        </p:attrNameLst>
                                      </p:cBhvr>
                                      <p:to>
                                        <p:strVal val="visible"/>
                                      </p:to>
                                    </p:set>
                                    <p:animEffect transition="in" filter="fade">
                                      <p:cBhvr>
                                        <p:cTn id="81" dur="1000"/>
                                        <p:tgtEl>
                                          <p:spTgt spid="25618"/>
                                        </p:tgtEl>
                                      </p:cBhvr>
                                    </p:animEffect>
                                    <p:anim calcmode="lin" valueType="num">
                                      <p:cBhvr>
                                        <p:cTn id="82" dur="1000" fill="hold"/>
                                        <p:tgtEl>
                                          <p:spTgt spid="25618"/>
                                        </p:tgtEl>
                                        <p:attrNameLst>
                                          <p:attrName>ppt_x</p:attrName>
                                        </p:attrNameLst>
                                      </p:cBhvr>
                                      <p:tavLst>
                                        <p:tav tm="0">
                                          <p:val>
                                            <p:strVal val="#ppt_x"/>
                                          </p:val>
                                        </p:tav>
                                        <p:tav tm="100000">
                                          <p:val>
                                            <p:strVal val="#ppt_x"/>
                                          </p:val>
                                        </p:tav>
                                      </p:tavLst>
                                    </p:anim>
                                    <p:anim calcmode="lin" valueType="num">
                                      <p:cBhvr>
                                        <p:cTn id="83" dur="1000" fill="hold"/>
                                        <p:tgtEl>
                                          <p:spTgt spid="2561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5619"/>
                                        </p:tgtEl>
                                        <p:attrNameLst>
                                          <p:attrName>style.visibility</p:attrName>
                                        </p:attrNameLst>
                                      </p:cBhvr>
                                      <p:to>
                                        <p:strVal val="visible"/>
                                      </p:to>
                                    </p:set>
                                    <p:animEffect transition="in" filter="fade">
                                      <p:cBhvr>
                                        <p:cTn id="86" dur="1000"/>
                                        <p:tgtEl>
                                          <p:spTgt spid="25619"/>
                                        </p:tgtEl>
                                      </p:cBhvr>
                                    </p:animEffect>
                                    <p:anim calcmode="lin" valueType="num">
                                      <p:cBhvr>
                                        <p:cTn id="87" dur="1000" fill="hold"/>
                                        <p:tgtEl>
                                          <p:spTgt spid="25619"/>
                                        </p:tgtEl>
                                        <p:attrNameLst>
                                          <p:attrName>ppt_x</p:attrName>
                                        </p:attrNameLst>
                                      </p:cBhvr>
                                      <p:tavLst>
                                        <p:tav tm="0">
                                          <p:val>
                                            <p:strVal val="#ppt_x"/>
                                          </p:val>
                                        </p:tav>
                                        <p:tav tm="100000">
                                          <p:val>
                                            <p:strVal val="#ppt_x"/>
                                          </p:val>
                                        </p:tav>
                                      </p:tavLst>
                                    </p:anim>
                                    <p:anim calcmode="lin" valueType="num">
                                      <p:cBhvr>
                                        <p:cTn id="88" dur="1000" fill="hold"/>
                                        <p:tgtEl>
                                          <p:spTgt spid="2561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620"/>
                                        </p:tgtEl>
                                        <p:attrNameLst>
                                          <p:attrName>style.visibility</p:attrName>
                                        </p:attrNameLst>
                                      </p:cBhvr>
                                      <p:to>
                                        <p:strVal val="visible"/>
                                      </p:to>
                                    </p:set>
                                    <p:animEffect transition="in" filter="fade">
                                      <p:cBhvr>
                                        <p:cTn id="91" dur="1000"/>
                                        <p:tgtEl>
                                          <p:spTgt spid="25620"/>
                                        </p:tgtEl>
                                      </p:cBhvr>
                                    </p:animEffect>
                                    <p:anim calcmode="lin" valueType="num">
                                      <p:cBhvr>
                                        <p:cTn id="92" dur="1000" fill="hold"/>
                                        <p:tgtEl>
                                          <p:spTgt spid="25620"/>
                                        </p:tgtEl>
                                        <p:attrNameLst>
                                          <p:attrName>ppt_x</p:attrName>
                                        </p:attrNameLst>
                                      </p:cBhvr>
                                      <p:tavLst>
                                        <p:tav tm="0">
                                          <p:val>
                                            <p:strVal val="#ppt_x"/>
                                          </p:val>
                                        </p:tav>
                                        <p:tav tm="100000">
                                          <p:val>
                                            <p:strVal val="#ppt_x"/>
                                          </p:val>
                                        </p:tav>
                                      </p:tavLst>
                                    </p:anim>
                                    <p:anim calcmode="lin" valueType="num">
                                      <p:cBhvr>
                                        <p:cTn id="93" dur="1000" fill="hold"/>
                                        <p:tgtEl>
                                          <p:spTgt spid="256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5616"/>
                                        </p:tgtEl>
                                        <p:attrNameLst>
                                          <p:attrName>style.visibility</p:attrName>
                                        </p:attrNameLst>
                                      </p:cBhvr>
                                      <p:to>
                                        <p:strVal val="visible"/>
                                      </p:to>
                                    </p:set>
                                    <p:animEffect transition="in" filter="fade">
                                      <p:cBhvr>
                                        <p:cTn id="96" dur="1000"/>
                                        <p:tgtEl>
                                          <p:spTgt spid="25616"/>
                                        </p:tgtEl>
                                      </p:cBhvr>
                                    </p:animEffect>
                                    <p:anim calcmode="lin" valueType="num">
                                      <p:cBhvr>
                                        <p:cTn id="97" dur="1000" fill="hold"/>
                                        <p:tgtEl>
                                          <p:spTgt spid="25616"/>
                                        </p:tgtEl>
                                        <p:attrNameLst>
                                          <p:attrName>ppt_x</p:attrName>
                                        </p:attrNameLst>
                                      </p:cBhvr>
                                      <p:tavLst>
                                        <p:tav tm="0">
                                          <p:val>
                                            <p:strVal val="#ppt_x"/>
                                          </p:val>
                                        </p:tav>
                                        <p:tav tm="100000">
                                          <p:val>
                                            <p:strVal val="#ppt_x"/>
                                          </p:val>
                                        </p:tav>
                                      </p:tavLst>
                                    </p:anim>
                                    <p:anim calcmode="lin" valueType="num">
                                      <p:cBhvr>
                                        <p:cTn id="98" dur="1000" fill="hold"/>
                                        <p:tgtEl>
                                          <p:spTgt spid="2561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5617"/>
                                        </p:tgtEl>
                                        <p:attrNameLst>
                                          <p:attrName>style.visibility</p:attrName>
                                        </p:attrNameLst>
                                      </p:cBhvr>
                                      <p:to>
                                        <p:strVal val="visible"/>
                                      </p:to>
                                    </p:set>
                                    <p:animEffect transition="in" filter="fade">
                                      <p:cBhvr>
                                        <p:cTn id="101" dur="1000"/>
                                        <p:tgtEl>
                                          <p:spTgt spid="25617"/>
                                        </p:tgtEl>
                                      </p:cBhvr>
                                    </p:animEffect>
                                    <p:anim calcmode="lin" valueType="num">
                                      <p:cBhvr>
                                        <p:cTn id="102" dur="1000" fill="hold"/>
                                        <p:tgtEl>
                                          <p:spTgt spid="25617"/>
                                        </p:tgtEl>
                                        <p:attrNameLst>
                                          <p:attrName>ppt_x</p:attrName>
                                        </p:attrNameLst>
                                      </p:cBhvr>
                                      <p:tavLst>
                                        <p:tav tm="0">
                                          <p:val>
                                            <p:strVal val="#ppt_x"/>
                                          </p:val>
                                        </p:tav>
                                        <p:tav tm="100000">
                                          <p:val>
                                            <p:strVal val="#ppt_x"/>
                                          </p:val>
                                        </p:tav>
                                      </p:tavLst>
                                    </p:anim>
                                    <p:anim calcmode="lin" valueType="num">
                                      <p:cBhvr>
                                        <p:cTn id="103" dur="1000" fill="hold"/>
                                        <p:tgtEl>
                                          <p:spTgt spid="25617"/>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25624"/>
                                        </p:tgtEl>
                                        <p:attrNameLst>
                                          <p:attrName>style.visibility</p:attrName>
                                        </p:attrNameLst>
                                      </p:cBhvr>
                                      <p:to>
                                        <p:strVal val="visible"/>
                                      </p:to>
                                    </p:set>
                                    <p:animEffect transition="in" filter="fade">
                                      <p:cBhvr>
                                        <p:cTn id="108" dur="1000"/>
                                        <p:tgtEl>
                                          <p:spTgt spid="25624"/>
                                        </p:tgtEl>
                                      </p:cBhvr>
                                    </p:animEffect>
                                    <p:anim calcmode="lin" valueType="num">
                                      <p:cBhvr>
                                        <p:cTn id="109" dur="1000" fill="hold"/>
                                        <p:tgtEl>
                                          <p:spTgt spid="25624"/>
                                        </p:tgtEl>
                                        <p:attrNameLst>
                                          <p:attrName>ppt_x</p:attrName>
                                        </p:attrNameLst>
                                      </p:cBhvr>
                                      <p:tavLst>
                                        <p:tav tm="0">
                                          <p:val>
                                            <p:strVal val="#ppt_x"/>
                                          </p:val>
                                        </p:tav>
                                        <p:tav tm="100000">
                                          <p:val>
                                            <p:strVal val="#ppt_x"/>
                                          </p:val>
                                        </p:tav>
                                      </p:tavLst>
                                    </p:anim>
                                    <p:anim calcmode="lin" valueType="num">
                                      <p:cBhvr>
                                        <p:cTn id="110" dur="1000" fill="hold"/>
                                        <p:tgtEl>
                                          <p:spTgt spid="25624"/>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5625"/>
                                        </p:tgtEl>
                                        <p:attrNameLst>
                                          <p:attrName>style.visibility</p:attrName>
                                        </p:attrNameLst>
                                      </p:cBhvr>
                                      <p:to>
                                        <p:strVal val="visible"/>
                                      </p:to>
                                    </p:set>
                                    <p:animEffect transition="in" filter="fade">
                                      <p:cBhvr>
                                        <p:cTn id="113" dur="1000"/>
                                        <p:tgtEl>
                                          <p:spTgt spid="25625"/>
                                        </p:tgtEl>
                                      </p:cBhvr>
                                    </p:animEffect>
                                    <p:anim calcmode="lin" valueType="num">
                                      <p:cBhvr>
                                        <p:cTn id="114" dur="1000" fill="hold"/>
                                        <p:tgtEl>
                                          <p:spTgt spid="25625"/>
                                        </p:tgtEl>
                                        <p:attrNameLst>
                                          <p:attrName>ppt_x</p:attrName>
                                        </p:attrNameLst>
                                      </p:cBhvr>
                                      <p:tavLst>
                                        <p:tav tm="0">
                                          <p:val>
                                            <p:strVal val="#ppt_x"/>
                                          </p:val>
                                        </p:tav>
                                        <p:tav tm="100000">
                                          <p:val>
                                            <p:strVal val="#ppt_x"/>
                                          </p:val>
                                        </p:tav>
                                      </p:tavLst>
                                    </p:anim>
                                    <p:anim calcmode="lin" valueType="num">
                                      <p:cBhvr>
                                        <p:cTn id="115" dur="1000" fill="hold"/>
                                        <p:tgtEl>
                                          <p:spTgt spid="25625"/>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5626"/>
                                        </p:tgtEl>
                                        <p:attrNameLst>
                                          <p:attrName>style.visibility</p:attrName>
                                        </p:attrNameLst>
                                      </p:cBhvr>
                                      <p:to>
                                        <p:strVal val="visible"/>
                                      </p:to>
                                    </p:set>
                                    <p:animEffect transition="in" filter="fade">
                                      <p:cBhvr>
                                        <p:cTn id="118" dur="1000"/>
                                        <p:tgtEl>
                                          <p:spTgt spid="25626"/>
                                        </p:tgtEl>
                                      </p:cBhvr>
                                    </p:animEffect>
                                    <p:anim calcmode="lin" valueType="num">
                                      <p:cBhvr>
                                        <p:cTn id="119" dur="1000" fill="hold"/>
                                        <p:tgtEl>
                                          <p:spTgt spid="25626"/>
                                        </p:tgtEl>
                                        <p:attrNameLst>
                                          <p:attrName>ppt_x</p:attrName>
                                        </p:attrNameLst>
                                      </p:cBhvr>
                                      <p:tavLst>
                                        <p:tav tm="0">
                                          <p:val>
                                            <p:strVal val="#ppt_x"/>
                                          </p:val>
                                        </p:tav>
                                        <p:tav tm="100000">
                                          <p:val>
                                            <p:strVal val="#ppt_x"/>
                                          </p:val>
                                        </p:tav>
                                      </p:tavLst>
                                    </p:anim>
                                    <p:anim calcmode="lin" valueType="num">
                                      <p:cBhvr>
                                        <p:cTn id="120" dur="1000" fill="hold"/>
                                        <p:tgtEl>
                                          <p:spTgt spid="25626"/>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5627"/>
                                        </p:tgtEl>
                                        <p:attrNameLst>
                                          <p:attrName>style.visibility</p:attrName>
                                        </p:attrNameLst>
                                      </p:cBhvr>
                                      <p:to>
                                        <p:strVal val="visible"/>
                                      </p:to>
                                    </p:set>
                                    <p:animEffect transition="in" filter="fade">
                                      <p:cBhvr>
                                        <p:cTn id="123" dur="1000"/>
                                        <p:tgtEl>
                                          <p:spTgt spid="25627"/>
                                        </p:tgtEl>
                                      </p:cBhvr>
                                    </p:animEffect>
                                    <p:anim calcmode="lin" valueType="num">
                                      <p:cBhvr>
                                        <p:cTn id="124" dur="1000" fill="hold"/>
                                        <p:tgtEl>
                                          <p:spTgt spid="25627"/>
                                        </p:tgtEl>
                                        <p:attrNameLst>
                                          <p:attrName>ppt_x</p:attrName>
                                        </p:attrNameLst>
                                      </p:cBhvr>
                                      <p:tavLst>
                                        <p:tav tm="0">
                                          <p:val>
                                            <p:strVal val="#ppt_x"/>
                                          </p:val>
                                        </p:tav>
                                        <p:tav tm="100000">
                                          <p:val>
                                            <p:strVal val="#ppt_x"/>
                                          </p:val>
                                        </p:tav>
                                      </p:tavLst>
                                    </p:anim>
                                    <p:anim calcmode="lin" valueType="num">
                                      <p:cBhvr>
                                        <p:cTn id="125" dur="1000" fill="hold"/>
                                        <p:tgtEl>
                                          <p:spTgt spid="2562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5612"/>
                                        </p:tgtEl>
                                        <p:attrNameLst>
                                          <p:attrName>style.visibility</p:attrName>
                                        </p:attrNameLst>
                                      </p:cBhvr>
                                      <p:to>
                                        <p:strVal val="visible"/>
                                      </p:to>
                                    </p:set>
                                    <p:animEffect transition="in" filter="fade">
                                      <p:cBhvr>
                                        <p:cTn id="128" dur="1000"/>
                                        <p:tgtEl>
                                          <p:spTgt spid="25612"/>
                                        </p:tgtEl>
                                      </p:cBhvr>
                                    </p:animEffect>
                                    <p:anim calcmode="lin" valueType="num">
                                      <p:cBhvr>
                                        <p:cTn id="129" dur="1000" fill="hold"/>
                                        <p:tgtEl>
                                          <p:spTgt spid="25612"/>
                                        </p:tgtEl>
                                        <p:attrNameLst>
                                          <p:attrName>ppt_x</p:attrName>
                                        </p:attrNameLst>
                                      </p:cBhvr>
                                      <p:tavLst>
                                        <p:tav tm="0">
                                          <p:val>
                                            <p:strVal val="#ppt_x"/>
                                          </p:val>
                                        </p:tav>
                                        <p:tav tm="100000">
                                          <p:val>
                                            <p:strVal val="#ppt_x"/>
                                          </p:val>
                                        </p:tav>
                                      </p:tavLst>
                                    </p:anim>
                                    <p:anim calcmode="lin" valueType="num">
                                      <p:cBhvr>
                                        <p:cTn id="130" dur="1000" fill="hold"/>
                                        <p:tgtEl>
                                          <p:spTgt spid="2561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25609"/>
                                        </p:tgtEl>
                                        <p:attrNameLst>
                                          <p:attrName>style.visibility</p:attrName>
                                        </p:attrNameLst>
                                      </p:cBhvr>
                                      <p:to>
                                        <p:strVal val="visible"/>
                                      </p:to>
                                    </p:set>
                                    <p:animEffect transition="in" filter="fade">
                                      <p:cBhvr>
                                        <p:cTn id="133" dur="1000"/>
                                        <p:tgtEl>
                                          <p:spTgt spid="25609"/>
                                        </p:tgtEl>
                                      </p:cBhvr>
                                    </p:animEffect>
                                    <p:anim calcmode="lin" valueType="num">
                                      <p:cBhvr>
                                        <p:cTn id="134" dur="1000" fill="hold"/>
                                        <p:tgtEl>
                                          <p:spTgt spid="25609"/>
                                        </p:tgtEl>
                                        <p:attrNameLst>
                                          <p:attrName>ppt_x</p:attrName>
                                        </p:attrNameLst>
                                      </p:cBhvr>
                                      <p:tavLst>
                                        <p:tav tm="0">
                                          <p:val>
                                            <p:strVal val="#ppt_x"/>
                                          </p:val>
                                        </p:tav>
                                        <p:tav tm="100000">
                                          <p:val>
                                            <p:strVal val="#ppt_x"/>
                                          </p:val>
                                        </p:tav>
                                      </p:tavLst>
                                    </p:anim>
                                    <p:anim calcmode="lin" valueType="num">
                                      <p:cBhvr>
                                        <p:cTn id="135" dur="1000" fill="hold"/>
                                        <p:tgtEl>
                                          <p:spTgt spid="25609"/>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25613"/>
                                        </p:tgtEl>
                                        <p:attrNameLst>
                                          <p:attrName>style.visibility</p:attrName>
                                        </p:attrNameLst>
                                      </p:cBhvr>
                                      <p:to>
                                        <p:strVal val="visible"/>
                                      </p:to>
                                    </p:set>
                                    <p:animEffect transition="in" filter="fade">
                                      <p:cBhvr>
                                        <p:cTn id="138" dur="1000"/>
                                        <p:tgtEl>
                                          <p:spTgt spid="25613"/>
                                        </p:tgtEl>
                                      </p:cBhvr>
                                    </p:animEffect>
                                    <p:anim calcmode="lin" valueType="num">
                                      <p:cBhvr>
                                        <p:cTn id="139" dur="1000" fill="hold"/>
                                        <p:tgtEl>
                                          <p:spTgt spid="25613"/>
                                        </p:tgtEl>
                                        <p:attrNameLst>
                                          <p:attrName>ppt_x</p:attrName>
                                        </p:attrNameLst>
                                      </p:cBhvr>
                                      <p:tavLst>
                                        <p:tav tm="0">
                                          <p:val>
                                            <p:strVal val="#ppt_x"/>
                                          </p:val>
                                        </p:tav>
                                        <p:tav tm="100000">
                                          <p:val>
                                            <p:strVal val="#ppt_x"/>
                                          </p:val>
                                        </p:tav>
                                      </p:tavLst>
                                    </p:anim>
                                    <p:anim calcmode="lin" valueType="num">
                                      <p:cBhvr>
                                        <p:cTn id="140" dur="1000" fill="hold"/>
                                        <p:tgtEl>
                                          <p:spTgt spid="25613"/>
                                        </p:tgtEl>
                                        <p:attrNameLst>
                                          <p:attrName>ppt_y</p:attrName>
                                        </p:attrNameLst>
                                      </p:cBhvr>
                                      <p:tavLst>
                                        <p:tav tm="0">
                                          <p:val>
                                            <p:strVal val="#ppt_y+.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42" presetClass="entr" presetSubtype="0" fill="hold" grpId="0" nodeType="clickEffect">
                                  <p:stCondLst>
                                    <p:cond delay="0"/>
                                  </p:stCondLst>
                                  <p:childTnLst>
                                    <p:set>
                                      <p:cBhvr>
                                        <p:cTn id="144" dur="1" fill="hold">
                                          <p:stCondLst>
                                            <p:cond delay="0"/>
                                          </p:stCondLst>
                                        </p:cTn>
                                        <p:tgtEl>
                                          <p:spTgt spid="43"/>
                                        </p:tgtEl>
                                        <p:attrNameLst>
                                          <p:attrName>style.visibility</p:attrName>
                                        </p:attrNameLst>
                                      </p:cBhvr>
                                      <p:to>
                                        <p:strVal val="visible"/>
                                      </p:to>
                                    </p:set>
                                    <p:animEffect transition="in" filter="fade">
                                      <p:cBhvr>
                                        <p:cTn id="145" dur="1000"/>
                                        <p:tgtEl>
                                          <p:spTgt spid="43"/>
                                        </p:tgtEl>
                                      </p:cBhvr>
                                    </p:animEffect>
                                    <p:anim calcmode="lin" valueType="num">
                                      <p:cBhvr>
                                        <p:cTn id="146" dur="1000" fill="hold"/>
                                        <p:tgtEl>
                                          <p:spTgt spid="43"/>
                                        </p:tgtEl>
                                        <p:attrNameLst>
                                          <p:attrName>ppt_x</p:attrName>
                                        </p:attrNameLst>
                                      </p:cBhvr>
                                      <p:tavLst>
                                        <p:tav tm="0">
                                          <p:val>
                                            <p:strVal val="#ppt_x"/>
                                          </p:val>
                                        </p:tav>
                                        <p:tav tm="100000">
                                          <p:val>
                                            <p:strVal val="#ppt_x"/>
                                          </p:val>
                                        </p:tav>
                                      </p:tavLst>
                                    </p:anim>
                                    <p:anim calcmode="lin" valueType="num">
                                      <p:cBhvr>
                                        <p:cTn id="147" dur="1000" fill="hold"/>
                                        <p:tgtEl>
                                          <p:spTgt spid="43"/>
                                        </p:tgtEl>
                                        <p:attrNameLst>
                                          <p:attrName>ppt_y</p:attrName>
                                        </p:attrNameLst>
                                      </p:cBhvr>
                                      <p:tavLst>
                                        <p:tav tm="0">
                                          <p:val>
                                            <p:strVal val="#ppt_y+.1"/>
                                          </p:val>
                                        </p:tav>
                                        <p:tav tm="100000">
                                          <p:val>
                                            <p:strVal val="#ppt_y"/>
                                          </p:val>
                                        </p:tav>
                                      </p:tavLst>
                                    </p:anim>
                                  </p:childTnLst>
                                </p:cTn>
                              </p:par>
                              <p:par>
                                <p:cTn id="148" presetID="42" presetClass="entr" presetSubtype="0" fill="hold" grpId="0" nodeType="withEffect">
                                  <p:stCondLst>
                                    <p:cond delay="0"/>
                                  </p:stCondLst>
                                  <p:childTnLst>
                                    <p:set>
                                      <p:cBhvr>
                                        <p:cTn id="149" dur="1" fill="hold">
                                          <p:stCondLst>
                                            <p:cond delay="0"/>
                                          </p:stCondLst>
                                        </p:cTn>
                                        <p:tgtEl>
                                          <p:spTgt spid="45"/>
                                        </p:tgtEl>
                                        <p:attrNameLst>
                                          <p:attrName>style.visibility</p:attrName>
                                        </p:attrNameLst>
                                      </p:cBhvr>
                                      <p:to>
                                        <p:strVal val="visible"/>
                                      </p:to>
                                    </p:set>
                                    <p:animEffect transition="in" filter="fade">
                                      <p:cBhvr>
                                        <p:cTn id="150" dur="1000"/>
                                        <p:tgtEl>
                                          <p:spTgt spid="45"/>
                                        </p:tgtEl>
                                      </p:cBhvr>
                                    </p:animEffect>
                                    <p:anim calcmode="lin" valueType="num">
                                      <p:cBhvr>
                                        <p:cTn id="151" dur="1000" fill="hold"/>
                                        <p:tgtEl>
                                          <p:spTgt spid="45"/>
                                        </p:tgtEl>
                                        <p:attrNameLst>
                                          <p:attrName>ppt_x</p:attrName>
                                        </p:attrNameLst>
                                      </p:cBhvr>
                                      <p:tavLst>
                                        <p:tav tm="0">
                                          <p:val>
                                            <p:strVal val="#ppt_x"/>
                                          </p:val>
                                        </p:tav>
                                        <p:tav tm="100000">
                                          <p:val>
                                            <p:strVal val="#ppt_x"/>
                                          </p:val>
                                        </p:tav>
                                      </p:tavLst>
                                    </p:anim>
                                    <p:anim calcmode="lin" valueType="num">
                                      <p:cBhvr>
                                        <p:cTn id="152" dur="1000" fill="hold"/>
                                        <p:tgtEl>
                                          <p:spTgt spid="45"/>
                                        </p:tgtEl>
                                        <p:attrNameLst>
                                          <p:attrName>ppt_y</p:attrName>
                                        </p:attrNameLst>
                                      </p:cBhvr>
                                      <p:tavLst>
                                        <p:tav tm="0">
                                          <p:val>
                                            <p:strVal val="#ppt_y+.1"/>
                                          </p:val>
                                        </p:tav>
                                        <p:tav tm="100000">
                                          <p:val>
                                            <p:strVal val="#ppt_y"/>
                                          </p:val>
                                        </p:tav>
                                      </p:tavLst>
                                    </p:anim>
                                  </p:childTnLst>
                                </p:cTn>
                              </p:par>
                              <p:par>
                                <p:cTn id="153" presetID="42" presetClass="entr" presetSubtype="0" fill="hold" grpId="0" nodeType="withEffect">
                                  <p:stCondLst>
                                    <p:cond delay="0"/>
                                  </p:stCondLst>
                                  <p:childTnLst>
                                    <p:set>
                                      <p:cBhvr>
                                        <p:cTn id="154" dur="1" fill="hold">
                                          <p:stCondLst>
                                            <p:cond delay="0"/>
                                          </p:stCondLst>
                                        </p:cTn>
                                        <p:tgtEl>
                                          <p:spTgt spid="25633"/>
                                        </p:tgtEl>
                                        <p:attrNameLst>
                                          <p:attrName>style.visibility</p:attrName>
                                        </p:attrNameLst>
                                      </p:cBhvr>
                                      <p:to>
                                        <p:strVal val="visible"/>
                                      </p:to>
                                    </p:set>
                                    <p:animEffect transition="in" filter="fade">
                                      <p:cBhvr>
                                        <p:cTn id="155" dur="1000"/>
                                        <p:tgtEl>
                                          <p:spTgt spid="25633"/>
                                        </p:tgtEl>
                                      </p:cBhvr>
                                    </p:animEffect>
                                    <p:anim calcmode="lin" valueType="num">
                                      <p:cBhvr>
                                        <p:cTn id="156" dur="1000" fill="hold"/>
                                        <p:tgtEl>
                                          <p:spTgt spid="25633"/>
                                        </p:tgtEl>
                                        <p:attrNameLst>
                                          <p:attrName>ppt_x</p:attrName>
                                        </p:attrNameLst>
                                      </p:cBhvr>
                                      <p:tavLst>
                                        <p:tav tm="0">
                                          <p:val>
                                            <p:strVal val="#ppt_x"/>
                                          </p:val>
                                        </p:tav>
                                        <p:tav tm="100000">
                                          <p:val>
                                            <p:strVal val="#ppt_x"/>
                                          </p:val>
                                        </p:tav>
                                      </p:tavLst>
                                    </p:anim>
                                    <p:anim calcmode="lin" valueType="num">
                                      <p:cBhvr>
                                        <p:cTn id="157" dur="1000" fill="hold"/>
                                        <p:tgtEl>
                                          <p:spTgt spid="25633"/>
                                        </p:tgtEl>
                                        <p:attrNameLst>
                                          <p:attrName>ppt_y</p:attrName>
                                        </p:attrNameLst>
                                      </p:cBhvr>
                                      <p:tavLst>
                                        <p:tav tm="0">
                                          <p:val>
                                            <p:strVal val="#ppt_y+.1"/>
                                          </p:val>
                                        </p:tav>
                                        <p:tav tm="100000">
                                          <p:val>
                                            <p:strVal val="#ppt_y"/>
                                          </p:val>
                                        </p:tav>
                                      </p:tavLst>
                                    </p:anim>
                                  </p:childTnLst>
                                </p:cTn>
                              </p:par>
                              <p:par>
                                <p:cTn id="158" presetID="42" presetClass="entr" presetSubtype="0" fill="hold" grpId="0" nodeType="withEffect">
                                  <p:stCondLst>
                                    <p:cond delay="0"/>
                                  </p:stCondLst>
                                  <p:childTnLst>
                                    <p:set>
                                      <p:cBhvr>
                                        <p:cTn id="159" dur="1" fill="hold">
                                          <p:stCondLst>
                                            <p:cond delay="0"/>
                                          </p:stCondLst>
                                        </p:cTn>
                                        <p:tgtEl>
                                          <p:spTgt spid="47"/>
                                        </p:tgtEl>
                                        <p:attrNameLst>
                                          <p:attrName>style.visibility</p:attrName>
                                        </p:attrNameLst>
                                      </p:cBhvr>
                                      <p:to>
                                        <p:strVal val="visible"/>
                                      </p:to>
                                    </p:set>
                                    <p:animEffect transition="in" filter="fade">
                                      <p:cBhvr>
                                        <p:cTn id="160" dur="1000"/>
                                        <p:tgtEl>
                                          <p:spTgt spid="47"/>
                                        </p:tgtEl>
                                      </p:cBhvr>
                                    </p:animEffect>
                                    <p:anim calcmode="lin" valueType="num">
                                      <p:cBhvr>
                                        <p:cTn id="161" dur="1000" fill="hold"/>
                                        <p:tgtEl>
                                          <p:spTgt spid="47"/>
                                        </p:tgtEl>
                                        <p:attrNameLst>
                                          <p:attrName>ppt_x</p:attrName>
                                        </p:attrNameLst>
                                      </p:cBhvr>
                                      <p:tavLst>
                                        <p:tav tm="0">
                                          <p:val>
                                            <p:strVal val="#ppt_x"/>
                                          </p:val>
                                        </p:tav>
                                        <p:tav tm="100000">
                                          <p:val>
                                            <p:strVal val="#ppt_x"/>
                                          </p:val>
                                        </p:tav>
                                      </p:tavLst>
                                    </p:anim>
                                    <p:anim calcmode="lin" valueType="num">
                                      <p:cBhvr>
                                        <p:cTn id="162" dur="1000" fill="hold"/>
                                        <p:tgtEl>
                                          <p:spTgt spid="47"/>
                                        </p:tgtEl>
                                        <p:attrNameLst>
                                          <p:attrName>ppt_y</p:attrName>
                                        </p:attrNameLst>
                                      </p:cBhvr>
                                      <p:tavLst>
                                        <p:tav tm="0">
                                          <p:val>
                                            <p:strVal val="#ppt_y+.1"/>
                                          </p:val>
                                        </p:tav>
                                        <p:tav tm="100000">
                                          <p:val>
                                            <p:strVal val="#ppt_y"/>
                                          </p:val>
                                        </p:tav>
                                      </p:tavLst>
                                    </p:anim>
                                  </p:childTnLst>
                                </p:cTn>
                              </p:par>
                              <p:par>
                                <p:cTn id="163" presetID="42" presetClass="entr" presetSubtype="0" fill="hold" grpId="0" nodeType="withEffect">
                                  <p:stCondLst>
                                    <p:cond delay="0"/>
                                  </p:stCondLst>
                                  <p:childTnLst>
                                    <p:set>
                                      <p:cBhvr>
                                        <p:cTn id="164" dur="1" fill="hold">
                                          <p:stCondLst>
                                            <p:cond delay="0"/>
                                          </p:stCondLst>
                                        </p:cTn>
                                        <p:tgtEl>
                                          <p:spTgt spid="25632"/>
                                        </p:tgtEl>
                                        <p:attrNameLst>
                                          <p:attrName>style.visibility</p:attrName>
                                        </p:attrNameLst>
                                      </p:cBhvr>
                                      <p:to>
                                        <p:strVal val="visible"/>
                                      </p:to>
                                    </p:set>
                                    <p:animEffect transition="in" filter="fade">
                                      <p:cBhvr>
                                        <p:cTn id="165" dur="1000"/>
                                        <p:tgtEl>
                                          <p:spTgt spid="25632"/>
                                        </p:tgtEl>
                                      </p:cBhvr>
                                    </p:animEffect>
                                    <p:anim calcmode="lin" valueType="num">
                                      <p:cBhvr>
                                        <p:cTn id="166" dur="1000" fill="hold"/>
                                        <p:tgtEl>
                                          <p:spTgt spid="25632"/>
                                        </p:tgtEl>
                                        <p:attrNameLst>
                                          <p:attrName>ppt_x</p:attrName>
                                        </p:attrNameLst>
                                      </p:cBhvr>
                                      <p:tavLst>
                                        <p:tav tm="0">
                                          <p:val>
                                            <p:strVal val="#ppt_x"/>
                                          </p:val>
                                        </p:tav>
                                        <p:tav tm="100000">
                                          <p:val>
                                            <p:strVal val="#ppt_x"/>
                                          </p:val>
                                        </p:tav>
                                      </p:tavLst>
                                    </p:anim>
                                    <p:anim calcmode="lin" valueType="num">
                                      <p:cBhvr>
                                        <p:cTn id="167" dur="1000" fill="hold"/>
                                        <p:tgtEl>
                                          <p:spTgt spid="25632"/>
                                        </p:tgtEl>
                                        <p:attrNameLst>
                                          <p:attrName>ppt_y</p:attrName>
                                        </p:attrNameLst>
                                      </p:cBhvr>
                                      <p:tavLst>
                                        <p:tav tm="0">
                                          <p:val>
                                            <p:strVal val="#ppt_y+.1"/>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42" presetClass="entr" presetSubtype="0" fill="hold" grpId="0" nodeType="clickEffect">
                                  <p:stCondLst>
                                    <p:cond delay="0"/>
                                  </p:stCondLst>
                                  <p:childTnLst>
                                    <p:set>
                                      <p:cBhvr>
                                        <p:cTn id="171" dur="1" fill="hold">
                                          <p:stCondLst>
                                            <p:cond delay="0"/>
                                          </p:stCondLst>
                                        </p:cTn>
                                        <p:tgtEl>
                                          <p:spTgt spid="25629"/>
                                        </p:tgtEl>
                                        <p:attrNameLst>
                                          <p:attrName>style.visibility</p:attrName>
                                        </p:attrNameLst>
                                      </p:cBhvr>
                                      <p:to>
                                        <p:strVal val="visible"/>
                                      </p:to>
                                    </p:set>
                                    <p:animEffect transition="in" filter="fade">
                                      <p:cBhvr>
                                        <p:cTn id="172" dur="1000"/>
                                        <p:tgtEl>
                                          <p:spTgt spid="25629"/>
                                        </p:tgtEl>
                                      </p:cBhvr>
                                    </p:animEffect>
                                    <p:anim calcmode="lin" valueType="num">
                                      <p:cBhvr>
                                        <p:cTn id="173" dur="1000" fill="hold"/>
                                        <p:tgtEl>
                                          <p:spTgt spid="25629"/>
                                        </p:tgtEl>
                                        <p:attrNameLst>
                                          <p:attrName>ppt_x</p:attrName>
                                        </p:attrNameLst>
                                      </p:cBhvr>
                                      <p:tavLst>
                                        <p:tav tm="0">
                                          <p:val>
                                            <p:strVal val="#ppt_x"/>
                                          </p:val>
                                        </p:tav>
                                        <p:tav tm="100000">
                                          <p:val>
                                            <p:strVal val="#ppt_x"/>
                                          </p:val>
                                        </p:tav>
                                      </p:tavLst>
                                    </p:anim>
                                    <p:anim calcmode="lin" valueType="num">
                                      <p:cBhvr>
                                        <p:cTn id="174" dur="1000" fill="hold"/>
                                        <p:tgtEl>
                                          <p:spTgt spid="25629"/>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25630"/>
                                        </p:tgtEl>
                                        <p:attrNameLst>
                                          <p:attrName>style.visibility</p:attrName>
                                        </p:attrNameLst>
                                      </p:cBhvr>
                                      <p:to>
                                        <p:strVal val="visible"/>
                                      </p:to>
                                    </p:set>
                                    <p:animEffect transition="in" filter="fade">
                                      <p:cBhvr>
                                        <p:cTn id="177" dur="1000"/>
                                        <p:tgtEl>
                                          <p:spTgt spid="25630"/>
                                        </p:tgtEl>
                                      </p:cBhvr>
                                    </p:animEffect>
                                    <p:anim calcmode="lin" valueType="num">
                                      <p:cBhvr>
                                        <p:cTn id="178" dur="1000" fill="hold"/>
                                        <p:tgtEl>
                                          <p:spTgt spid="25630"/>
                                        </p:tgtEl>
                                        <p:attrNameLst>
                                          <p:attrName>ppt_x</p:attrName>
                                        </p:attrNameLst>
                                      </p:cBhvr>
                                      <p:tavLst>
                                        <p:tav tm="0">
                                          <p:val>
                                            <p:strVal val="#ppt_x"/>
                                          </p:val>
                                        </p:tav>
                                        <p:tav tm="100000">
                                          <p:val>
                                            <p:strVal val="#ppt_x"/>
                                          </p:val>
                                        </p:tav>
                                      </p:tavLst>
                                    </p:anim>
                                    <p:anim calcmode="lin" valueType="num">
                                      <p:cBhvr>
                                        <p:cTn id="179" dur="1000" fill="hold"/>
                                        <p:tgtEl>
                                          <p:spTgt spid="25630"/>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25631"/>
                                        </p:tgtEl>
                                        <p:attrNameLst>
                                          <p:attrName>style.visibility</p:attrName>
                                        </p:attrNameLst>
                                      </p:cBhvr>
                                      <p:to>
                                        <p:strVal val="visible"/>
                                      </p:to>
                                    </p:set>
                                    <p:animEffect transition="in" filter="fade">
                                      <p:cBhvr>
                                        <p:cTn id="182" dur="1000"/>
                                        <p:tgtEl>
                                          <p:spTgt spid="25631"/>
                                        </p:tgtEl>
                                      </p:cBhvr>
                                    </p:animEffect>
                                    <p:anim calcmode="lin" valueType="num">
                                      <p:cBhvr>
                                        <p:cTn id="183" dur="1000" fill="hold"/>
                                        <p:tgtEl>
                                          <p:spTgt spid="25631"/>
                                        </p:tgtEl>
                                        <p:attrNameLst>
                                          <p:attrName>ppt_x</p:attrName>
                                        </p:attrNameLst>
                                      </p:cBhvr>
                                      <p:tavLst>
                                        <p:tav tm="0">
                                          <p:val>
                                            <p:strVal val="#ppt_x"/>
                                          </p:val>
                                        </p:tav>
                                        <p:tav tm="100000">
                                          <p:val>
                                            <p:strVal val="#ppt_x"/>
                                          </p:val>
                                        </p:tav>
                                      </p:tavLst>
                                    </p:anim>
                                    <p:anim calcmode="lin" valueType="num">
                                      <p:cBhvr>
                                        <p:cTn id="184" dur="1000" fill="hold"/>
                                        <p:tgtEl>
                                          <p:spTgt spid="25631"/>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25615"/>
                                        </p:tgtEl>
                                        <p:attrNameLst>
                                          <p:attrName>style.visibility</p:attrName>
                                        </p:attrNameLst>
                                      </p:cBhvr>
                                      <p:to>
                                        <p:strVal val="visible"/>
                                      </p:to>
                                    </p:set>
                                    <p:animEffect transition="in" filter="fade">
                                      <p:cBhvr>
                                        <p:cTn id="187" dur="1000"/>
                                        <p:tgtEl>
                                          <p:spTgt spid="25615"/>
                                        </p:tgtEl>
                                      </p:cBhvr>
                                    </p:animEffect>
                                    <p:anim calcmode="lin" valueType="num">
                                      <p:cBhvr>
                                        <p:cTn id="188" dur="1000" fill="hold"/>
                                        <p:tgtEl>
                                          <p:spTgt spid="25615"/>
                                        </p:tgtEl>
                                        <p:attrNameLst>
                                          <p:attrName>ppt_x</p:attrName>
                                        </p:attrNameLst>
                                      </p:cBhvr>
                                      <p:tavLst>
                                        <p:tav tm="0">
                                          <p:val>
                                            <p:strVal val="#ppt_x"/>
                                          </p:val>
                                        </p:tav>
                                        <p:tav tm="100000">
                                          <p:val>
                                            <p:strVal val="#ppt_x"/>
                                          </p:val>
                                        </p:tav>
                                      </p:tavLst>
                                    </p:anim>
                                    <p:anim calcmode="lin" valueType="num">
                                      <p:cBhvr>
                                        <p:cTn id="189" dur="1000" fill="hold"/>
                                        <p:tgtEl>
                                          <p:spTgt spid="25615"/>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25614"/>
                                        </p:tgtEl>
                                        <p:attrNameLst>
                                          <p:attrName>style.visibility</p:attrName>
                                        </p:attrNameLst>
                                      </p:cBhvr>
                                      <p:to>
                                        <p:strVal val="visible"/>
                                      </p:to>
                                    </p:set>
                                    <p:animEffect transition="in" filter="fade">
                                      <p:cBhvr>
                                        <p:cTn id="192" dur="1000"/>
                                        <p:tgtEl>
                                          <p:spTgt spid="25614"/>
                                        </p:tgtEl>
                                      </p:cBhvr>
                                    </p:animEffect>
                                    <p:anim calcmode="lin" valueType="num">
                                      <p:cBhvr>
                                        <p:cTn id="193" dur="1000" fill="hold"/>
                                        <p:tgtEl>
                                          <p:spTgt spid="25614"/>
                                        </p:tgtEl>
                                        <p:attrNameLst>
                                          <p:attrName>ppt_x</p:attrName>
                                        </p:attrNameLst>
                                      </p:cBhvr>
                                      <p:tavLst>
                                        <p:tav tm="0">
                                          <p:val>
                                            <p:strVal val="#ppt_x"/>
                                          </p:val>
                                        </p:tav>
                                        <p:tav tm="100000">
                                          <p:val>
                                            <p:strVal val="#ppt_x"/>
                                          </p:val>
                                        </p:tav>
                                      </p:tavLst>
                                    </p:anim>
                                    <p:anim calcmode="lin" valueType="num">
                                      <p:cBhvr>
                                        <p:cTn id="194" dur="1000" fill="hold"/>
                                        <p:tgtEl>
                                          <p:spTgt spid="256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animBg="1"/>
      <p:bldP spid="25604" grpId="0" animBg="1"/>
      <p:bldP spid="25605" grpId="0" animBg="1"/>
      <p:bldP spid="25606" grpId="0" animBg="1"/>
      <p:bldP spid="46" grpId="0" animBg="1"/>
      <p:bldP spid="25608" grpId="0" animBg="1"/>
      <p:bldP spid="25609" grpId="0" animBg="1"/>
      <p:bldP spid="25610" grpId="0" animBg="1"/>
      <p:bldP spid="25611" grpId="0" animBg="1"/>
      <p:bldP spid="25612" grpId="0" animBg="1"/>
      <p:bldP spid="25613" grpId="0" animBg="1"/>
      <p:bldP spid="25614" grpId="0" animBg="1"/>
      <p:bldP spid="25615" grpId="0" animBg="1"/>
      <p:bldP spid="25616" grpId="0" animBg="1"/>
      <p:bldP spid="25617" grpId="0" animBg="1"/>
      <p:bldP spid="25618" grpId="0" animBg="1"/>
      <p:bldP spid="25619" grpId="0" animBg="1"/>
      <p:bldP spid="25620" grpId="0" animBg="1"/>
      <p:bldP spid="25621" grpId="0" animBg="1"/>
      <p:bldP spid="25622" grpId="0" animBg="1"/>
      <p:bldP spid="25623" grpId="0" animBg="1"/>
      <p:bldP spid="25624" grpId="0" animBg="1"/>
      <p:bldP spid="25625" grpId="0" animBg="1"/>
      <p:bldP spid="25626" grpId="0" animBg="1"/>
      <p:bldP spid="25627" grpId="0" animBg="1"/>
      <p:bldP spid="25628" grpId="0" animBg="1"/>
      <p:bldP spid="25629" grpId="0" animBg="1"/>
      <p:bldP spid="25630" grpId="0" animBg="1"/>
      <p:bldP spid="25631" grpId="0" animBg="1"/>
      <p:bldP spid="25632" grpId="0" animBg="1"/>
      <p:bldP spid="25633" grpId="0" animBg="1"/>
      <p:bldP spid="41" grpId="0" animBg="1"/>
      <p:bldP spid="42" grpId="0" animBg="1"/>
      <p:bldP spid="43" grpId="0" animBg="1"/>
      <p:bldP spid="45" grpId="0" animBg="1"/>
      <p:bldP spid="4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4" name="Picture 25"/>
          <p:cNvPicPr>
            <a:picLocks noChangeAspect="1"/>
          </p:cNvPicPr>
          <p:nvPr/>
        </p:nvPicPr>
        <p:blipFill>
          <a:blip r:embed="rId2"/>
          <a:srcRect/>
          <a:stretch>
            <a:fillRect/>
          </a:stretch>
        </p:blipFill>
        <p:spPr>
          <a:xfrm>
            <a:off x="742951" y="1989455"/>
            <a:ext cx="2125980" cy="4785360"/>
          </a:xfrm>
          <a:prstGeom prst="rect">
            <a:avLst/>
          </a:prstGeom>
          <a:noFill/>
          <a:ln w="9525">
            <a:noFill/>
          </a:ln>
        </p:spPr>
      </p:pic>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90221" y="991870"/>
            <a:ext cx="6250940"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问题一：</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开发人员情况？</a:t>
            </a:r>
          </a:p>
        </p:txBody>
      </p:sp>
      <p:sp>
        <p:nvSpPr>
          <p:cNvPr id="2" name="文本框 1"/>
          <p:cNvSpPr txBox="1"/>
          <p:nvPr/>
        </p:nvSpPr>
        <p:spPr>
          <a:xfrm>
            <a:off x="3140912" y="3305855"/>
            <a:ext cx="8500546" cy="2446824"/>
          </a:xfrm>
          <a:prstGeom prst="rect">
            <a:avLst/>
          </a:prstGeom>
          <a:noFill/>
        </p:spPr>
        <p:txBody>
          <a:bodyPr wrap="square" rtlCol="0" anchor="t">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lang="zh-CN" altLang="en-US" b="1" noProof="0" dirty="0" smtClean="0">
                <a:ln>
                  <a:noFill/>
                </a:ln>
                <a:solidFill>
                  <a:srgbClr val="FF3300"/>
                </a:solidFill>
                <a:effectLst/>
                <a:uLnTx/>
                <a:uFillTx/>
                <a:latin typeface="楷体" pitchFamily="49" charset="-122"/>
                <a:ea typeface="楷体" pitchFamily="49" charset="-122"/>
                <a:cs typeface="楷体" pitchFamily="49" charset="-122"/>
                <a:sym typeface="+mn-ea"/>
              </a:rPr>
              <a:t>★</a:t>
            </a:r>
            <a:r>
              <a:rPr lang="zh-CN" altLang="en-US" b="1" noProof="0" dirty="0">
                <a:ln>
                  <a:noFill/>
                </a:ln>
                <a:solidFill>
                  <a:srgbClr val="FF3300"/>
                </a:solidFill>
                <a:effectLst/>
                <a:uLnTx/>
                <a:uFillTx/>
                <a:latin typeface="楷体" pitchFamily="49" charset="-122"/>
                <a:ea typeface="楷体" pitchFamily="49" charset="-122"/>
                <a:cs typeface="楷体" pitchFamily="49" charset="-122"/>
                <a:sym typeface="+mn-ea"/>
              </a:rPr>
              <a:t>注意：</a:t>
            </a:r>
            <a:endParaRPr kumimoji="0" lang="zh-CN" altLang="en-US" b="1" i="0" u="none" strike="noStrike" kern="1200" cap="none" spc="0" normalizeH="0" baseline="0" noProof="0" dirty="0">
              <a:ln>
                <a:noFill/>
              </a:ln>
              <a:solidFill>
                <a:srgbClr val="FF3300"/>
              </a:solidFill>
              <a:effectLst/>
              <a:uLnTx/>
              <a:uFillTx/>
              <a:latin typeface="楷体" pitchFamily="49" charset="-122"/>
              <a:ea typeface="楷体" pitchFamily="49" charset="-122"/>
              <a:cs typeface="楷体" pitchFamily="49" charset="-122"/>
            </a:endParaRPr>
          </a:p>
          <a:p>
            <a:pPr lvl="0">
              <a:lnSpc>
                <a:spcPct val="150000"/>
              </a:lnSpc>
              <a:buClr>
                <a:srgbClr val="FF3300"/>
              </a:buClr>
              <a:defRPr/>
            </a:pPr>
            <a:r>
              <a:rPr lang="en-US" altLang="zh-CN" b="1" noProof="0" dirty="0">
                <a:ln>
                  <a:noFill/>
                </a:ln>
                <a:effectLst/>
                <a:uLnTx/>
                <a:uFillTx/>
                <a:latin typeface="楷体" pitchFamily="49" charset="-122"/>
                <a:ea typeface="楷体" pitchFamily="49" charset="-122"/>
                <a:cs typeface="楷体" pitchFamily="49" charset="-122"/>
                <a:sym typeface="+mn-ea"/>
              </a:rPr>
              <a:t>1.</a:t>
            </a:r>
            <a:r>
              <a:rPr lang="zh-CN" altLang="zh-CN" b="1" noProof="0" dirty="0">
                <a:ln>
                  <a:noFill/>
                </a:ln>
                <a:effectLst/>
                <a:uLnTx/>
                <a:uFillTx/>
                <a:latin typeface="楷体" pitchFamily="49" charset="-122"/>
                <a:ea typeface="楷体" pitchFamily="49" charset="-122"/>
                <a:cs typeface="楷体" pitchFamily="49" charset="-122"/>
                <a:sym typeface="+mn-ea"/>
              </a:rPr>
              <a:t>由于</a:t>
            </a:r>
            <a:r>
              <a:rPr lang="zh-CN" altLang="zh-CN" b="1" noProof="0" dirty="0" smtClean="0">
                <a:ln>
                  <a:noFill/>
                </a:ln>
                <a:effectLst/>
                <a:uLnTx/>
                <a:uFillTx/>
                <a:latin typeface="楷体" pitchFamily="49" charset="-122"/>
                <a:ea typeface="楷体" pitchFamily="49" charset="-122"/>
                <a:cs typeface="楷体" pitchFamily="49" charset="-122"/>
                <a:sym typeface="+mn-ea"/>
              </a:rPr>
              <a:t>（</a:t>
            </a:r>
            <a:r>
              <a:rPr lang="en-US" altLang="zh-CN" b="1" noProof="0" dirty="0" smtClean="0">
                <a:ln>
                  <a:noFill/>
                </a:ln>
                <a:effectLst/>
                <a:uLnTx/>
                <a:uFillTx/>
                <a:latin typeface="楷体" pitchFamily="49" charset="-122"/>
                <a:ea typeface="楷体" pitchFamily="49" charset="-122"/>
                <a:cs typeface="楷体" pitchFamily="49" charset="-122"/>
                <a:sym typeface="+mn-ea"/>
              </a:rPr>
              <a:t>107-1</a:t>
            </a:r>
            <a:r>
              <a:rPr lang="zh-CN" altLang="zh-CN" b="1" noProof="0" dirty="0">
                <a:ln>
                  <a:noFill/>
                </a:ln>
                <a:effectLst/>
                <a:uLnTx/>
                <a:uFillTx/>
                <a:latin typeface="楷体" pitchFamily="49" charset="-122"/>
                <a:ea typeface="楷体" pitchFamily="49" charset="-122"/>
                <a:cs typeface="楷体" pitchFamily="49" charset="-122"/>
                <a:sym typeface="+mn-ea"/>
              </a:rPr>
              <a:t>表</a:t>
            </a:r>
            <a:r>
              <a:rPr lang="zh-CN" altLang="zh-CN" b="1" noProof="0" dirty="0" smtClean="0">
                <a:ln>
                  <a:noFill/>
                </a:ln>
                <a:effectLst/>
                <a:uLnTx/>
                <a:uFillTx/>
                <a:latin typeface="楷体" pitchFamily="49" charset="-122"/>
                <a:ea typeface="楷体" pitchFamily="49" charset="-122"/>
                <a:cs typeface="楷体" pitchFamily="49" charset="-122"/>
                <a:sym typeface="+mn-ea"/>
              </a:rPr>
              <a:t>）</a:t>
            </a:r>
            <a:r>
              <a:rPr lang="zh-CN" altLang="en-US" b="1" noProof="0" dirty="0" smtClean="0">
                <a:ln>
                  <a:noFill/>
                </a:ln>
                <a:effectLst/>
                <a:uLnTx/>
                <a:uFillTx/>
                <a:latin typeface="楷体" pitchFamily="49" charset="-122"/>
                <a:ea typeface="楷体" pitchFamily="49" charset="-122"/>
                <a:cs typeface="楷体" pitchFamily="49" charset="-122"/>
                <a:sym typeface="+mn-ea"/>
              </a:rPr>
              <a:t>项目</a:t>
            </a:r>
            <a:r>
              <a:rPr lang="zh-CN" altLang="zh-CN" b="1" noProof="0" dirty="0" smtClean="0">
                <a:ln>
                  <a:noFill/>
                </a:ln>
                <a:effectLst/>
                <a:uLnTx/>
                <a:uFillTx/>
                <a:latin typeface="楷体" pitchFamily="49" charset="-122"/>
                <a:ea typeface="楷体" pitchFamily="49" charset="-122"/>
                <a:cs typeface="楷体" pitchFamily="49" charset="-122"/>
                <a:sym typeface="+mn-ea"/>
              </a:rPr>
              <a:t>研究</a:t>
            </a:r>
            <a:r>
              <a:rPr lang="zh-CN" altLang="zh-CN" b="1" noProof="0" dirty="0">
                <a:ln>
                  <a:noFill/>
                </a:ln>
                <a:effectLst/>
                <a:uLnTx/>
                <a:uFillTx/>
                <a:latin typeface="楷体" pitchFamily="49" charset="-122"/>
                <a:ea typeface="楷体" pitchFamily="49" charset="-122"/>
                <a:cs typeface="楷体" pitchFamily="49" charset="-122"/>
                <a:sym typeface="+mn-ea"/>
              </a:rPr>
              <a:t>开发人员可重复填报，</a:t>
            </a:r>
            <a:r>
              <a:rPr lang="zh-CN" altLang="en-US" b="1" noProof="0" dirty="0">
                <a:ln>
                  <a:noFill/>
                </a:ln>
                <a:effectLst/>
                <a:uLnTx/>
                <a:uFillTx/>
                <a:latin typeface="楷体" pitchFamily="49" charset="-122"/>
                <a:ea typeface="楷体" pitchFamily="49" charset="-122"/>
                <a:cs typeface="楷体" pitchFamily="49" charset="-122"/>
                <a:sym typeface="+mn-ea"/>
              </a:rPr>
              <a:t>这里不能</a:t>
            </a:r>
            <a:r>
              <a:rPr lang="zh-CN" altLang="zh-CN" b="1" noProof="0" dirty="0">
                <a:ln>
                  <a:noFill/>
                </a:ln>
                <a:effectLst/>
                <a:uLnTx/>
                <a:uFillTx/>
                <a:latin typeface="楷体" pitchFamily="49" charset="-122"/>
                <a:ea typeface="楷体" pitchFamily="49" charset="-122"/>
                <a:cs typeface="楷体" pitchFamily="49" charset="-122"/>
                <a:sym typeface="+mn-ea"/>
              </a:rPr>
              <a:t>将其简单汇总结果视为企业研究开发人员合计</a:t>
            </a:r>
            <a:r>
              <a:rPr lang="zh-CN" altLang="en-US" b="1" noProof="0" dirty="0">
                <a:ln>
                  <a:noFill/>
                </a:ln>
                <a:effectLst/>
                <a:uLnTx/>
                <a:uFillTx/>
                <a:latin typeface="楷体" pitchFamily="49" charset="-122"/>
                <a:ea typeface="楷体" pitchFamily="49" charset="-122"/>
                <a:cs typeface="楷体" pitchFamily="49" charset="-122"/>
                <a:sym typeface="+mn-ea"/>
              </a:rPr>
              <a:t>，而</a:t>
            </a:r>
            <a:r>
              <a:rPr lang="zh-CN" altLang="zh-CN" b="1" noProof="0" dirty="0">
                <a:ln>
                  <a:noFill/>
                </a:ln>
                <a:effectLst/>
                <a:uLnTx/>
                <a:uFillTx/>
                <a:latin typeface="楷体" pitchFamily="49" charset="-122"/>
                <a:ea typeface="楷体" pitchFamily="49" charset="-122"/>
                <a:cs typeface="楷体" pitchFamily="49" charset="-122"/>
                <a:sym typeface="+mn-ea"/>
              </a:rPr>
              <a:t>应与</a:t>
            </a:r>
            <a:r>
              <a:rPr lang="zh-CN" altLang="zh-CN" b="1" noProof="0" dirty="0" smtClean="0">
                <a:ln>
                  <a:noFill/>
                </a:ln>
                <a:effectLst/>
                <a:uLnTx/>
                <a:uFillTx/>
                <a:latin typeface="楷体" pitchFamily="49" charset="-122"/>
                <a:ea typeface="楷体" pitchFamily="49" charset="-122"/>
                <a:cs typeface="楷体" pitchFamily="49" charset="-122"/>
                <a:sym typeface="+mn-ea"/>
              </a:rPr>
              <a:t>企业</a:t>
            </a:r>
            <a:r>
              <a:rPr lang="zh-CN" altLang="en-US" b="1" dirty="0">
                <a:latin typeface="楷体" pitchFamily="49" charset="-122"/>
                <a:ea typeface="楷体" pitchFamily="49" charset="-122"/>
                <a:cs typeface="楷体" pitchFamily="49" charset="-122"/>
                <a:sym typeface="+mn-ea"/>
              </a:rPr>
              <a:t>填报研究开发项目所依据的</a:t>
            </a:r>
            <a:r>
              <a:rPr lang="zh-CN"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有关</a:t>
            </a:r>
            <a:r>
              <a:rPr lang="zh-CN" altLang="zh-CN" b="1" noProof="0" dirty="0">
                <a:ln>
                  <a:noFill/>
                </a:ln>
                <a:solidFill>
                  <a:srgbClr val="FF0000"/>
                </a:solidFill>
                <a:effectLst/>
                <a:uLnTx/>
                <a:uFillTx/>
                <a:latin typeface="楷体" pitchFamily="49" charset="-122"/>
                <a:ea typeface="楷体" pitchFamily="49" charset="-122"/>
                <a:cs typeface="楷体" pitchFamily="49" charset="-122"/>
                <a:sym typeface="+mn-ea"/>
              </a:rPr>
              <a:t>研究开发会计科目或辅助账</a:t>
            </a:r>
            <a:r>
              <a:rPr lang="zh-CN" altLang="zh-CN" b="1" noProof="0" dirty="0">
                <a:ln>
                  <a:noFill/>
                </a:ln>
                <a:effectLst/>
                <a:uLnTx/>
                <a:uFillTx/>
                <a:latin typeface="楷体" pitchFamily="49" charset="-122"/>
                <a:ea typeface="楷体" pitchFamily="49" charset="-122"/>
                <a:cs typeface="楷体" pitchFamily="49" charset="-122"/>
                <a:sym typeface="+mn-ea"/>
              </a:rPr>
              <a:t>中人员人工费子科目里涉及的全部人员对应</a:t>
            </a:r>
            <a:r>
              <a:rPr lang="zh-CN" altLang="en-US" b="1" noProof="0" dirty="0">
                <a:ln>
                  <a:noFill/>
                </a:ln>
                <a:effectLst/>
                <a:uLnTx/>
                <a:uFillTx/>
                <a:latin typeface="楷体" pitchFamily="49" charset="-122"/>
                <a:ea typeface="楷体" pitchFamily="49" charset="-122"/>
                <a:cs typeface="楷体" pitchFamily="49" charset="-122"/>
                <a:sym typeface="+mn-ea"/>
              </a:rPr>
              <a:t>。</a:t>
            </a:r>
            <a:endParaRPr lang="zh-CN" altLang="en-US" b="1" noProof="0" dirty="0">
              <a:ln>
                <a:noFill/>
              </a:ln>
              <a:effectLst/>
              <a:uLnTx/>
              <a:uFillTx/>
              <a:latin typeface="楷体" pitchFamily="49" charset="-122"/>
              <a:ea typeface="楷体" pitchFamily="49" charset="-122"/>
              <a:cs typeface="楷体" pitchFamily="49" charset="-122"/>
              <a:sym typeface="+mn-ea"/>
            </a:endParaRPr>
          </a:p>
          <a:p>
            <a:pPr marL="0" marR="0" lvl="0" indent="0" algn="l" defTabSz="914400" rtl="0" eaLnBrk="1" fontAlgn="base" latinLnBrk="0" hangingPunct="1">
              <a:spcBef>
                <a:spcPct val="0"/>
              </a:spcBef>
              <a:spcAft>
                <a:spcPct val="0"/>
              </a:spcAft>
              <a:buClr>
                <a:srgbClr val="FF3300"/>
              </a:buClr>
              <a:buSzTx/>
              <a:buFontTx/>
              <a:buNone/>
              <a:defRPr/>
            </a:pPr>
            <a:endParaRPr kumimoji="0" lang="zh-CN" altLang="en-US" b="1" i="0" u="none" strike="noStrike" kern="1200" cap="none" spc="0" normalizeH="0" baseline="0" noProof="0" dirty="0">
              <a:ln>
                <a:noFill/>
              </a:ln>
              <a:solidFill>
                <a:schemeClr val="tx1"/>
              </a:solidFill>
              <a:effectLst/>
              <a:uLnTx/>
              <a:uFillTx/>
              <a:latin typeface="Arial" pitchFamily="34" charset="0"/>
              <a:ea typeface="宋体"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endParaRPr lang="en-US" altLang="zh-CN" b="1" noProof="0" dirty="0">
              <a:ln>
                <a:noFill/>
              </a:ln>
              <a:effectLst/>
              <a:uLnTx/>
              <a:uFillTx/>
              <a:latin typeface="楷体" pitchFamily="49" charset="-122"/>
              <a:ea typeface="楷体" pitchFamily="49" charset="-122"/>
              <a:cs typeface="楷体" pitchFamily="49" charset="-122"/>
              <a:sym typeface="+mn-ea"/>
            </a:endParaRPr>
          </a:p>
        </p:txBody>
      </p:sp>
      <mc:AlternateContent xmlns:mc="http://schemas.openxmlformats.org/markup-compatibility/2006" xmlns:p14="http://schemas.microsoft.com/office/powerpoint/2010/main">
        <mc:Choice Requires="p14">
          <p:contentPart r:id="rId3" p14:bwMode="auto">
            <p14:nvContentPartPr>
              <p14:cNvPr id="6" name="墨迹 5"/>
              <p14:cNvContentPartPr/>
              <p14:nvPr/>
            </p14:nvContentPartPr>
            <p14:xfrm>
              <a:off x="765175" y="3552825"/>
              <a:ext cx="1028700" cy="438150"/>
            </p14:xfrm>
          </p:contentPart>
        </mc:Choice>
        <mc:Fallback xmlns="">
          <p:pic>
            <p:nvPicPr>
              <p:cNvPr id="6" name="墨迹 5"/>
            </p:nvPicPr>
            <p:blipFill>
              <a:blip r:embed="rId4"/>
              <a:srcRect/>
            </p:blipFill>
            <p:spPr>
              <a:xfrm>
                <a:off x="765175" y="3552825"/>
                <a:ext cx="1028700" cy="438150"/>
              </a:xfrm>
              <a:prstGeom prst="rect"/>
            </p:spPr>
          </p:pic>
        </mc:Fallback>
      </mc:AlternateContent>
      <p:graphicFrame>
        <p:nvGraphicFramePr>
          <p:cNvPr id="9" name="图表 8"/>
          <p:cNvGraphicFramePr/>
          <p:nvPr/>
        </p:nvGraphicFramePr>
        <p:xfrm>
          <a:off x="9594281" y="792578"/>
          <a:ext cx="1948815" cy="1943735"/>
        </p:xfrm>
        <a:graphic>
          <a:graphicData uri="http://schemas.openxmlformats.org/drawingml/2006/chart">
            <c:chart xmlns:c="http://schemas.openxmlformats.org/drawingml/2006/chart" xmlns:r="http://schemas.openxmlformats.org/officeDocument/2006/relationships" r:id="rId1"/>
          </a:graphicData>
        </a:graphic>
      </p:graphicFrame>
      <p:sp>
        <p:nvSpPr>
          <p:cNvPr id="11" name="矩形 10"/>
          <p:cNvSpPr/>
          <p:nvPr/>
        </p:nvSpPr>
        <p:spPr>
          <a:xfrm>
            <a:off x="5824422" y="5047827"/>
            <a:ext cx="3631123" cy="523220"/>
          </a:xfrm>
          <a:prstGeom prst="rect">
            <a:avLst/>
          </a:prstGeom>
          <a:noFill/>
        </p:spPr>
        <p:txBody>
          <a:bodyPr wrap="none" lIns="91440" tIns="45720" rIns="91440" bIns="45720">
            <a:spAutoFit/>
          </a:bodyPr>
          <a:lstStyle/>
          <a:p>
            <a:pPr algn="ctr"/>
            <a:r>
              <a:rPr lang="en-US" altLang="zh-CN" sz="2800" b="1" dirty="0" smtClean="0">
                <a:ln w="22225">
                  <a:solidFill>
                    <a:schemeClr val="accent2"/>
                  </a:solidFill>
                  <a:prstDash val="solid"/>
                </a:ln>
                <a:solidFill>
                  <a:schemeClr val="accent2">
                    <a:lumMod val="40000"/>
                    <a:lumOff val="60000"/>
                  </a:schemeClr>
                </a:solidFill>
                <a:effectLst/>
              </a:rPr>
              <a:t>107-1</a:t>
            </a:r>
            <a:r>
              <a:rPr lang="zh-CN" altLang="en-US" sz="2800" b="1" dirty="0" smtClean="0">
                <a:ln w="22225">
                  <a:solidFill>
                    <a:schemeClr val="accent2"/>
                  </a:solidFill>
                  <a:prstDash val="solid"/>
                </a:ln>
                <a:solidFill>
                  <a:schemeClr val="accent2">
                    <a:lumMod val="40000"/>
                    <a:lumOff val="60000"/>
                  </a:schemeClr>
                </a:solidFill>
                <a:effectLst/>
              </a:rPr>
              <a:t>表项目</a:t>
            </a:r>
            <a:r>
              <a:rPr lang="zh-CN" altLang="en-US" sz="2800" b="1" dirty="0">
                <a:ln w="22225">
                  <a:solidFill>
                    <a:schemeClr val="accent2"/>
                  </a:solidFill>
                  <a:prstDash val="solid"/>
                </a:ln>
                <a:solidFill>
                  <a:schemeClr val="accent2">
                    <a:lumMod val="40000"/>
                    <a:lumOff val="60000"/>
                  </a:schemeClr>
                </a:solidFill>
                <a:effectLst/>
              </a:rPr>
              <a:t>人员之和</a:t>
            </a:r>
            <a:endParaRPr lang="zh-CN" altLang="en-US" sz="2800" b="1" cap="none" spc="0" dirty="0">
              <a:ln w="22225">
                <a:solidFill>
                  <a:schemeClr val="accent2"/>
                </a:solidFill>
                <a:prstDash val="solid"/>
              </a:ln>
              <a:solidFill>
                <a:schemeClr val="accent2">
                  <a:lumMod val="40000"/>
                  <a:lumOff val="60000"/>
                </a:schemeClr>
              </a:solidFill>
              <a:effectLst/>
            </a:endParaRPr>
          </a:p>
        </p:txBody>
      </p:sp>
      <p:sp>
        <p:nvSpPr>
          <p:cNvPr id="23" name="不等于号 22"/>
          <p:cNvSpPr/>
          <p:nvPr/>
        </p:nvSpPr>
        <p:spPr>
          <a:xfrm>
            <a:off x="4917239" y="5060334"/>
            <a:ext cx="839056" cy="510713"/>
          </a:xfrm>
          <a:prstGeom prst="mathNotEqual">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3120883" y="5743109"/>
            <a:ext cx="8520574" cy="507831"/>
          </a:xfrm>
          <a:prstGeom prst="rect">
            <a:avLst/>
          </a:prstGeom>
        </p:spPr>
        <p:txBody>
          <a:bodyPr wrap="square">
            <a:spAutoFit/>
          </a:bodyPr>
          <a:lstStyle/>
          <a:p>
            <a:pPr lvl="0" eaLnBrk="0" hangingPunct="0">
              <a:lnSpc>
                <a:spcPct val="150000"/>
              </a:lnSpc>
              <a:defRPr/>
            </a:pPr>
            <a:r>
              <a:rPr lang="en-US" altLang="zh-CN" b="1" dirty="0">
                <a:latin typeface="楷体" pitchFamily="49" charset="-122"/>
                <a:ea typeface="楷体" pitchFamily="49" charset="-122"/>
                <a:cs typeface="楷体" pitchFamily="49" charset="-122"/>
                <a:sym typeface="+mn-ea"/>
              </a:rPr>
              <a:t>2.</a:t>
            </a:r>
            <a:r>
              <a:rPr lang="zh-CN" altLang="en-US" b="1" dirty="0">
                <a:latin typeface="楷体" pitchFamily="49" charset="-122"/>
                <a:ea typeface="楷体" pitchFamily="49" charset="-122"/>
                <a:cs typeface="楷体" pitchFamily="49" charset="-122"/>
                <a:sym typeface="+mn-ea"/>
              </a:rPr>
              <a:t>“研究开发人员合计</a:t>
            </a:r>
            <a:r>
              <a:rPr lang="en-US" altLang="zh-CN" b="1" dirty="0">
                <a:latin typeface="楷体" pitchFamily="49" charset="-122"/>
                <a:ea typeface="楷体" pitchFamily="49" charset="-122"/>
                <a:cs typeface="楷体" pitchFamily="49" charset="-122"/>
                <a:sym typeface="+mn-ea"/>
              </a:rPr>
              <a:t>(1) ”*12</a:t>
            </a:r>
            <a:r>
              <a:rPr lang="zh-CN" altLang="en-US" b="1" dirty="0">
                <a:latin typeface="楷体" pitchFamily="49" charset="-122"/>
                <a:ea typeface="楷体" pitchFamily="49" charset="-122"/>
                <a:cs typeface="楷体" pitchFamily="49" charset="-122"/>
                <a:sym typeface="+mn-ea"/>
              </a:rPr>
              <a:t>个月</a:t>
            </a:r>
            <a:r>
              <a:rPr lang="zh-CN" altLang="zh-CN" b="1" dirty="0">
                <a:latin typeface="楷体" pitchFamily="49" charset="-122"/>
                <a:ea typeface="楷体" pitchFamily="49" charset="-122"/>
                <a:cs typeface="楷体" pitchFamily="49" charset="-122"/>
                <a:sym typeface="+mn-ea"/>
              </a:rPr>
              <a:t>≥</a:t>
            </a:r>
            <a:r>
              <a:rPr lang="en-US" altLang="zh-CN" b="1" dirty="0">
                <a:latin typeface="楷体" pitchFamily="49" charset="-122"/>
                <a:ea typeface="楷体" pitchFamily="49" charset="-122"/>
                <a:cs typeface="楷体" pitchFamily="49" charset="-122"/>
                <a:sym typeface="+mn-ea"/>
              </a:rPr>
              <a:t> 107-1</a:t>
            </a:r>
            <a:r>
              <a:rPr lang="zh-CN" altLang="en-US" b="1" dirty="0">
                <a:latin typeface="楷体" pitchFamily="49" charset="-122"/>
                <a:ea typeface="楷体" pitchFamily="49" charset="-122"/>
                <a:cs typeface="楷体" pitchFamily="49" charset="-122"/>
                <a:sym typeface="+mn-ea"/>
              </a:rPr>
              <a:t>表“项目人员实际工作时间</a:t>
            </a:r>
            <a:r>
              <a:rPr lang="en-US" altLang="zh-CN" b="1" dirty="0">
                <a:latin typeface="楷体" pitchFamily="49" charset="-122"/>
                <a:ea typeface="楷体" pitchFamily="49" charset="-122"/>
                <a:cs typeface="楷体" pitchFamily="49" charset="-122"/>
                <a:sym typeface="+mn-ea"/>
              </a:rPr>
              <a:t>(9)” </a:t>
            </a:r>
            <a:endParaRPr lang="zh-CN" altLang="en-US" dirty="0">
              <a:latin typeface="楷体" pitchFamily="49" charset="-122"/>
              <a:ea typeface="楷体" pitchFamily="49" charset="-122"/>
              <a:cs typeface="楷体" pitchFamily="49" charset="-122"/>
            </a:endParaRPr>
          </a:p>
        </p:txBody>
      </p:sp>
      <p:sp>
        <p:nvSpPr>
          <p:cNvPr id="10" name="矩形 9"/>
          <p:cNvSpPr/>
          <p:nvPr/>
        </p:nvSpPr>
        <p:spPr>
          <a:xfrm>
            <a:off x="3140910" y="2657460"/>
            <a:ext cx="7784997" cy="400110"/>
          </a:xfrm>
          <a:prstGeom prst="rect">
            <a:avLst/>
          </a:prstGeom>
        </p:spPr>
        <p:txBody>
          <a:bodyPr wrap="square">
            <a:spAutoFit/>
          </a:bodyPr>
          <a:lstStyle/>
          <a:p>
            <a:pPr lvl="0">
              <a:defRPr/>
            </a:pPr>
            <a:r>
              <a:rPr lang="zh-CN" altLang="zh-CN" b="1" dirty="0">
                <a:solidFill>
                  <a:srgbClr val="0000FF"/>
                </a:solidFill>
                <a:latin typeface="微软雅黑" pitchFamily="34" charset="-122"/>
                <a:ea typeface="微软雅黑" pitchFamily="34" charset="-122"/>
                <a:sym typeface="+mn-ea"/>
              </a:rPr>
              <a:t>研究开发人员合计：</a:t>
            </a:r>
            <a:r>
              <a:rPr lang="zh-CN" altLang="zh-CN" sz="2000" b="1" dirty="0">
                <a:latin typeface="华文细黑" panose="02010600040101010101" pitchFamily="2" charset="-122"/>
                <a:ea typeface="华文细黑" panose="02010600040101010101" pitchFamily="2" charset="-122"/>
                <a:cs typeface="华文细黑" panose="02010600040101010101" pitchFamily="2" charset="-122"/>
                <a:sym typeface="+mn-ea"/>
              </a:rPr>
              <a:t>指报告期内企业参加研究开发活动的人员合计。</a:t>
            </a:r>
            <a:r>
              <a:rPr lang="zh-CN" altLang="zh-CN" sz="2000" b="1" dirty="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 </a:t>
            </a:r>
            <a:endParaRPr lang="en-US" altLang="zh-CN" sz="2000" b="1" dirty="0">
              <a:solidFill>
                <a:srgbClr val="0000FF"/>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15"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AsOne/>
      </p:bldGraphic>
      <p:bldP spid="11" grpId="0"/>
      <p:bldP spid="23" grpId="0" bldLvl="0" animBg="1"/>
      <p:bldP spid="3"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9569" y="1820008"/>
            <a:ext cx="2619816" cy="4346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97877" y="991870"/>
            <a:ext cx="6143283"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问题一：</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开发人员情况？</a:t>
            </a:r>
          </a:p>
        </p:txBody>
      </p:sp>
      <p:sp>
        <p:nvSpPr>
          <p:cNvPr id="2" name="文本框 1"/>
          <p:cNvSpPr txBox="1"/>
          <p:nvPr/>
        </p:nvSpPr>
        <p:spPr>
          <a:xfrm>
            <a:off x="3103245" y="1989455"/>
            <a:ext cx="8827771" cy="2693045"/>
          </a:xfrm>
          <a:prstGeom prst="rect">
            <a:avLst/>
          </a:prstGeom>
          <a:noFill/>
        </p:spPr>
        <p:txBody>
          <a:bodyPr wrap="square" rtlCol="0" anchor="t">
            <a:spAutoFit/>
          </a:bodyPr>
          <a:lstStyle/>
          <a:p>
            <a:pPr marL="0" marR="0" lvl="0" indent="0" algn="l" defTabSz="914400" rtl="0" eaLnBrk="0" latinLnBrk="0" hangingPunct="0">
              <a:lnSpc>
                <a:spcPct val="130000"/>
              </a:lnSpc>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管理和服务人员：</a:t>
            </a:r>
            <a:r>
              <a:rPr lang="zh-CN" altLang="zh-CN" sz="2000" b="1" noProof="0" dirty="0">
                <a:ln>
                  <a:noFill/>
                </a:ln>
                <a:solidFill>
                  <a:schemeClr val="tx1"/>
                </a:solidFill>
                <a:effectLst/>
                <a:uLnTx/>
                <a:uFillTx/>
                <a:latin typeface="华文细黑" panose="02010600040101010101" pitchFamily="2" charset="-122"/>
                <a:ea typeface="华文细黑" panose="02010600040101010101" pitchFamily="2" charset="-122"/>
                <a:sym typeface="+mn-ea"/>
              </a:rPr>
              <a:t>指报告期内企业</a:t>
            </a:r>
            <a:r>
              <a:rPr lang="zh-CN" altLang="zh-CN" sz="2000" b="1" noProof="0" dirty="0" smtClean="0">
                <a:ln>
                  <a:noFill/>
                </a:ln>
                <a:solidFill>
                  <a:schemeClr val="tx1"/>
                </a:solidFill>
                <a:effectLst/>
                <a:uLnTx/>
                <a:uFillTx/>
                <a:latin typeface="华文细黑" panose="02010600040101010101" pitchFamily="2" charset="-122"/>
                <a:ea typeface="华文细黑" panose="02010600040101010101" pitchFamily="2" charset="-122"/>
                <a:sym typeface="+mn-ea"/>
              </a:rPr>
              <a:t>研发</a:t>
            </a:r>
            <a:r>
              <a:rPr lang="zh-CN" altLang="zh-CN" sz="2000" b="1" noProof="0" dirty="0">
                <a:ln>
                  <a:noFill/>
                </a:ln>
                <a:solidFill>
                  <a:schemeClr val="tx1"/>
                </a:solidFill>
                <a:effectLst/>
                <a:uLnTx/>
                <a:uFillTx/>
                <a:latin typeface="华文细黑" panose="02010600040101010101" pitchFamily="2" charset="-122"/>
                <a:ea typeface="华文细黑" panose="02010600040101010101" pitchFamily="2" charset="-122"/>
                <a:sym typeface="+mn-ea"/>
              </a:rPr>
              <a:t>人员中主要从事项目管理和为项目提供直接服务的人员。</a:t>
            </a:r>
            <a:endParaRPr kumimoji="0" lang="en-US" altLang="zh-CN" sz="20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endParaRPr>
          </a:p>
          <a:p>
            <a:pPr marL="0" marR="0" lvl="0" indent="0" algn="l" defTabSz="914400" rtl="0" eaLnBrk="0" latinLnBrk="0" hangingPunct="0">
              <a:lnSpc>
                <a:spcPct val="130000"/>
              </a:lnSpc>
              <a:spcBef>
                <a:spcPct val="0"/>
              </a:spcBef>
              <a:spcAft>
                <a:spcPct val="0"/>
              </a:spcAft>
              <a:buClrTx/>
              <a:buSzTx/>
              <a:buFontTx/>
              <a:buNone/>
              <a:defRPr/>
            </a:pPr>
            <a:r>
              <a:rPr lang="zh-CN" altLang="zh-CN" noProof="0" dirty="0">
                <a:ln>
                  <a:noFill/>
                </a:ln>
                <a:solidFill>
                  <a:srgbClr val="FF0000"/>
                </a:solidFill>
                <a:effectLst/>
                <a:uLnTx/>
                <a:uFillTx/>
                <a:latin typeface="微软雅黑" pitchFamily="34" charset="-122"/>
                <a:ea typeface="微软雅黑" pitchFamily="34" charset="-122"/>
                <a:sym typeface="+mn-ea"/>
              </a:rPr>
              <a:t>    管理人员包括：</a:t>
            </a:r>
            <a:r>
              <a:rPr lang="zh-CN" altLang="zh-CN" b="1" noProof="0" dirty="0">
                <a:ln>
                  <a:noFill/>
                </a:ln>
                <a:effectLst/>
                <a:uLnTx/>
                <a:uFillTx/>
                <a:latin typeface="楷体" pitchFamily="49" charset="-122"/>
                <a:ea typeface="楷体" pitchFamily="49" charset="-122"/>
                <a:sym typeface="+mn-ea"/>
              </a:rPr>
              <a:t>企业主管研究开发项目工作的负责人，企业研究开发活动管理部门（科研管理处、部、科等）的工作人员以及企业办技术中心、科研院（所）、中试车间、试验基地、实验室等的管理人员；</a:t>
            </a:r>
            <a:endParaRPr kumimoji="0" lang="en-US" altLang="zh-CN" b="1" i="0" u="none" strike="noStrike" kern="1200" cap="none" spc="0" normalizeH="0" baseline="0" noProof="0" dirty="0">
              <a:ln>
                <a:noFill/>
              </a:ln>
              <a:solidFill>
                <a:schemeClr val="tx1"/>
              </a:solidFill>
              <a:effectLst/>
              <a:uLnTx/>
              <a:uFillTx/>
              <a:latin typeface="楷体" pitchFamily="49" charset="-122"/>
              <a:ea typeface="楷体" pitchFamily="49" charset="-122"/>
              <a:cs typeface="+mn-cs"/>
            </a:endParaRPr>
          </a:p>
          <a:p>
            <a:pPr marL="0" marR="0" lvl="0" indent="0" algn="l" defTabSz="914400" rtl="0" eaLnBrk="0" latinLnBrk="0" hangingPunct="0">
              <a:lnSpc>
                <a:spcPct val="130000"/>
              </a:lnSpc>
              <a:spcBef>
                <a:spcPct val="0"/>
              </a:spcBef>
              <a:spcAft>
                <a:spcPct val="0"/>
              </a:spcAft>
              <a:buClrTx/>
              <a:buSzTx/>
              <a:buFontTx/>
              <a:buNone/>
              <a:defRPr/>
            </a:pPr>
            <a:r>
              <a:rPr lang="zh-CN" altLang="zh-CN" noProof="0" dirty="0">
                <a:ln>
                  <a:noFill/>
                </a:ln>
                <a:solidFill>
                  <a:srgbClr val="FF0000"/>
                </a:solidFill>
                <a:effectLst/>
                <a:uLnTx/>
                <a:uFillTx/>
                <a:latin typeface="微软雅黑" pitchFamily="34" charset="-122"/>
                <a:ea typeface="微软雅黑" pitchFamily="34" charset="-122"/>
                <a:sym typeface="+mn-ea"/>
              </a:rPr>
              <a:t>    服务人员包括：</a:t>
            </a:r>
            <a:r>
              <a:rPr lang="zh-CN" altLang="zh-CN" b="1" noProof="0" dirty="0">
                <a:ln>
                  <a:noFill/>
                </a:ln>
                <a:effectLst/>
                <a:uLnTx/>
                <a:uFillTx/>
                <a:latin typeface="楷体" pitchFamily="49" charset="-122"/>
                <a:ea typeface="楷体" pitchFamily="49" charset="-122"/>
                <a:sym typeface="+mn-ea"/>
              </a:rPr>
              <a:t>为研究开发活动提供资料文献、材料供应、设备维护等服务的人员（含中试车间、实验室、试验基地等的工人）</a:t>
            </a:r>
            <a:r>
              <a:rPr lang="zh-CN" altLang="zh-CN" b="1" noProof="0" dirty="0" smtClean="0">
                <a:ln>
                  <a:noFill/>
                </a:ln>
                <a:effectLst/>
                <a:uLnTx/>
                <a:uFillTx/>
                <a:latin typeface="楷体" pitchFamily="49" charset="-122"/>
                <a:ea typeface="楷体" pitchFamily="49" charset="-122"/>
                <a:sym typeface="+mn-ea"/>
              </a:rPr>
              <a:t>。</a:t>
            </a:r>
            <a:endParaRPr lang="zh-CN" altLang="en-US" dirty="0">
              <a:latin typeface="楷体" pitchFamily="49" charset="-122"/>
              <a:ea typeface="楷体" pitchFamily="49" charset="-122"/>
            </a:endParaRPr>
          </a:p>
        </p:txBody>
      </p:sp>
      <p:sp>
        <p:nvSpPr>
          <p:cNvPr id="6" name="文本框 5"/>
          <p:cNvSpPr txBox="1"/>
          <p:nvPr/>
        </p:nvSpPr>
        <p:spPr>
          <a:xfrm>
            <a:off x="3103881" y="4960719"/>
            <a:ext cx="8827135" cy="1292662"/>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sz="1800" b="1" noProof="0" dirty="0">
                <a:ln>
                  <a:noFill/>
                </a:ln>
                <a:solidFill>
                  <a:srgbClr val="0000FF"/>
                </a:solidFill>
                <a:effectLst/>
                <a:uLnTx/>
                <a:uFillTx/>
                <a:latin typeface="微软雅黑" pitchFamily="34" charset="-122"/>
                <a:ea typeface="微软雅黑" pitchFamily="34" charset="-122"/>
                <a:sym typeface="+mn-ea"/>
              </a:rPr>
              <a:t>全职人员：</a:t>
            </a:r>
            <a:r>
              <a:rPr lang="zh-CN" altLang="zh-CN" sz="2000" b="1" noProof="0" dirty="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指企业研发活动人员中在报告期实际从事研发活动的时间</a:t>
            </a:r>
            <a:r>
              <a:rPr lang="zh-CN" altLang="en-US"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占本人制度工作时间</a:t>
            </a:r>
            <a:r>
              <a:rPr lang="en-US" altLang="zh-CN"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90%</a:t>
            </a:r>
            <a:r>
              <a:rPr lang="zh-CN" altLang="en-US"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及以上</a:t>
            </a:r>
            <a:r>
              <a:rPr lang="zh-CN" altLang="zh-CN" sz="2000" b="1" noProof="0" dirty="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的人员。</a:t>
            </a:r>
            <a:r>
              <a:rPr lang="zh-CN" altLang="en-US" sz="2000"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包括：直接</a:t>
            </a:r>
            <a:r>
              <a:rPr lang="zh-CN" altLang="en-US"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参与研发项目</a:t>
            </a:r>
            <a:r>
              <a:rPr lang="zh-CN" altLang="en-US" sz="2000"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的人员、专职从事</a:t>
            </a:r>
            <a:r>
              <a:rPr lang="zh-CN" altLang="en-US"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研发管理工作</a:t>
            </a:r>
            <a:r>
              <a:rPr lang="zh-CN" altLang="en-US" sz="2000"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的人员和</a:t>
            </a:r>
            <a:r>
              <a:rPr lang="zh-CN" altLang="en-US" sz="2000" b="1" noProof="0" dirty="0">
                <a:ln>
                  <a:noFill/>
                </a:ln>
                <a:solidFill>
                  <a:srgbClr val="FF0000"/>
                </a:solidFill>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直接服务</a:t>
            </a:r>
            <a:r>
              <a:rPr lang="zh-CN" altLang="en-US" sz="2000"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的人员；</a:t>
            </a:r>
          </a:p>
        </p:txBody>
      </p:sp>
      <mc:AlternateContent xmlns:mc="http://schemas.openxmlformats.org/markup-compatibility/2006" xmlns:p14="http://schemas.microsoft.com/office/powerpoint/2010/main">
        <mc:Choice Requires="p14">
          <p:contentPart r:id="rId2" p14:bwMode="auto">
            <p14:nvContentPartPr>
              <p14:cNvPr id="9" name="墨迹 8"/>
              <p14:cNvContentPartPr/>
              <p14:nvPr/>
            </p14:nvContentPartPr>
            <p14:xfrm>
              <a:off x="569886" y="3212123"/>
              <a:ext cx="1418006" cy="351692"/>
            </p14:xfrm>
          </p:contentPart>
        </mc:Choice>
        <mc:Fallback xmlns="">
          <p:pic>
            <p:nvPicPr>
              <p:cNvPr id="9" name="墨迹 8"/>
            </p:nvPicPr>
            <p:blipFill>
              <a:blip r:embed="rId3"/>
              <a:srcRect/>
            </p:blipFill>
            <p:spPr>
              <a:xfrm>
                <a:off x="569886" y="3212123"/>
                <a:ext cx="1418006" cy="351692"/>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10" name="墨迹 9"/>
              <p14:cNvContentPartPr/>
              <p14:nvPr/>
            </p14:nvContentPartPr>
            <p14:xfrm>
              <a:off x="597877" y="4478215"/>
              <a:ext cx="1224574" cy="308220"/>
            </p14:xfrm>
          </p:contentPart>
        </mc:Choice>
        <mc:Fallback xmlns="">
          <p:pic>
            <p:nvPicPr>
              <p:cNvPr id="10" name="墨迹 9"/>
            </p:nvPicPr>
            <p:blipFill>
              <a:blip r:embed="rId5"/>
              <a:srcRect/>
            </p:blipFill>
            <p:spPr>
              <a:xfrm>
                <a:off x="597877" y="4478215"/>
                <a:ext cx="1224574" cy="308220"/>
              </a:xfrm>
              <a:prstGeom prst="rect"/>
            </p:spPr>
          </p:pic>
        </mc:Fallback>
      </mc:AlternateContent>
      <p:sp>
        <p:nvSpPr>
          <p:cNvPr id="12"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1884" y="1727200"/>
            <a:ext cx="2740870" cy="5000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90221" y="991870"/>
            <a:ext cx="6250940"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问题二：</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开发费用情况？</a:t>
            </a:r>
          </a:p>
        </p:txBody>
      </p:sp>
      <p:sp>
        <p:nvSpPr>
          <p:cNvPr id="4" name="矩形 40"/>
          <p:cNvSpPr>
            <a:spLocks noChangeArrowheads="1"/>
          </p:cNvSpPr>
          <p:nvPr/>
        </p:nvSpPr>
        <p:spPr bwMode="auto">
          <a:xfrm>
            <a:off x="1899285" y="210887"/>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1" name="文本框 10"/>
          <p:cNvSpPr txBox="1"/>
          <p:nvPr/>
        </p:nvSpPr>
        <p:spPr>
          <a:xfrm>
            <a:off x="2992754" y="1710056"/>
            <a:ext cx="8848091" cy="1532727"/>
          </a:xfrm>
          <a:prstGeom prst="rect">
            <a:avLst/>
          </a:prstGeom>
          <a:noFill/>
        </p:spPr>
        <p:txBody>
          <a:bodyPr wrap="square" rtlCol="0" anchor="t">
            <a:spAutoFit/>
          </a:bodyPr>
          <a:lstStyle/>
          <a:p>
            <a:pPr lvl="0" eaLnBrk="0" hangingPunct="0">
              <a:lnSpc>
                <a:spcPct val="130000"/>
              </a:lnSpc>
              <a:defRPr/>
            </a:pPr>
            <a:r>
              <a:rPr lang="zh-CN" altLang="zh-CN" sz="1800" b="1" noProof="0" dirty="0">
                <a:ln>
                  <a:noFill/>
                </a:ln>
                <a:solidFill>
                  <a:srgbClr val="0000FF"/>
                </a:solidFill>
                <a:effectLst/>
                <a:uLnTx/>
                <a:uFillTx/>
                <a:latin typeface="微软雅黑" pitchFamily="34" charset="-122"/>
                <a:ea typeface="微软雅黑" pitchFamily="34" charset="-122"/>
                <a:sym typeface="+mn-ea"/>
              </a:rPr>
              <a:t>研究开发费用合计：</a:t>
            </a:r>
            <a:r>
              <a:rPr lang="zh-CN" altLang="zh-CN" sz="1800" b="1" noProof="0" dirty="0">
                <a:ln>
                  <a:noFill/>
                </a:ln>
                <a:effectLst/>
                <a:uLnTx/>
                <a:uFillTx/>
                <a:latin typeface="华文细黑" panose="02010600040101010101" pitchFamily="2" charset="-122"/>
                <a:ea typeface="华文细黑" panose="02010600040101010101" pitchFamily="2" charset="-122"/>
                <a:sym typeface="+mn-ea"/>
              </a:rPr>
              <a:t>指报告期内企业用于研究开发活动的费用合计，包括人员人工费用、直接投入费用、折旧费用与长期待摊费用、无形资产摊销费用、设计费用、装备调试费用与试验费用、委托外部研究开发费用及其他费用。</a:t>
            </a:r>
            <a:r>
              <a:rPr lang="zh-CN" altLang="zh-CN" sz="1800" b="1" noProof="0" dirty="0">
                <a:ln>
                  <a:noFill/>
                </a:ln>
                <a:solidFill>
                  <a:srgbClr val="FF0000"/>
                </a:solidFill>
                <a:effectLst/>
                <a:uLnTx/>
                <a:uFillTx/>
                <a:latin typeface="华文细黑" panose="02010600040101010101" pitchFamily="2" charset="-122"/>
                <a:ea typeface="华文细黑" panose="02010600040101010101" pitchFamily="2" charset="-122"/>
                <a:sym typeface="+mn-ea"/>
              </a:rPr>
              <a:t>该指标应</a:t>
            </a:r>
            <a:r>
              <a:rPr lang="zh-CN" altLang="zh-CN" sz="1800" b="1" noProof="0" dirty="0" smtClean="0">
                <a:ln>
                  <a:noFill/>
                </a:ln>
                <a:solidFill>
                  <a:srgbClr val="FF0000"/>
                </a:solidFill>
                <a:effectLst/>
                <a:uLnTx/>
                <a:uFillTx/>
                <a:latin typeface="华文细黑" panose="02010600040101010101" pitchFamily="2" charset="-122"/>
                <a:ea typeface="华文细黑" panose="02010600040101010101" pitchFamily="2" charset="-122"/>
                <a:sym typeface="+mn-ea"/>
              </a:rPr>
              <a:t>与有关</a:t>
            </a:r>
            <a:r>
              <a:rPr lang="zh-CN" altLang="zh-CN" sz="1800" b="1" noProof="0" dirty="0">
                <a:ln>
                  <a:noFill/>
                </a:ln>
                <a:solidFill>
                  <a:srgbClr val="FF0000"/>
                </a:solidFill>
                <a:effectLst/>
                <a:uLnTx/>
                <a:uFillTx/>
                <a:latin typeface="华文细黑" panose="02010600040101010101" pitchFamily="2" charset="-122"/>
                <a:ea typeface="华文细黑" panose="02010600040101010101" pitchFamily="2" charset="-122"/>
                <a:sym typeface="+mn-ea"/>
              </a:rPr>
              <a:t>研究开发会计科目或辅助账中研究开发费用对应。</a:t>
            </a:r>
          </a:p>
        </p:txBody>
      </p:sp>
      <p:graphicFrame>
        <p:nvGraphicFramePr>
          <p:cNvPr id="65585" name="Group 49"/>
          <p:cNvGraphicFramePr>
            <a:graphicFrameLocks noGrp="1"/>
          </p:cNvGraphicFramePr>
          <p:nvPr/>
        </p:nvGraphicFramePr>
        <p:xfrm>
          <a:off x="3596006" y="3360422"/>
          <a:ext cx="7130417" cy="3244839"/>
        </p:xfrm>
        <a:graphic>
          <a:graphicData uri="http://schemas.openxmlformats.org/drawingml/2006/table">
            <a:tbl>
              <a:tblPr/>
              <a:tblGrid>
                <a:gridCol w="692151"/>
                <a:gridCol w="2520315"/>
                <a:gridCol w="3917951"/>
              </a:tblGrid>
              <a:tr h="308610">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序号</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国家级高新技术企业</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申请研发费用税前加计扣除企业</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7975">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1</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人员人工费用</a:t>
                      </a:r>
                      <a:endParaRPr kumimoji="0" lang="zh-CN" altLang="en-US" sz="1400" b="1" i="0" u="none" strike="noStrike" cap="none" normalizeH="0" baseline="0" dirty="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人员人工费用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7975">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2</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直接投入费用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直接投入费用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7975">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3</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折旧费用与长期待摊费用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折旧费用</a:t>
                      </a:r>
                      <a:endParaRPr kumimoji="0" lang="zh-CN" altLang="en-US" sz="1400" b="1" i="0" u="none" strike="noStrike" cap="none" normalizeH="0" baseline="0" dirty="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8610">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4</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无形资产摊销费用</a:t>
                      </a:r>
                      <a:endParaRPr kumimoji="0" lang="zh-CN" altLang="en-US" sz="1400" b="1" i="0" u="none" strike="noStrike" cap="none" normalizeH="0" baseline="0" dirty="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无形资产摊销</a:t>
                      </a:r>
                      <a:endParaRPr kumimoji="0" lang="zh-CN" altLang="en-US" sz="1400" b="1" i="0" u="none" strike="noStrike" cap="none" normalizeH="0" baseline="0" dirty="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59075">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5</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设计费用</a:t>
                      </a:r>
                      <a:endParaRPr kumimoji="0" lang="zh-CN" altLang="en-US" sz="1400" b="1" i="0" u="none" strike="noStrike" cap="none" normalizeH="0" baseline="0" dirty="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row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新产品设计费、</a:t>
                      </a:r>
                      <a:endParaRPr kumimoji="0" lang="zh-CN" altLang="en-US" sz="1400" b="1" i="0" u="none" strike="noStrike" cap="none" normalizeH="0" baseline="0" dirty="0">
                        <a:ln>
                          <a:noFill/>
                        </a:ln>
                        <a:solidFill>
                          <a:schemeClr val="tx1"/>
                        </a:solidFill>
                        <a:effectLst/>
                        <a:latin typeface="Arial" pitchFamily="34" charset="0"/>
                        <a:ea typeface="宋体" pitchFamily="2" charset="-122"/>
                      </a:endParaRPr>
                    </a:p>
                    <a:p>
                      <a:pPr marL="0" marR="0" lvl="0" indent="0" algn="l" defTabSz="914400" rtl="0" eaLnBrk="1" fontAlgn="ctr"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新工艺规程制定费、</a:t>
                      </a:r>
                      <a:endParaRPr kumimoji="0" lang="zh-CN" altLang="en-US" sz="1400" b="1" i="0" u="none" strike="noStrike" cap="none" normalizeH="0" baseline="0" dirty="0">
                        <a:ln>
                          <a:noFill/>
                        </a:ln>
                        <a:solidFill>
                          <a:schemeClr val="tx1"/>
                        </a:solidFill>
                        <a:effectLst/>
                        <a:latin typeface="Arial" pitchFamily="34" charset="0"/>
                        <a:ea typeface="宋体" pitchFamily="2" charset="-122"/>
                      </a:endParaRPr>
                    </a:p>
                    <a:p>
                      <a:pPr marL="0" marR="0" lvl="0" indent="0" algn="l" defTabSz="914400" rtl="0" eaLnBrk="1" fontAlgn="ctr"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新药研制的临床试验费、</a:t>
                      </a:r>
                      <a:endParaRPr kumimoji="0" lang="zh-CN" altLang="en-US" sz="1400" b="1" i="0" u="none" strike="noStrike" cap="none" normalizeH="0" baseline="0" dirty="0">
                        <a:ln>
                          <a:noFill/>
                        </a:ln>
                        <a:solidFill>
                          <a:schemeClr val="tx1"/>
                        </a:solidFill>
                        <a:effectLst/>
                        <a:latin typeface="Arial" pitchFamily="34" charset="0"/>
                        <a:ea typeface="宋体" pitchFamily="2" charset="-122"/>
                      </a:endParaRPr>
                    </a:p>
                    <a:p>
                      <a:pPr marL="0" marR="0" lvl="0" indent="0" algn="l" defTabSz="914400" rtl="0" eaLnBrk="1" fontAlgn="ctr"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Arial" pitchFamily="34" charset="0"/>
                          <a:ea typeface="宋体" pitchFamily="2" charset="-122"/>
                        </a:rPr>
                        <a:t>勘探开发技术的现场试验费。</a:t>
                      </a:r>
                      <a:endParaRPr kumimoji="0" lang="zh-CN" altLang="en-US" sz="1400" b="1" i="0" u="none" strike="noStrike" cap="none" normalizeH="0" baseline="0" dirty="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28034">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6</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装备调试费用与试验费用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vMerge="1">
                  <a:tcPr/>
                </a:tc>
              </a:tr>
              <a:tr h="307975">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7</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委托外部研究开发费用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委托外部研究开发费用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8610">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Arial" pitchFamily="34" charset="0"/>
                          <a:ea typeface="宋体" pitchFamily="2" charset="-122"/>
                        </a:rPr>
                        <a:t>8</a:t>
                      </a: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其他费用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l" defTabSz="914400" rtl="0" eaLnBrk="1" fontAlgn="ctr" latinLnBrk="0" hangingPunct="1">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Arial" pitchFamily="34" charset="0"/>
                          <a:ea typeface="宋体" pitchFamily="2" charset="-122"/>
                        </a:rPr>
                        <a:t>其他相关费用</a:t>
                      </a:r>
                      <a:endParaRPr kumimoji="0" lang="zh-CN" altLang="en-US" sz="1400" b="1" i="0" u="none" strike="noStrike" cap="none" normalizeH="0" baseline="0">
                        <a:ln>
                          <a:noFill/>
                        </a:ln>
                        <a:solidFill>
                          <a:schemeClr val="tx1"/>
                        </a:solidFill>
                        <a:effectLst/>
                        <a:latin typeface="宋体" pitchFamily="2" charset="-122"/>
                        <a:ea typeface="宋体" pitchFamily="2" charset="-122"/>
                      </a:endParaRPr>
                    </a:p>
                  </a:txBody>
                  <a:tcPr marL="9527" marR="9527" marT="714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bl>
          </a:graphicData>
        </a:graphic>
      </p:graphicFrame>
      <mc:AlternateContent xmlns:mc="http://schemas.openxmlformats.org/markup-compatibility/2006" xmlns:p14="http://schemas.microsoft.com/office/powerpoint/2010/main">
        <mc:Choice Requires="p14">
          <p:contentPart r:id="rId2" p14:bwMode="auto">
            <p14:nvContentPartPr>
              <p14:cNvPr id="2" name="墨迹 1"/>
              <p14:cNvContentPartPr/>
              <p14:nvPr/>
            </p14:nvContentPartPr>
            <p14:xfrm>
              <a:off x="6756401" y="4914900"/>
              <a:ext cx="2317751" cy="1085850"/>
            </p14:xfrm>
          </p:contentPart>
        </mc:Choice>
        <mc:Fallback xmlns="">
          <p:pic>
            <p:nvPicPr>
              <p:cNvPr id="2" name="墨迹 1"/>
            </p:nvPicPr>
            <p:blipFill>
              <a:blip r:embed="rId3"/>
              <a:srcRect/>
            </p:blipFill>
            <p:spPr>
              <a:xfrm>
                <a:off x="6756401" y="4914900"/>
                <a:ext cx="2317751" cy="1085850"/>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10" name="墨迹 9"/>
              <p14:cNvContentPartPr/>
              <p14:nvPr/>
            </p14:nvContentPartPr>
            <p14:xfrm>
              <a:off x="369569" y="2220972"/>
              <a:ext cx="1072543" cy="345758"/>
            </p14:xfrm>
          </p:contentPart>
        </mc:Choice>
        <mc:Fallback xmlns="">
          <p:pic>
            <p:nvPicPr>
              <p:cNvPr id="10" name="墨迹 9"/>
            </p:nvPicPr>
            <p:blipFill>
              <a:blip r:embed="rId5"/>
              <a:srcRect/>
            </p:blipFill>
            <p:spPr>
              <a:xfrm>
                <a:off x="369569" y="2220972"/>
                <a:ext cx="1072543" cy="345758"/>
              </a:xfrm>
              <a:prstGeom prst="rect"/>
            </p:spPr>
          </p:pic>
        </mc:Fallback>
      </mc:AlternateContent>
      <p:sp>
        <p:nvSpPr>
          <p:cNvPr id="12"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5585"/>
                                        </p:tgtEl>
                                        <p:attrNameLst>
                                          <p:attrName>style.visibility</p:attrName>
                                        </p:attrNameLst>
                                      </p:cBhvr>
                                      <p:to>
                                        <p:strVal val="visible"/>
                                      </p:to>
                                    </p:set>
                                    <p:animEffect transition="in" filter="fade">
                                      <p:cBhvr>
                                        <p:cTn id="19" dur="1000"/>
                                        <p:tgtEl>
                                          <p:spTgt spid="65585"/>
                                        </p:tgtEl>
                                      </p:cBhvr>
                                    </p:animEffect>
                                    <p:anim calcmode="lin" valueType="num">
                                      <p:cBhvr>
                                        <p:cTn id="20" dur="1000" fill="hold"/>
                                        <p:tgtEl>
                                          <p:spTgt spid="65585"/>
                                        </p:tgtEl>
                                        <p:attrNameLst>
                                          <p:attrName>ppt_x</p:attrName>
                                        </p:attrNameLst>
                                      </p:cBhvr>
                                      <p:tavLst>
                                        <p:tav tm="0">
                                          <p:val>
                                            <p:strVal val="#ppt_x"/>
                                          </p:val>
                                        </p:tav>
                                        <p:tav tm="100000">
                                          <p:val>
                                            <p:strVal val="#ppt_x"/>
                                          </p:val>
                                        </p:tav>
                                      </p:tavLst>
                                    </p:anim>
                                    <p:anim calcmode="lin" valueType="num">
                                      <p:cBhvr>
                                        <p:cTn id="21" dur="1000" fill="hold"/>
                                        <p:tgtEl>
                                          <p:spTgt spid="6558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87"/>
          <p:cNvSpPr/>
          <p:nvPr/>
        </p:nvSpPr>
        <p:spPr>
          <a:xfrm>
            <a:off x="1703388" y="1341438"/>
            <a:ext cx="4429125" cy="539750"/>
          </a:xfrm>
          <a:prstGeom prst="rect">
            <a:avLst/>
          </a:prstGeom>
          <a:noFill/>
          <a:ln w="9525">
            <a:noFill/>
          </a:ln>
        </p:spPr>
        <p:txBody>
          <a:bodyPr anchor="ctr"/>
          <a:lstStyle/>
          <a:p>
            <a:pPr eaLnBrk="0" hangingPunct="0"/>
            <a:endParaRPr lang="zh-CN" altLang="en-US" sz="2400" b="1" dirty="0">
              <a:latin typeface="黑体" charset="-122"/>
              <a:ea typeface="黑体" charset="-122"/>
              <a:sym typeface="Gill Sans MT" panose="020B0502020104020203" pitchFamily="34" charset="0"/>
            </a:endParaRPr>
          </a:p>
        </p:txBody>
      </p:sp>
      <p:sp>
        <p:nvSpPr>
          <p:cNvPr id="52226" name="灯片编号占位符 4"/>
          <p:cNvSpPr>
            <a:spLocks noGrp="1"/>
          </p:cNvSpPr>
          <p:nvPr>
            <p:ph type="sldNum" sz="quarter" idx="12"/>
          </p:nvPr>
        </p:nvSpPr>
        <p:spPr>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200" dirty="0">
                <a:solidFill>
                  <a:srgbClr val="045C75"/>
                </a:solidFill>
              </a:rPr>
            </a:fld>
            <a:endParaRPr lang="zh-CN" altLang="en-US" sz="1200" dirty="0">
              <a:solidFill>
                <a:srgbClr val="045C75"/>
              </a:solidFill>
            </a:endParaRPr>
          </a:p>
        </p:txBody>
      </p:sp>
      <p:sp>
        <p:nvSpPr>
          <p:cNvPr id="52227" name="矩形 10"/>
          <p:cNvSpPr/>
          <p:nvPr/>
        </p:nvSpPr>
        <p:spPr>
          <a:xfrm>
            <a:off x="2063752" y="1557340"/>
            <a:ext cx="5472113" cy="460375"/>
          </a:xfrm>
          <a:prstGeom prst="rect">
            <a:avLst/>
          </a:prstGeom>
          <a:noFill/>
          <a:ln w="9525">
            <a:noFill/>
          </a:ln>
        </p:spPr>
        <p:txBody>
          <a:bodyPr anchor="t">
            <a:spAutoFit/>
          </a:bodyPr>
          <a:lstStyle/>
          <a:p>
            <a:endParaRPr lang="zh-CN" altLang="en-US" sz="2400" dirty="0">
              <a:solidFill>
                <a:srgbClr val="FF0000"/>
              </a:solidFill>
              <a:latin typeface="黑体" charset="-122"/>
              <a:ea typeface="黑体" charset="-122"/>
            </a:endParaRPr>
          </a:p>
        </p:txBody>
      </p:sp>
      <p:graphicFrame>
        <p:nvGraphicFramePr>
          <p:cNvPr id="7" name="表格 6"/>
          <p:cNvGraphicFramePr>
            <a:graphicFrameLocks noGrp="1"/>
          </p:cNvGraphicFramePr>
          <p:nvPr/>
        </p:nvGraphicFramePr>
        <p:xfrm>
          <a:off x="1065008" y="1164702"/>
          <a:ext cx="10209008" cy="5452992"/>
        </p:xfrm>
        <a:graphic>
          <a:graphicData uri="http://schemas.openxmlformats.org/drawingml/2006/table">
            <a:tbl>
              <a:tblPr/>
              <a:tblGrid>
                <a:gridCol w="1043491"/>
                <a:gridCol w="4986916"/>
                <a:gridCol w="4178601"/>
              </a:tblGrid>
              <a:tr h="219710">
                <a:tc rowSpan="18">
                  <a:txBody>
                    <a:bodyPr/>
                    <a:lstStyle/>
                    <a:p>
                      <a:pPr algn="ctr" fontAlgn="ctr"/>
                      <a:r>
                        <a:rPr lang="zh-CN" sz="1400" b="1" i="0" u="none" strike="noStrike" dirty="0">
                          <a:solidFill>
                            <a:srgbClr val="000000"/>
                          </a:solidFill>
                          <a:latin typeface="微软雅黑" pitchFamily="34" charset="-122"/>
                        </a:rPr>
                        <a:t>在一级科目“研发支出”（科目编码为4301）下面</a:t>
                      </a:r>
                      <a:r>
                        <a:rPr lang="zh-CN" sz="1400" b="1" i="0" u="none" strike="noStrike" dirty="0" smtClean="0">
                          <a:solidFill>
                            <a:srgbClr val="000000"/>
                          </a:solidFill>
                          <a:latin typeface="微软雅黑" pitchFamily="34" charset="-122"/>
                        </a:rPr>
                        <a:t>设置二</a:t>
                      </a:r>
                      <a:r>
                        <a:rPr lang="zh-CN" sz="1400" b="1" i="0" u="none" strike="noStrike" dirty="0">
                          <a:solidFill>
                            <a:srgbClr val="000000"/>
                          </a:solidFill>
                          <a:latin typeface="微软雅黑" pitchFamily="34" charset="-122"/>
                        </a:rPr>
                        <a:t>级、三级、四级明细科目：</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（1）</a:t>
                      </a:r>
                      <a:r>
                        <a:rPr lang="en-US" sz="1400" b="1" i="0" u="none" strike="noStrike" dirty="0">
                          <a:solidFill>
                            <a:srgbClr val="000000"/>
                          </a:solidFill>
                          <a:latin typeface="Times New Roman"/>
                        </a:rPr>
                        <a:t>   </a:t>
                      </a:r>
                      <a:r>
                        <a:rPr lang="en-US" sz="1400" b="1" i="0" u="none" strike="noStrike" dirty="0">
                          <a:solidFill>
                            <a:srgbClr val="000000"/>
                          </a:solidFill>
                          <a:latin typeface="微软雅黑" pitchFamily="34" charset="-122"/>
                        </a:rPr>
                        <a:t>研发支出—人员人工费用（430101）</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a:solidFill>
                            <a:srgbClr val="000000"/>
                          </a:solidFill>
                          <a:latin typeface="微软雅黑" pitchFamily="34" charset="-122"/>
                        </a:rPr>
                        <a:t>        ---专利权的摊销费用43010402</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3070">
                <a:tc vMerge="1">
                  <a:tcPr/>
                </a:tc>
                <a:tc>
                  <a:txBody>
                    <a:bodyPr/>
                    <a:lstStyle/>
                    <a:p>
                      <a:pPr algn="l" fontAlgn="ctr"/>
                      <a:r>
                        <a:rPr lang="en-US" sz="1400" b="1" i="0" u="none" strike="noStrike" dirty="0">
                          <a:solidFill>
                            <a:srgbClr val="000000"/>
                          </a:solidFill>
                          <a:latin typeface="微软雅黑" pitchFamily="34" charset="-122"/>
                        </a:rPr>
                        <a:t>---直接研发人员43010101---工资薪金4301010101</a:t>
                      </a:r>
                      <a:endParaRPr lang="zh-CN" sz="1400" b="1" i="0" u="none" strike="noStrike" dirty="0">
                        <a:solidFill>
                          <a:srgbClr val="000000"/>
                        </a:solidFill>
                        <a:latin typeface="微软雅黑" pitchFamily="34" charset="-122"/>
                      </a:endParaRPr>
                    </a:p>
                  </a:txBody>
                  <a:tcPr marL="356260"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a:solidFill>
                            <a:srgbClr val="000000"/>
                          </a:solidFill>
                          <a:latin typeface="微软雅黑" pitchFamily="34" charset="-122"/>
                        </a:rPr>
                        <a:t>        ---非专利技术的摊销费用43010403</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3070">
                <a:tc vMerge="1">
                  <a:tcPr/>
                </a:tc>
                <a:tc>
                  <a:txBody>
                    <a:bodyPr/>
                    <a:lstStyle/>
                    <a:p>
                      <a:pPr algn="l" fontAlgn="ctr"/>
                      <a:r>
                        <a:rPr lang="en-US" sz="1400" b="1" i="0" u="none" strike="noStrike" dirty="0">
                          <a:solidFill>
                            <a:srgbClr val="000000"/>
                          </a:solidFill>
                          <a:latin typeface="微软雅黑" pitchFamily="34" charset="-122"/>
                        </a:rPr>
                        <a:t>                                                  ---五险一金4301010102</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zh-CN" sz="1400" b="1" i="0" u="none" strike="noStrike">
                          <a:solidFill>
                            <a:srgbClr val="000000"/>
                          </a:solidFill>
                          <a:latin typeface="微软雅黑" pitchFamily="34" charset="-122"/>
                        </a:rPr>
                        <a:t>（5）研发支出—新产品设计费（430105）</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en-US" sz="1400" b="1" i="0" u="none" strike="noStrike" dirty="0">
                          <a:solidFill>
                            <a:srgbClr val="000000"/>
                          </a:solidFill>
                          <a:latin typeface="微软雅黑" pitchFamily="34" charset="-122"/>
                        </a:rPr>
                        <a:t>          ---外聘研发人员的劳务费用43010102</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zh-CN" sz="1400" b="1" i="0" u="none" strike="noStrike">
                          <a:solidFill>
                            <a:srgbClr val="000000"/>
                          </a:solidFill>
                          <a:latin typeface="微软雅黑" pitchFamily="34" charset="-122"/>
                        </a:rPr>
                        <a:t>        ---新产品设计费43010501</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en-US" sz="1400" b="1" i="0" u="none" strike="noStrike" dirty="0">
                          <a:solidFill>
                            <a:srgbClr val="000000"/>
                          </a:solidFill>
                          <a:latin typeface="微软雅黑" pitchFamily="34" charset="-122"/>
                        </a:rPr>
                        <a:t>（2）</a:t>
                      </a:r>
                      <a:r>
                        <a:rPr lang="en-US" sz="1400" b="1" i="0" u="none" strike="noStrike" dirty="0">
                          <a:solidFill>
                            <a:srgbClr val="000000"/>
                          </a:solidFill>
                          <a:latin typeface="Times New Roman"/>
                        </a:rPr>
                        <a:t>   </a:t>
                      </a:r>
                      <a:r>
                        <a:rPr lang="en-US" sz="1400" b="1" i="0" u="none" strike="noStrike" dirty="0">
                          <a:solidFill>
                            <a:srgbClr val="000000"/>
                          </a:solidFill>
                          <a:latin typeface="微软雅黑" pitchFamily="34" charset="-122"/>
                        </a:rPr>
                        <a:t>研发支出—直接投入费用（430102）</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a:solidFill>
                            <a:srgbClr val="000000"/>
                          </a:solidFill>
                          <a:latin typeface="微软雅黑" pitchFamily="34" charset="-122"/>
                        </a:rPr>
                        <a:t>        ---新工艺规程制定费43010502</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en-US" sz="1400" b="1" i="0" u="none" strike="noStrike" dirty="0">
                          <a:solidFill>
                            <a:srgbClr val="000000"/>
                          </a:solidFill>
                          <a:latin typeface="微软雅黑" pitchFamily="34" charset="-122"/>
                        </a:rPr>
                        <a:t>---直接消耗43010201---材料4301020101</a:t>
                      </a:r>
                      <a:endParaRPr lang="zh-CN" sz="1400" b="1" i="0" u="none" strike="noStrike" dirty="0">
                        <a:solidFill>
                          <a:srgbClr val="000000"/>
                        </a:solidFill>
                        <a:latin typeface="微软雅黑" pitchFamily="34" charset="-122"/>
                      </a:endParaRPr>
                    </a:p>
                  </a:txBody>
                  <a:tcPr marL="356260"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a:solidFill>
                            <a:srgbClr val="000000"/>
                          </a:solidFill>
                          <a:latin typeface="微软雅黑" pitchFamily="34" charset="-122"/>
                        </a:rPr>
                        <a:t>        ---新药研制的临床试验费43010503</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3070">
                <a:tc vMerge="1">
                  <a:tcPr/>
                </a:tc>
                <a:tc>
                  <a:txBody>
                    <a:bodyPr/>
                    <a:lstStyle/>
                    <a:p>
                      <a:pPr algn="l" fontAlgn="ctr"/>
                      <a:r>
                        <a:rPr lang="en-US" sz="1400" b="1" i="0" u="none" strike="noStrike" dirty="0">
                          <a:solidFill>
                            <a:srgbClr val="000000"/>
                          </a:solidFill>
                          <a:latin typeface="微软雅黑" pitchFamily="34" charset="-122"/>
                        </a:rPr>
                        <a:t>                                          ---燃料4301020102</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a:solidFill>
                            <a:srgbClr val="000000"/>
                          </a:solidFill>
                          <a:latin typeface="微软雅黑" pitchFamily="34" charset="-122"/>
                        </a:rPr>
                        <a:t>        ---勘探开发技术的现场试验费43010504</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875">
                <a:tc vMerge="1">
                  <a:tcPr/>
                </a:tc>
                <a:tc>
                  <a:txBody>
                    <a:bodyPr/>
                    <a:lstStyle/>
                    <a:p>
                      <a:pPr algn="l" fontAlgn="ctr"/>
                      <a:r>
                        <a:rPr lang="en-US" sz="1400" b="1" i="0" u="none" strike="noStrike" dirty="0">
                          <a:solidFill>
                            <a:srgbClr val="000000"/>
                          </a:solidFill>
                          <a:latin typeface="微软雅黑" pitchFamily="34" charset="-122"/>
                        </a:rPr>
                        <a:t>                                          ---动力费用4301020103</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zh-CN" sz="1400" b="1" i="0" u="none" strike="noStrike">
                          <a:solidFill>
                            <a:srgbClr val="000000"/>
                          </a:solidFill>
                          <a:latin typeface="微软雅黑" pitchFamily="34" charset="-122"/>
                        </a:rPr>
                        <a:t>（6）研发支出—其他相关费用（430106）</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8605">
                <a:tc vMerge="1">
                  <a:tcPr/>
                </a:tc>
                <a:tc>
                  <a:txBody>
                    <a:bodyPr/>
                    <a:lstStyle/>
                    <a:p>
                      <a:pPr algn="l" fontAlgn="ctr"/>
                      <a:r>
                        <a:rPr lang="en-US" sz="1400" b="1" i="0" u="none" strike="noStrike" dirty="0">
                          <a:solidFill>
                            <a:srgbClr val="000000"/>
                          </a:solidFill>
                          <a:latin typeface="微软雅黑" pitchFamily="34" charset="-122"/>
                        </a:rPr>
                        <a:t>         ---模具、工艺装备开发及制造费43010202</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zh-CN" sz="1400" b="1" i="0" u="none" strike="noStrike" dirty="0">
                          <a:solidFill>
                            <a:srgbClr val="000000"/>
                          </a:solidFill>
                          <a:latin typeface="微软雅黑" pitchFamily="34" charset="-122"/>
                        </a:rPr>
                        <a:t>       ---办公费43010601</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en-US" sz="1400" b="1" i="0" u="none" strike="noStrike" dirty="0">
                          <a:solidFill>
                            <a:srgbClr val="000000"/>
                          </a:solidFill>
                          <a:latin typeface="微软雅黑" pitchFamily="34" charset="-122"/>
                        </a:rPr>
                        <a:t>         ---样品、样机及一般测试手段购置费43010203</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a:solidFill>
                            <a:srgbClr val="000000"/>
                          </a:solidFill>
                          <a:latin typeface="微软雅黑" pitchFamily="34" charset="-122"/>
                        </a:rPr>
                        <a:t>       ---房租43010602</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en-US" sz="1400" b="1" i="0" u="none" strike="noStrike" dirty="0">
                          <a:solidFill>
                            <a:srgbClr val="000000"/>
                          </a:solidFill>
                          <a:latin typeface="微软雅黑" pitchFamily="34" charset="-122"/>
                        </a:rPr>
                        <a:t>         ---试制产品的检验费43010204</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a:solidFill>
                            <a:srgbClr val="000000"/>
                          </a:solidFill>
                          <a:latin typeface="微软雅黑" pitchFamily="34" charset="-122"/>
                        </a:rPr>
                        <a:t>       ---物业管理费43010603</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en-US" sz="1400" b="1" i="0" u="none" strike="noStrike">
                          <a:solidFill>
                            <a:srgbClr val="000000"/>
                          </a:solidFill>
                          <a:latin typeface="微软雅黑" pitchFamily="34" charset="-122"/>
                        </a:rPr>
                        <a:t>         ---仪器、设备的运行维护、维修等费用43010205</a:t>
                      </a:r>
                      <a:endParaRPr lang="zh-CN" sz="1400" b="1" i="0" u="none" strike="noStrike">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       ---水电费43010604</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3070">
                <a:tc vMerge="1">
                  <a:tcPr/>
                </a:tc>
                <a:tc>
                  <a:txBody>
                    <a:bodyPr/>
                    <a:lstStyle/>
                    <a:p>
                      <a:pPr algn="l" fontAlgn="ctr"/>
                      <a:r>
                        <a:rPr lang="en-US" sz="1400" b="1" i="0" u="none" strike="noStrike" dirty="0">
                          <a:solidFill>
                            <a:srgbClr val="000000"/>
                          </a:solidFill>
                          <a:latin typeface="微软雅黑" pitchFamily="34" charset="-122"/>
                        </a:rPr>
                        <a:t>         ---经营租赁方式租入的仪器、设备租赁费43010206</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       ---业务招待费43010605</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just" fontAlgn="ctr"/>
                      <a:r>
                        <a:rPr lang="zh-CN" sz="1400" b="1" i="0" u="none" strike="noStrike">
                          <a:solidFill>
                            <a:srgbClr val="000000"/>
                          </a:solidFill>
                          <a:latin typeface="微软雅黑" pitchFamily="34" charset="-122"/>
                        </a:rPr>
                        <a:t>（3）研发支出—累计折旧（430103）</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       ---市内交通费43010606</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875">
                <a:tc vMerge="1">
                  <a:tcPr/>
                </a:tc>
                <a:tc>
                  <a:txBody>
                    <a:bodyPr/>
                    <a:lstStyle/>
                    <a:p>
                      <a:pPr algn="just" fontAlgn="ctr"/>
                      <a:r>
                        <a:rPr lang="zh-CN" sz="1400" b="1" i="0" u="none" strike="noStrike">
                          <a:solidFill>
                            <a:srgbClr val="000000"/>
                          </a:solidFill>
                          <a:latin typeface="微软雅黑" pitchFamily="34" charset="-122"/>
                        </a:rPr>
                        <a:t>         ---仪器的折旧费43010301</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       ---差旅费43010607</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en-US" sz="1400" b="1" i="0" u="none" strike="noStrike" dirty="0">
                          <a:solidFill>
                            <a:srgbClr val="000000"/>
                          </a:solidFill>
                          <a:latin typeface="微软雅黑" pitchFamily="34" charset="-122"/>
                        </a:rPr>
                        <a:t>         ---设备的折旧费43010302</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       ---通讯费43010608</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zh-CN" sz="1400" b="1" i="0" u="none" strike="noStrike">
                          <a:solidFill>
                            <a:srgbClr val="000000"/>
                          </a:solidFill>
                          <a:latin typeface="微软雅黑" pitchFamily="34" charset="-122"/>
                        </a:rPr>
                        <a:t>（4）研发支出—无形资产摊销（430104）</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       ---培训费43010609</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69240">
                <a:tc vMerge="1">
                  <a:tcPr/>
                </a:tc>
                <a:tc>
                  <a:txBody>
                    <a:bodyPr/>
                    <a:lstStyle/>
                    <a:p>
                      <a:pPr algn="l" fontAlgn="ctr"/>
                      <a:r>
                        <a:rPr lang="zh-CN" sz="1400" b="1" i="0" u="none" strike="noStrike" dirty="0">
                          <a:solidFill>
                            <a:srgbClr val="000000"/>
                          </a:solidFill>
                          <a:latin typeface="微软雅黑" pitchFamily="34" charset="-122"/>
                        </a:rPr>
                        <a:t>        ---软件的摊销费用43010401</a:t>
                      </a: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en-US" sz="1400" b="1" i="0" u="none" strike="noStrike" dirty="0">
                          <a:solidFill>
                            <a:srgbClr val="000000"/>
                          </a:solidFill>
                          <a:latin typeface="微软雅黑" pitchFamily="34" charset="-122"/>
                        </a:rPr>
                        <a:t>       ---其他43010699</a:t>
                      </a:r>
                      <a:endParaRPr lang="zh-CN" sz="1400" b="1" i="0" u="none" strike="noStrike" dirty="0">
                        <a:solidFill>
                          <a:srgbClr val="000000"/>
                        </a:solidFill>
                        <a:latin typeface="微软雅黑" pitchFamily="34" charset="-122"/>
                      </a:endParaRPr>
                    </a:p>
                  </a:txBody>
                  <a:tcPr marL="6597" marR="6597" marT="65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4" name="矩形 40"/>
          <p:cNvSpPr>
            <a:spLocks noChangeArrowheads="1"/>
          </p:cNvSpPr>
          <p:nvPr/>
        </p:nvSpPr>
        <p:spPr bwMode="auto">
          <a:xfrm>
            <a:off x="1899285" y="199808"/>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a:solidFill>
                  <a:schemeClr val="accent1">
                    <a:lumMod val="75000"/>
                  </a:schemeClr>
                </a:solidFill>
                <a:latin typeface="微软雅黑" pitchFamily="34" charset="-122"/>
                <a:ea typeface="微软雅黑" pitchFamily="34" charset="-122"/>
                <a:sym typeface="Arial" pitchFamily="34" charset="0"/>
              </a:rPr>
              <a:t>1</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sp>
        <p:nvSpPr>
          <p:cNvPr id="8"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0594" y="1727200"/>
            <a:ext cx="2752160" cy="497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a:solidFill>
                  <a:schemeClr val="accent1">
                    <a:lumMod val="75000"/>
                  </a:schemeClr>
                </a:solidFill>
                <a:latin typeface="微软雅黑" pitchFamily="34" charset="-122"/>
                <a:ea typeface="微软雅黑" pitchFamily="34" charset="-122"/>
                <a:sym typeface="Arial" pitchFamily="34" charset="0"/>
              </a:rPr>
              <a:t>1</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90221" y="991870"/>
            <a:ext cx="6250940"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问题二：</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开发费用情况？</a:t>
            </a:r>
          </a:p>
        </p:txBody>
      </p:sp>
      <p:sp>
        <p:nvSpPr>
          <p:cNvPr id="4" name="矩形 40"/>
          <p:cNvSpPr>
            <a:spLocks noChangeArrowheads="1"/>
          </p:cNvSpPr>
          <p:nvPr/>
        </p:nvSpPr>
        <p:spPr bwMode="auto">
          <a:xfrm>
            <a:off x="1899285" y="188334"/>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1" name="文本框 10"/>
          <p:cNvSpPr txBox="1"/>
          <p:nvPr/>
        </p:nvSpPr>
        <p:spPr>
          <a:xfrm>
            <a:off x="3120705" y="1814832"/>
            <a:ext cx="8592185" cy="1170305"/>
          </a:xfrm>
          <a:prstGeom prst="rect">
            <a:avLst/>
          </a:prstGeom>
          <a:noFill/>
        </p:spPr>
        <p:txBody>
          <a:bodyPr wrap="square" rtlCol="0" anchor="t">
            <a:spAutoFit/>
          </a:bodyPr>
          <a:lstStyle/>
          <a:p>
            <a:pPr marL="0" marR="0" lvl="0" indent="0" algn="l" defTabSz="914400" rtl="0" eaLnBrk="0" latinLnBrk="0" hangingPunct="0">
              <a:lnSpc>
                <a:spcPct val="130000"/>
              </a:lnSpc>
              <a:spcBef>
                <a:spcPct val="0"/>
              </a:spcBef>
              <a:spcAft>
                <a:spcPct val="0"/>
              </a:spcAft>
              <a:buClrTx/>
              <a:buSzTx/>
              <a:buFontTx/>
              <a:buNone/>
              <a:defRPr/>
            </a:pPr>
            <a:r>
              <a:rPr lang="zh-CN" altLang="zh-CN" sz="1800" b="1" noProof="0" dirty="0">
                <a:ln>
                  <a:noFill/>
                </a:ln>
                <a:solidFill>
                  <a:srgbClr val="0000FF"/>
                </a:solidFill>
                <a:effectLst/>
                <a:uLnTx/>
                <a:uFillTx/>
                <a:latin typeface="微软雅黑" pitchFamily="34" charset="-122"/>
                <a:ea typeface="微软雅黑" pitchFamily="34" charset="-122"/>
                <a:sym typeface="+mn-ea"/>
              </a:rPr>
              <a:t>人员人工费：</a:t>
            </a:r>
            <a:r>
              <a:rPr lang="zh-CN" altLang="zh-CN" sz="1800" b="1" dirty="0">
                <a:latin typeface="华文细黑" panose="02010600040101010101" pitchFamily="2" charset="-122"/>
                <a:ea typeface="华文细黑" panose="02010600040101010101" pitchFamily="2" charset="-122"/>
                <a:sym typeface="+mn-ea"/>
              </a:rPr>
              <a:t>指报告期内企业研究开发人员的工资薪金、基本养老保险费、基本医疗保险费、失业保险费、工伤保险费、生育保险费和住房公积金，以及</a:t>
            </a:r>
            <a:r>
              <a:rPr lang="zh-CN" altLang="zh-CN" sz="1800" b="1" dirty="0">
                <a:solidFill>
                  <a:srgbClr val="C00000"/>
                </a:solidFill>
                <a:latin typeface="华文细黑" panose="02010600040101010101" pitchFamily="2" charset="-122"/>
                <a:ea typeface="华文细黑" panose="02010600040101010101" pitchFamily="2" charset="-122"/>
                <a:sym typeface="+mn-ea"/>
              </a:rPr>
              <a:t>外聘研究开发人员的劳务费用</a:t>
            </a:r>
            <a:r>
              <a:rPr lang="zh-CN" altLang="zh-CN" sz="1800" b="1" dirty="0">
                <a:latin typeface="华文细黑" panose="02010600040101010101" pitchFamily="2" charset="-122"/>
                <a:ea typeface="华文细黑" panose="02010600040101010101" pitchFamily="2" charset="-122"/>
                <a:sym typeface="+mn-ea"/>
              </a:rPr>
              <a:t>等</a:t>
            </a:r>
            <a:r>
              <a:rPr lang="zh-CN" altLang="en-US" sz="1800" b="1" dirty="0">
                <a:latin typeface="华文细黑" panose="02010600040101010101" pitchFamily="2" charset="-122"/>
                <a:ea typeface="华文细黑" panose="02010600040101010101" pitchFamily="2" charset="-122"/>
                <a:sym typeface="+mn-ea"/>
              </a:rPr>
              <a:t>。</a:t>
            </a:r>
            <a:endParaRPr lang="zh-CN" altLang="en-US" sz="1800" b="1" noProof="0" dirty="0">
              <a:ln>
                <a:noFill/>
              </a:ln>
              <a:solidFill>
                <a:srgbClr val="FF0000"/>
              </a:solidFill>
              <a:effectLst/>
              <a:uLnTx/>
              <a:uFillTx/>
              <a:latin typeface="华文细黑" panose="02010600040101010101" pitchFamily="2" charset="-122"/>
              <a:ea typeface="华文细黑" panose="02010600040101010101" pitchFamily="2" charset="-122"/>
              <a:sym typeface="+mn-ea"/>
            </a:endParaRPr>
          </a:p>
        </p:txBody>
      </p:sp>
      <mc:AlternateContent xmlns:mc="http://schemas.openxmlformats.org/markup-compatibility/2006" xmlns:p14="http://schemas.microsoft.com/office/powerpoint/2010/main">
        <mc:Choice Requires="p14">
          <p:contentPart r:id="rId2" p14:bwMode="auto">
            <p14:nvContentPartPr>
              <p14:cNvPr id="10" name="墨迹 9"/>
              <p14:cNvContentPartPr/>
              <p14:nvPr/>
            </p14:nvContentPartPr>
            <p14:xfrm>
              <a:off x="440629" y="2552061"/>
              <a:ext cx="1149349" cy="301809"/>
            </p14:xfrm>
          </p:contentPart>
        </mc:Choice>
        <mc:Fallback xmlns="">
          <p:pic>
            <p:nvPicPr>
              <p:cNvPr id="10" name="墨迹 9"/>
            </p:nvPicPr>
            <p:blipFill>
              <a:blip r:embed="rId3"/>
              <a:srcRect/>
            </p:blipFill>
            <p:spPr>
              <a:xfrm>
                <a:off x="440629" y="2552061"/>
                <a:ext cx="1149349" cy="301809"/>
              </a:xfrm>
              <a:prstGeom prst="rect"/>
            </p:spPr>
          </p:pic>
        </mc:Fallback>
      </mc:AlternateContent>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569" y="2867378"/>
            <a:ext cx="1317625" cy="368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570" y="3206750"/>
            <a:ext cx="1818639"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文本框 9"/>
          <p:cNvSpPr txBox="1"/>
          <p:nvPr/>
        </p:nvSpPr>
        <p:spPr>
          <a:xfrm>
            <a:off x="3120705" y="4969237"/>
            <a:ext cx="8592185" cy="1540358"/>
          </a:xfrm>
          <a:prstGeom prst="rect">
            <a:avLst/>
          </a:prstGeom>
          <a:noFill/>
        </p:spPr>
        <p:txBody>
          <a:bodyPr wrap="square" rtlCol="0" anchor="t">
            <a:spAutoFit/>
          </a:bodyPr>
          <a:lstStyle/>
          <a:p>
            <a:pPr>
              <a:lnSpc>
                <a:spcPts val="2900"/>
              </a:lnSpc>
            </a:pPr>
            <a:r>
              <a:rPr lang="zh-CN" altLang="zh-CN" sz="1800" b="1" noProof="0" dirty="0">
                <a:ln>
                  <a:noFill/>
                </a:ln>
                <a:solidFill>
                  <a:srgbClr val="0000FF"/>
                </a:solidFill>
                <a:effectLst/>
                <a:uLnTx/>
                <a:uFillTx/>
                <a:latin typeface="微软雅黑" pitchFamily="34" charset="-122"/>
                <a:ea typeface="微软雅黑" pitchFamily="34" charset="-122"/>
                <a:sym typeface="+mn-ea"/>
              </a:rPr>
              <a:t>折旧费用与长期待摊费用：</a:t>
            </a:r>
            <a:r>
              <a:rPr lang="zh-CN" altLang="zh-CN" b="1" dirty="0">
                <a:latin typeface="华文细黑" panose="02010600040101010101" pitchFamily="2" charset="-122"/>
                <a:ea typeface="华文细黑" panose="02010600040101010101" pitchFamily="2" charset="-122"/>
                <a:sym typeface="+mn-ea"/>
              </a:rPr>
              <a:t>指报告期内企业用于研究开发活动的仪器、设备和在用建筑物的折旧费，以及研究开发设施的改建、改装、装修和修理过程中发生的长期待摊费用等。</a:t>
            </a:r>
            <a:r>
              <a:rPr lang="zh-CN" altLang="zh-CN" b="1" noProof="0" dirty="0">
                <a:ln>
                  <a:noFill/>
                </a:ln>
                <a:solidFill>
                  <a:srgbClr val="FF0000"/>
                </a:solidFill>
                <a:effectLst/>
                <a:uLnTx/>
                <a:uFillTx/>
                <a:latin typeface="华文细黑" panose="02010600040101010101" pitchFamily="2" charset="-122"/>
                <a:ea typeface="华文细黑" panose="02010600040101010101" pitchFamily="2" charset="-122"/>
                <a:sym typeface="+mn-ea"/>
              </a:rPr>
              <a:t>该指标应与企业有关研究开发会计科目或辅助账中折旧费用（与长期待摊费用）对应。</a:t>
            </a:r>
            <a:endParaRPr lang="zh-CN" altLang="en-US" dirty="0">
              <a:latin typeface="华文细黑" panose="02010600040101010101" pitchFamily="2" charset="-122"/>
              <a:ea typeface="华文细黑" panose="02010600040101010101" pitchFamily="2" charset="-122"/>
            </a:endParaRPr>
          </a:p>
        </p:txBody>
      </p:sp>
      <p:sp>
        <p:nvSpPr>
          <p:cNvPr id="16" name="文本框 8"/>
          <p:cNvSpPr txBox="1"/>
          <p:nvPr/>
        </p:nvSpPr>
        <p:spPr>
          <a:xfrm>
            <a:off x="3120705" y="3076411"/>
            <a:ext cx="8592185" cy="1892826"/>
          </a:xfrm>
          <a:prstGeom prst="rect">
            <a:avLst/>
          </a:prstGeom>
          <a:noFill/>
        </p:spPr>
        <p:txBody>
          <a:bodyPr wrap="square" rtlCol="0" anchor="t">
            <a:spAutoFit/>
          </a:bodyPr>
          <a:lstStyle/>
          <a:p>
            <a:pPr eaLnBrk="1" latinLnBrk="0" hangingPunct="1">
              <a:lnSpc>
                <a:spcPct val="130000"/>
              </a:lnSpc>
            </a:pPr>
            <a:r>
              <a:rPr lang="zh-CN" altLang="zh-CN" sz="1800" b="1" noProof="0" dirty="0">
                <a:ln>
                  <a:noFill/>
                </a:ln>
                <a:solidFill>
                  <a:srgbClr val="0000FF"/>
                </a:solidFill>
                <a:effectLst/>
                <a:uLnTx/>
                <a:uFillTx/>
                <a:latin typeface="微软雅黑" pitchFamily="34" charset="-122"/>
                <a:ea typeface="微软雅黑" pitchFamily="34" charset="-122"/>
                <a:sym typeface="+mn-ea"/>
              </a:rPr>
              <a:t>直接投入费用：</a:t>
            </a:r>
            <a:r>
              <a:rPr lang="zh-CN" altLang="zh-CN" b="1" dirty="0">
                <a:latin typeface="华文细黑" panose="02010600040101010101" pitchFamily="2" charset="-122"/>
                <a:ea typeface="华文细黑" panose="02010600040101010101" pitchFamily="2" charset="-122"/>
                <a:sym typeface="+mn-ea"/>
              </a:rPr>
              <a:t>包括直接消耗的材料、燃料和动力费用；用于中间试验和产品试制的模具、工艺装备开发及制造费，不构成固定资产的样品、样机及一般测试手段购置费，试制产品的检验费；用于研究开发活动的仪器、设备的运行维护、调整、检验、检测、维修等费用，以及通过经营租赁方式租入的用于研究开发活动的固定资产租赁费等。</a:t>
            </a:r>
            <a:endParaRPr lang="zh-CN" altLang="en-US" b="1" dirty="0">
              <a:latin typeface="华文细黑" panose="02010600040101010101" pitchFamily="2" charset="-122"/>
              <a:ea typeface="华文细黑" panose="02010600040101010101" pitchFamily="2" charset="-122"/>
            </a:endParaRPr>
          </a:p>
        </p:txBody>
      </p:sp>
      <p:sp>
        <p:nvSpPr>
          <p:cNvPr id="13"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animEffect transition="in" filter="fade">
                                      <p:cBhvr>
                                        <p:cTn id="19" dur="1000"/>
                                        <p:tgtEl>
                                          <p:spTgt spid="3076"/>
                                        </p:tgtEl>
                                      </p:cBhvr>
                                    </p:animEffect>
                                    <p:anim calcmode="lin" valueType="num">
                                      <p:cBhvr>
                                        <p:cTn id="20" dur="1000" fill="hold"/>
                                        <p:tgtEl>
                                          <p:spTgt spid="3076"/>
                                        </p:tgtEl>
                                        <p:attrNameLst>
                                          <p:attrName>ppt_x</p:attrName>
                                        </p:attrNameLst>
                                      </p:cBhvr>
                                      <p:tavLst>
                                        <p:tav tm="0">
                                          <p:val>
                                            <p:strVal val="#ppt_x"/>
                                          </p:val>
                                        </p:tav>
                                        <p:tav tm="100000">
                                          <p:val>
                                            <p:strVal val="#ppt_x"/>
                                          </p:val>
                                        </p:tav>
                                      </p:tavLst>
                                    </p:anim>
                                    <p:anim calcmode="lin" valueType="num">
                                      <p:cBhvr>
                                        <p:cTn id="21" dur="1000" fill="hold"/>
                                        <p:tgtEl>
                                          <p:spTgt spid="307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077"/>
                                        </p:tgtEl>
                                        <p:attrNameLst>
                                          <p:attrName>style.visibility</p:attrName>
                                        </p:attrNameLst>
                                      </p:cBhvr>
                                      <p:to>
                                        <p:strVal val="visible"/>
                                      </p:to>
                                    </p:set>
                                    <p:animEffect transition="in" filter="fade">
                                      <p:cBhvr>
                                        <p:cTn id="31" dur="1000"/>
                                        <p:tgtEl>
                                          <p:spTgt spid="3077"/>
                                        </p:tgtEl>
                                      </p:cBhvr>
                                    </p:animEffect>
                                    <p:anim calcmode="lin" valueType="num">
                                      <p:cBhvr>
                                        <p:cTn id="32" dur="1000" fill="hold"/>
                                        <p:tgtEl>
                                          <p:spTgt spid="3077"/>
                                        </p:tgtEl>
                                        <p:attrNameLst>
                                          <p:attrName>ppt_x</p:attrName>
                                        </p:attrNameLst>
                                      </p:cBhvr>
                                      <p:tavLst>
                                        <p:tav tm="0">
                                          <p:val>
                                            <p:strVal val="#ppt_x"/>
                                          </p:val>
                                        </p:tav>
                                        <p:tav tm="100000">
                                          <p:val>
                                            <p:strVal val="#ppt_x"/>
                                          </p:val>
                                        </p:tav>
                                      </p:tavLst>
                                    </p:anim>
                                    <p:anim calcmode="lin" valueType="num">
                                      <p:cBhvr>
                                        <p:cTn id="33" dur="1000" fill="hold"/>
                                        <p:tgtEl>
                                          <p:spTgt spid="307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p:nvPr>
        </p:nvPicPr>
        <p:blipFill>
          <a:blip r:embed="rId1">
            <a:extLst>
              <a:ext uri="{28A0092B-C50C-407E-A947-70E740481C1C}">
                <a14:useLocalDpi xmlns:a14="http://schemas.microsoft.com/office/drawing/2010/main" val="0"/>
              </a:ext>
            </a:extLst>
          </a:blip>
          <a:srcRect/>
          <a:stretch>
            <a:fillRect/>
          </a:stretch>
        </p:blipFill>
        <p:spPr bwMode="auto">
          <a:xfrm>
            <a:off x="360313" y="1774640"/>
            <a:ext cx="2755631" cy="498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a:solidFill>
                  <a:schemeClr val="accent1">
                    <a:lumMod val="75000"/>
                  </a:schemeClr>
                </a:solidFill>
                <a:latin typeface="微软雅黑" pitchFamily="34" charset="-122"/>
                <a:ea typeface="微软雅黑" pitchFamily="34" charset="-122"/>
                <a:sym typeface="Arial" pitchFamily="34" charset="0"/>
              </a:rPr>
              <a:t>1</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60163" y="991870"/>
            <a:ext cx="6180998"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问题二：</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开发费用情况？</a:t>
            </a:r>
          </a:p>
        </p:txBody>
      </p:sp>
      <p:sp>
        <p:nvSpPr>
          <p:cNvPr id="4" name="矩形 40"/>
          <p:cNvSpPr>
            <a:spLocks noChangeArrowheads="1"/>
          </p:cNvSpPr>
          <p:nvPr/>
        </p:nvSpPr>
        <p:spPr bwMode="auto">
          <a:xfrm>
            <a:off x="1899285" y="210887"/>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9" name="文本框 8"/>
          <p:cNvSpPr txBox="1"/>
          <p:nvPr/>
        </p:nvSpPr>
        <p:spPr>
          <a:xfrm>
            <a:off x="3432033" y="1867325"/>
            <a:ext cx="8362951" cy="1338828"/>
          </a:xfrm>
          <a:prstGeom prst="rect">
            <a:avLst/>
          </a:prstGeom>
          <a:noFill/>
        </p:spPr>
        <p:txBody>
          <a:bodyPr wrap="square" rtlCol="0" anchor="t">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lang="zh-CN" altLang="zh-CN" sz="1800" b="1" noProof="0" dirty="0">
                <a:ln>
                  <a:noFill/>
                </a:ln>
                <a:solidFill>
                  <a:srgbClr val="0000FF"/>
                </a:solidFill>
                <a:effectLst/>
                <a:uLnTx/>
                <a:uFillTx/>
                <a:latin typeface="微软雅黑" pitchFamily="34" charset="-122"/>
                <a:ea typeface="微软雅黑" pitchFamily="34" charset="-122"/>
                <a:sym typeface="+mn-ea"/>
              </a:rPr>
              <a:t>无形资产摊销费用：</a:t>
            </a:r>
            <a:r>
              <a:rPr lang="zh-CN" altLang="zh-CN" b="1" noProof="0" dirty="0">
                <a:ln>
                  <a:noFill/>
                </a:ln>
                <a:effectLst/>
                <a:uLnTx/>
                <a:uFillTx/>
                <a:latin typeface="华文细黑" panose="02010600040101010101" pitchFamily="2" charset="-122"/>
                <a:ea typeface="华文细黑" panose="02010600040101010101" pitchFamily="2" charset="-122"/>
                <a:sym typeface="+mn-ea"/>
              </a:rPr>
              <a:t>指报告期内企业用于研究开发活动的软件、知识产权、非专利技术（专有技术、许可证、设计和计算方法等）的摊销费用等。</a:t>
            </a:r>
            <a:r>
              <a:rPr lang="zh-CN" altLang="zh-CN" b="1" noProof="0" dirty="0">
                <a:ln>
                  <a:noFill/>
                </a:ln>
                <a:solidFill>
                  <a:srgbClr val="FF0000"/>
                </a:solidFill>
                <a:effectLst/>
                <a:uLnTx/>
                <a:uFillTx/>
                <a:latin typeface="华文细黑" panose="02010600040101010101" pitchFamily="2" charset="-122"/>
                <a:ea typeface="华文细黑" panose="02010600040101010101" pitchFamily="2" charset="-122"/>
                <a:sym typeface="+mn-ea"/>
              </a:rPr>
              <a:t>该指标应与企业有关研究开发会计科目或辅助账中无形资产摊销费用对应。</a:t>
            </a:r>
            <a:endParaRPr lang="zh-CN" altLang="en-US" b="1" dirty="0">
              <a:latin typeface="华文细黑" panose="02010600040101010101" pitchFamily="2" charset="-122"/>
              <a:ea typeface="华文细黑" panose="02010600040101010101" pitchFamily="2" charset="-122"/>
            </a:endParaRPr>
          </a:p>
        </p:txBody>
      </p:sp>
      <p:sp>
        <p:nvSpPr>
          <p:cNvPr id="10" name="文本框 9"/>
          <p:cNvSpPr txBox="1"/>
          <p:nvPr/>
        </p:nvSpPr>
        <p:spPr>
          <a:xfrm>
            <a:off x="3432033" y="3722929"/>
            <a:ext cx="8477567" cy="2400657"/>
          </a:xfrm>
          <a:prstGeom prst="rect">
            <a:avLst/>
          </a:prstGeom>
          <a:noFill/>
        </p:spPr>
        <p:txBody>
          <a:bodyPr wrap="square" rtlCol="0" anchor="t">
            <a:spAutoFit/>
          </a:bodyPr>
          <a:lstStyle/>
          <a:p>
            <a:pPr>
              <a:lnSpc>
                <a:spcPct val="150000"/>
              </a:lnSpc>
            </a:pPr>
            <a:r>
              <a:rPr lang="zh-CN" altLang="zh-CN" sz="1800" b="1" noProof="0" dirty="0">
                <a:ln>
                  <a:noFill/>
                </a:ln>
                <a:solidFill>
                  <a:srgbClr val="0000FF"/>
                </a:solidFill>
                <a:effectLst/>
                <a:uLnTx/>
                <a:uFillTx/>
                <a:latin typeface="微软雅黑" pitchFamily="34" charset="-122"/>
                <a:ea typeface="微软雅黑" pitchFamily="34" charset="-122"/>
                <a:sym typeface="+mn-ea"/>
              </a:rPr>
              <a:t>设计费用：</a:t>
            </a:r>
            <a:r>
              <a:rPr lang="zh-CN" altLang="zh-CN" b="1" dirty="0">
                <a:latin typeface="华文细黑" panose="02010600040101010101" pitchFamily="2" charset="-122"/>
                <a:ea typeface="华文细黑" panose="02010600040101010101" pitchFamily="2" charset="-122"/>
                <a:sym typeface="+mn-ea"/>
              </a:rPr>
              <a:t>指报告期内企业为新产品和新工艺进行构思、开发和制造，进行工序、技术规范、规程制定、操作特性方面的设计等发生的费用，包括为获得创新性、创意性、突破性产品进行的创意设计活动发生的相关费用等</a:t>
            </a:r>
            <a:r>
              <a:rPr lang="zh-CN" altLang="zh-CN" b="1" dirty="0" smtClean="0">
                <a:latin typeface="华文细黑" panose="02010600040101010101" pitchFamily="2" charset="-122"/>
                <a:ea typeface="华文细黑" panose="02010600040101010101" pitchFamily="2" charset="-122"/>
                <a:sym typeface="+mn-ea"/>
              </a:rPr>
              <a:t>。</a:t>
            </a:r>
            <a:endParaRPr lang="en-US" altLang="zh-CN" b="1" dirty="0" smtClean="0">
              <a:latin typeface="华文细黑" panose="02010600040101010101" pitchFamily="2" charset="-122"/>
              <a:ea typeface="华文细黑" panose="02010600040101010101" pitchFamily="2" charset="-122"/>
              <a:sym typeface="+mn-ea"/>
            </a:endParaRPr>
          </a:p>
          <a:p>
            <a:pPr>
              <a:lnSpc>
                <a:spcPct val="150000"/>
              </a:lnSpc>
              <a:spcBef>
                <a:spcPts val="1800"/>
              </a:spcBef>
            </a:pPr>
            <a:r>
              <a:rPr lang="en-US" altLang="zh-CN" b="1" dirty="0">
                <a:solidFill>
                  <a:srgbClr val="FF0000"/>
                </a:solidFill>
                <a:latin typeface="华文细黑" panose="02010600040101010101" pitchFamily="2" charset="-122"/>
                <a:ea typeface="华文细黑" panose="02010600040101010101" pitchFamily="2" charset="-122"/>
                <a:sym typeface="+mn-ea"/>
              </a:rPr>
              <a:t> </a:t>
            </a:r>
            <a:r>
              <a:rPr lang="en-US" altLang="zh-CN" b="1" dirty="0" smtClean="0">
                <a:solidFill>
                  <a:srgbClr val="FF0000"/>
                </a:solidFill>
                <a:latin typeface="华文细黑" panose="02010600040101010101" pitchFamily="2" charset="-122"/>
                <a:ea typeface="华文细黑" panose="02010600040101010101" pitchFamily="2" charset="-122"/>
                <a:sym typeface="+mn-ea"/>
              </a:rPr>
              <a:t>      </a:t>
            </a:r>
            <a:r>
              <a:rPr lang="zh-CN" altLang="en-US" b="1" dirty="0" smtClean="0">
                <a:solidFill>
                  <a:srgbClr val="FF0000"/>
                </a:solidFill>
                <a:latin typeface="楷体" pitchFamily="49" charset="-122"/>
                <a:ea typeface="楷体" pitchFamily="49" charset="-122"/>
                <a:sym typeface="+mn-ea"/>
              </a:rPr>
              <a:t>注意：</a:t>
            </a:r>
            <a:r>
              <a:rPr lang="zh-CN" altLang="en-US" b="1" dirty="0" smtClean="0">
                <a:latin typeface="楷体" pitchFamily="49" charset="-122"/>
                <a:ea typeface="楷体" pitchFamily="49" charset="-122"/>
                <a:sym typeface="+mn-ea"/>
              </a:rPr>
              <a:t>对于</a:t>
            </a:r>
            <a:r>
              <a:rPr lang="zh-CN" altLang="en-US" b="1" dirty="0">
                <a:latin typeface="楷体" pitchFamily="49" charset="-122"/>
                <a:ea typeface="楷体" pitchFamily="49" charset="-122"/>
                <a:sym typeface="+mn-ea"/>
              </a:rPr>
              <a:t>按照研究开发费用加计扣除减免政策进行核算的企业，该指标应与其</a:t>
            </a:r>
            <a:r>
              <a:rPr lang="zh-CN" altLang="en-US" b="1" dirty="0">
                <a:solidFill>
                  <a:srgbClr val="FF0000"/>
                </a:solidFill>
                <a:latin typeface="楷体" pitchFamily="49" charset="-122"/>
                <a:ea typeface="楷体" pitchFamily="49" charset="-122"/>
                <a:sym typeface="+mn-ea"/>
              </a:rPr>
              <a:t>新产品设计费用和新工艺规程制定费用合计</a:t>
            </a:r>
            <a:r>
              <a:rPr lang="zh-CN" altLang="en-US" b="1" dirty="0">
                <a:latin typeface="楷体" pitchFamily="49" charset="-122"/>
                <a:ea typeface="楷体" pitchFamily="49" charset="-122"/>
                <a:sym typeface="+mn-ea"/>
              </a:rPr>
              <a:t>对应。</a:t>
            </a:r>
            <a:endParaRPr lang="zh-CN" altLang="en-US" dirty="0">
              <a:latin typeface="楷体" pitchFamily="49" charset="-122"/>
              <a:ea typeface="楷体" pitchFamily="49" charset="-122"/>
            </a:endParaRPr>
          </a:p>
        </p:txBody>
      </p:sp>
      <mc:AlternateContent xmlns:mc="http://schemas.openxmlformats.org/markup-compatibility/2006" xmlns:p14="http://schemas.microsoft.com/office/powerpoint/2010/main">
        <mc:Choice Requires="p14">
          <p:contentPart r:id="rId2" p14:bwMode="auto">
            <p14:nvContentPartPr>
              <p14:cNvPr id="11" name="墨迹 10"/>
              <p14:cNvContentPartPr/>
              <p14:nvPr/>
            </p14:nvContentPartPr>
            <p14:xfrm>
              <a:off x="560162" y="3579987"/>
              <a:ext cx="1437454" cy="321161"/>
            </p14:xfrm>
          </p:contentPart>
        </mc:Choice>
        <mc:Fallback xmlns="">
          <p:pic>
            <p:nvPicPr>
              <p:cNvPr id="11" name="墨迹 10"/>
            </p:nvPicPr>
            <p:blipFill>
              <a:blip r:embed="rId3"/>
              <a:srcRect/>
            </p:blipFill>
            <p:spPr>
              <a:xfrm>
                <a:off x="560162" y="3579987"/>
                <a:ext cx="1437454" cy="321161"/>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6" name="墨迹 5"/>
              <p14:cNvContentPartPr/>
              <p14:nvPr/>
            </p14:nvContentPartPr>
            <p14:xfrm>
              <a:off x="560161" y="3972972"/>
              <a:ext cx="908051" cy="292100"/>
            </p14:xfrm>
          </p:contentPart>
        </mc:Choice>
        <mc:Fallback xmlns="">
          <p:pic>
            <p:nvPicPr>
              <p:cNvPr id="6" name="墨迹 5"/>
            </p:nvPicPr>
            <p:blipFill>
              <a:blip r:embed="rId5"/>
              <a:srcRect/>
            </p:blipFill>
            <p:spPr>
              <a:xfrm>
                <a:off x="560161" y="3972972"/>
                <a:ext cx="908051" cy="292100"/>
              </a:xfrm>
              <a:prstGeom prst="rect"/>
            </p:spPr>
          </p:pic>
        </mc:Fallback>
      </mc:AlternateContent>
      <p:sp>
        <p:nvSpPr>
          <p:cNvPr id="12"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p:nvPr>
        </p:nvPicPr>
        <p:blipFill>
          <a:blip r:embed="rId1">
            <a:extLst>
              <a:ext uri="{28A0092B-C50C-407E-A947-70E740481C1C}">
                <a14:useLocalDpi xmlns:a14="http://schemas.microsoft.com/office/drawing/2010/main" val="0"/>
              </a:ext>
            </a:extLst>
          </a:blip>
          <a:srcRect/>
          <a:stretch>
            <a:fillRect/>
          </a:stretch>
        </p:blipFill>
        <p:spPr bwMode="auto">
          <a:xfrm>
            <a:off x="360313" y="1785040"/>
            <a:ext cx="2755631" cy="498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a:solidFill>
                  <a:schemeClr val="accent1">
                    <a:lumMod val="75000"/>
                  </a:schemeClr>
                </a:solidFill>
                <a:latin typeface="微软雅黑" pitchFamily="34" charset="-122"/>
                <a:ea typeface="微软雅黑" pitchFamily="34" charset="-122"/>
                <a:sym typeface="Arial" pitchFamily="34" charset="0"/>
              </a:rPr>
              <a:t>1</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86155" y="991870"/>
            <a:ext cx="6155006"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问题二：</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开发费用情况？</a:t>
            </a:r>
          </a:p>
        </p:txBody>
      </p:sp>
      <p:sp>
        <p:nvSpPr>
          <p:cNvPr id="4" name="矩形 40"/>
          <p:cNvSpPr>
            <a:spLocks noChangeArrowheads="1"/>
          </p:cNvSpPr>
          <p:nvPr/>
        </p:nvSpPr>
        <p:spPr bwMode="auto">
          <a:xfrm>
            <a:off x="1899285" y="210887"/>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9" name="文本框 8"/>
          <p:cNvSpPr txBox="1"/>
          <p:nvPr/>
        </p:nvSpPr>
        <p:spPr>
          <a:xfrm>
            <a:off x="3537585" y="5112177"/>
            <a:ext cx="8362951" cy="1338828"/>
          </a:xfrm>
          <a:prstGeom prst="rect">
            <a:avLst/>
          </a:prstGeom>
          <a:noFill/>
        </p:spPr>
        <p:txBody>
          <a:bodyPr wrap="square" rtlCol="0" anchor="t">
            <a:spAutoFit/>
          </a:bodyPr>
          <a:lstStyle/>
          <a:p>
            <a:pPr>
              <a:lnSpc>
                <a:spcPct val="150000"/>
              </a:lnSpc>
            </a:pPr>
            <a:r>
              <a:rPr lang="zh-CN" altLang="en-US" sz="1800" b="1" dirty="0" smtClean="0">
                <a:solidFill>
                  <a:srgbClr val="FF0000"/>
                </a:solidFill>
                <a:latin typeface="+mn-ea"/>
                <a:ea typeface="+mn-ea"/>
                <a:sym typeface="+mn-ea"/>
              </a:rPr>
              <a:t>        注意：</a:t>
            </a:r>
            <a:r>
              <a:rPr lang="zh-CN" altLang="zh-CN" sz="1800" b="1" dirty="0" smtClean="0">
                <a:latin typeface="楷体" pitchFamily="49" charset="-122"/>
                <a:ea typeface="楷体" pitchFamily="49" charset="-122"/>
                <a:sym typeface="+mn-ea"/>
              </a:rPr>
              <a:t>该</a:t>
            </a:r>
            <a:r>
              <a:rPr lang="zh-CN" altLang="zh-CN" sz="1800" b="1" dirty="0">
                <a:latin typeface="楷体" pitchFamily="49" charset="-122"/>
                <a:ea typeface="楷体" pitchFamily="49" charset="-122"/>
                <a:sym typeface="+mn-ea"/>
              </a:rPr>
              <a:t>指标应与企业有关研究开发会计科目或辅助账中装备调试费用与试验费用对应。对于按照研究开发费用加计扣除减免政策进行核算的企业，该指标应与其</a:t>
            </a:r>
            <a:r>
              <a:rPr lang="zh-CN" altLang="zh-CN" sz="1800" b="1" dirty="0">
                <a:solidFill>
                  <a:srgbClr val="FF0000"/>
                </a:solidFill>
                <a:latin typeface="楷体" pitchFamily="49" charset="-122"/>
                <a:ea typeface="楷体" pitchFamily="49" charset="-122"/>
                <a:sym typeface="+mn-ea"/>
              </a:rPr>
              <a:t>新药研制的临床试验费和勘探开发技术的现场试验费合计</a:t>
            </a:r>
            <a:r>
              <a:rPr lang="zh-CN" altLang="zh-CN" sz="1800" b="1" dirty="0">
                <a:latin typeface="楷体" pitchFamily="49" charset="-122"/>
                <a:ea typeface="楷体" pitchFamily="49" charset="-122"/>
                <a:sym typeface="+mn-ea"/>
              </a:rPr>
              <a:t>对应</a:t>
            </a:r>
            <a:r>
              <a:rPr lang="zh-CN" altLang="zh-CN" sz="1800" b="1" dirty="0" smtClean="0">
                <a:latin typeface="楷体" pitchFamily="49" charset="-122"/>
                <a:ea typeface="楷体" pitchFamily="49" charset="-122"/>
                <a:sym typeface="+mn-ea"/>
              </a:rPr>
              <a:t>。</a:t>
            </a:r>
            <a:endParaRPr lang="zh-CN" altLang="zh-CN" sz="1800" b="1" noProof="0" dirty="0">
              <a:ln>
                <a:noFill/>
              </a:ln>
              <a:effectLst/>
              <a:uLnTx/>
              <a:uFillTx/>
              <a:latin typeface="楷体" pitchFamily="49" charset="-122"/>
              <a:ea typeface="楷体" pitchFamily="49" charset="-122"/>
              <a:sym typeface="+mn-ea"/>
            </a:endParaRPr>
          </a:p>
        </p:txBody>
      </p:sp>
      <mc:AlternateContent xmlns:mc="http://schemas.openxmlformats.org/markup-compatibility/2006" xmlns:p14="http://schemas.microsoft.com/office/powerpoint/2010/main">
        <mc:Choice Requires="p14">
          <p:contentPart r:id="rId2" p14:bwMode="auto">
            <p14:nvContentPartPr>
              <p14:cNvPr id="11" name="墨迹 10"/>
              <p14:cNvContentPartPr/>
              <p14:nvPr/>
            </p14:nvContentPartPr>
            <p14:xfrm>
              <a:off x="490220" y="4275472"/>
              <a:ext cx="1781203" cy="371831"/>
            </p14:xfrm>
          </p:contentPart>
        </mc:Choice>
        <mc:Fallback xmlns="">
          <p:pic>
            <p:nvPicPr>
              <p:cNvPr id="11" name="墨迹 10"/>
            </p:nvPicPr>
            <p:blipFill>
              <a:blip r:embed="rId3"/>
              <a:srcRect/>
            </p:blipFill>
            <p:spPr>
              <a:xfrm>
                <a:off x="490220" y="4275472"/>
                <a:ext cx="1781203" cy="371831"/>
              </a:xfrm>
              <a:prstGeom prst="rect"/>
            </p:spPr>
          </p:pic>
        </mc:Fallback>
      </mc:AlternateContent>
      <p:sp>
        <p:nvSpPr>
          <p:cNvPr id="2" name="矩形 1"/>
          <p:cNvSpPr/>
          <p:nvPr/>
        </p:nvSpPr>
        <p:spPr>
          <a:xfrm>
            <a:off x="3455596" y="2179857"/>
            <a:ext cx="8362950" cy="1700530"/>
          </a:xfrm>
          <a:prstGeom prst="rect">
            <a:avLst/>
          </a:prstGeom>
        </p:spPr>
        <p:txBody>
          <a:bodyPr wrap="square">
            <a:spAutoFit/>
          </a:bodyPr>
          <a:lstStyle/>
          <a:p>
            <a:pPr>
              <a:lnSpc>
                <a:spcPct val="150000"/>
              </a:lnSpc>
            </a:pPr>
            <a:r>
              <a:rPr lang="zh-CN" altLang="zh-CN" dirty="0">
                <a:solidFill>
                  <a:srgbClr val="C00000"/>
                </a:solidFill>
                <a:latin typeface="微软雅黑" pitchFamily="34" charset="-122"/>
                <a:ea typeface="微软雅黑" pitchFamily="34" charset="-122"/>
                <a:sym typeface="+mn-ea"/>
              </a:rPr>
              <a:t> </a:t>
            </a:r>
            <a:r>
              <a:rPr lang="zh-CN" altLang="zh-CN" b="1" dirty="0">
                <a:solidFill>
                  <a:srgbClr val="0000FF"/>
                </a:solidFill>
                <a:latin typeface="微软雅黑" pitchFamily="34" charset="-122"/>
                <a:ea typeface="微软雅黑" pitchFamily="34" charset="-122"/>
                <a:sym typeface="+mn-ea"/>
              </a:rPr>
              <a:t>装备调试费用：</a:t>
            </a:r>
            <a:r>
              <a:rPr lang="zh-CN" altLang="zh-CN" b="1" dirty="0">
                <a:latin typeface="楷体" pitchFamily="49" charset="-122"/>
                <a:ea typeface="楷体" pitchFamily="49" charset="-122"/>
                <a:sym typeface="+mn-ea"/>
              </a:rPr>
              <a:t>指报告期内企业</a:t>
            </a:r>
            <a:r>
              <a:rPr lang="zh-CN" altLang="zh-CN" b="1" dirty="0" smtClean="0">
                <a:latin typeface="楷体" pitchFamily="49" charset="-122"/>
                <a:ea typeface="楷体" pitchFamily="49" charset="-122"/>
                <a:sym typeface="+mn-ea"/>
              </a:rPr>
              <a:t>在</a:t>
            </a:r>
            <a:r>
              <a:rPr lang="zh-CN" altLang="en-US" b="1" dirty="0" smtClean="0">
                <a:latin typeface="楷体" pitchFamily="49" charset="-122"/>
                <a:ea typeface="楷体" pitchFamily="49" charset="-122"/>
                <a:sym typeface="+mn-ea"/>
              </a:rPr>
              <a:t>研发</a:t>
            </a:r>
            <a:r>
              <a:rPr lang="zh-CN" altLang="en-US" b="1" dirty="0">
                <a:latin typeface="楷体" pitchFamily="49" charset="-122"/>
                <a:ea typeface="楷体" pitchFamily="49" charset="-122"/>
                <a:sym typeface="+mn-ea"/>
              </a:rPr>
              <a:t>活动</a:t>
            </a:r>
            <a:r>
              <a:rPr lang="zh-CN" altLang="zh-CN" b="1" dirty="0" smtClean="0">
                <a:latin typeface="楷体" pitchFamily="49" charset="-122"/>
                <a:ea typeface="楷体" pitchFamily="49" charset="-122"/>
                <a:sym typeface="+mn-ea"/>
              </a:rPr>
              <a:t>工装</a:t>
            </a:r>
            <a:r>
              <a:rPr lang="zh-CN" altLang="zh-CN" b="1" dirty="0">
                <a:latin typeface="楷体" pitchFamily="49" charset="-122"/>
                <a:ea typeface="楷体" pitchFamily="49" charset="-122"/>
                <a:sym typeface="+mn-ea"/>
              </a:rPr>
              <a:t>准备过程</a:t>
            </a:r>
            <a:r>
              <a:rPr lang="zh-CN" altLang="zh-CN" b="1" dirty="0" smtClean="0">
                <a:latin typeface="楷体" pitchFamily="49" charset="-122"/>
                <a:ea typeface="楷体" pitchFamily="49" charset="-122"/>
                <a:sym typeface="+mn-ea"/>
              </a:rPr>
              <a:t>中所</a:t>
            </a:r>
            <a:r>
              <a:rPr lang="zh-CN" altLang="zh-CN" b="1" dirty="0">
                <a:latin typeface="楷体" pitchFamily="49" charset="-122"/>
                <a:ea typeface="楷体" pitchFamily="49" charset="-122"/>
                <a:sym typeface="+mn-ea"/>
              </a:rPr>
              <a:t>发生的费用，包括研制特殊、专用的生产机器，改变生产和质量控制程序，或制定新方法及标准等活动所发生的费用。不包括为大规模批量化和商业化生产所进行的常规性工装准备和工业工程发生的</a:t>
            </a:r>
            <a:r>
              <a:rPr lang="zh-CN" altLang="zh-CN" b="1" dirty="0" smtClean="0">
                <a:latin typeface="楷体" pitchFamily="49" charset="-122"/>
                <a:ea typeface="楷体" pitchFamily="49" charset="-122"/>
                <a:sym typeface="+mn-ea"/>
              </a:rPr>
              <a:t>费用。</a:t>
            </a:r>
            <a:endParaRPr lang="zh-CN" altLang="en-US" dirty="0"/>
          </a:p>
        </p:txBody>
      </p:sp>
      <p:sp>
        <p:nvSpPr>
          <p:cNvPr id="3" name="矩形 2"/>
          <p:cNvSpPr/>
          <p:nvPr/>
        </p:nvSpPr>
        <p:spPr>
          <a:xfrm>
            <a:off x="3581059" y="4032198"/>
            <a:ext cx="8362951" cy="858377"/>
          </a:xfrm>
          <a:prstGeom prst="rect">
            <a:avLst/>
          </a:prstGeom>
        </p:spPr>
        <p:txBody>
          <a:bodyPr wrap="square">
            <a:spAutoFit/>
          </a:bodyPr>
          <a:lstStyle/>
          <a:p>
            <a:pPr>
              <a:lnSpc>
                <a:spcPct val="150000"/>
              </a:lnSpc>
            </a:pPr>
            <a:r>
              <a:rPr lang="zh-CN" altLang="zh-CN" b="1" dirty="0">
                <a:solidFill>
                  <a:srgbClr val="0000FF"/>
                </a:solidFill>
                <a:latin typeface="微软雅黑" pitchFamily="34" charset="-122"/>
                <a:ea typeface="微软雅黑" pitchFamily="34" charset="-122"/>
                <a:sym typeface="+mn-ea"/>
              </a:rPr>
              <a:t>试验</a:t>
            </a:r>
            <a:r>
              <a:rPr lang="zh-CN" altLang="zh-CN" b="1" dirty="0" smtClean="0">
                <a:solidFill>
                  <a:srgbClr val="0000FF"/>
                </a:solidFill>
                <a:latin typeface="微软雅黑" pitchFamily="34" charset="-122"/>
                <a:ea typeface="微软雅黑" pitchFamily="34" charset="-122"/>
                <a:sym typeface="+mn-ea"/>
              </a:rPr>
              <a:t>费用</a:t>
            </a:r>
            <a:r>
              <a:rPr lang="zh-CN" altLang="en-US" b="1" dirty="0" smtClean="0">
                <a:solidFill>
                  <a:srgbClr val="0000FF"/>
                </a:solidFill>
                <a:latin typeface="微软雅黑" pitchFamily="34" charset="-122"/>
                <a:ea typeface="微软雅黑" pitchFamily="34" charset="-122"/>
                <a:sym typeface="+mn-ea"/>
              </a:rPr>
              <a:t>：</a:t>
            </a:r>
            <a:r>
              <a:rPr lang="zh-CN" altLang="zh-CN" b="1" dirty="0" smtClean="0">
                <a:latin typeface="楷体" pitchFamily="49" charset="-122"/>
                <a:ea typeface="楷体" pitchFamily="49" charset="-122"/>
                <a:sym typeface="+mn-ea"/>
              </a:rPr>
              <a:t>包括新药</a:t>
            </a:r>
            <a:r>
              <a:rPr lang="zh-CN" altLang="zh-CN" b="1" dirty="0">
                <a:latin typeface="楷体" pitchFamily="49" charset="-122"/>
                <a:ea typeface="楷体" pitchFamily="49" charset="-122"/>
                <a:sym typeface="+mn-ea"/>
              </a:rPr>
              <a:t>研制的临床试验费、勘探开发技术的现场试验费、田间试验费等。</a:t>
            </a:r>
            <a:endParaRPr lang="zh-CN" altLang="en-US" b="1" dirty="0">
              <a:latin typeface="楷体" pitchFamily="49" charset="-122"/>
              <a:ea typeface="楷体" pitchFamily="49" charset="-122"/>
            </a:endParaRPr>
          </a:p>
        </p:txBody>
      </p:sp>
      <p:sp>
        <p:nvSpPr>
          <p:cNvPr id="12"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p:nvPr>
        </p:nvPicPr>
        <p:blipFill>
          <a:blip r:embed="rId1">
            <a:extLst>
              <a:ext uri="{28A0092B-C50C-407E-A947-70E740481C1C}">
                <a14:useLocalDpi xmlns:a14="http://schemas.microsoft.com/office/drawing/2010/main" val="0"/>
              </a:ext>
            </a:extLst>
          </a:blip>
          <a:srcRect/>
          <a:stretch>
            <a:fillRect/>
          </a:stretch>
        </p:blipFill>
        <p:spPr bwMode="auto">
          <a:xfrm>
            <a:off x="447175" y="1819344"/>
            <a:ext cx="2755631" cy="498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4"/>
          <p:cNvSpPr>
            <a:spLocks noGrp="1"/>
          </p:cNvSpPr>
          <p:nvPr>
            <p:ph type="sldNum" sz="quarter" idx="12"/>
          </p:nvPr>
        </p:nvSpPr>
        <p:spPr>
          <a:xfrm>
            <a:off x="13176251" y="7632701"/>
            <a:ext cx="1016000" cy="365125"/>
          </a:xfrm>
        </p:spPr>
        <p:txBody>
          <a:bodyPr/>
          <a:lstStyle/>
          <a:p>
            <a:fld id="{C136B7D2-B98C-44FD-8D04-7EC62A564975}" type="slidenum">
              <a:rPr lang="en-US" smtClean="0">
                <a:cs typeface="+mn-ea"/>
                <a:sym typeface="+mn-lt"/>
              </a:rPr>
            </a:fld>
            <a:endParaRPr lang="en-US" dirty="0">
              <a:cs typeface="+mn-ea"/>
              <a:sym typeface="+mn-lt"/>
            </a:endParaRPr>
          </a:p>
        </p:txBody>
      </p:sp>
      <p:sp>
        <p:nvSpPr>
          <p:cNvPr id="5"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a:solidFill>
                  <a:schemeClr val="accent1">
                    <a:lumMod val="75000"/>
                  </a:schemeClr>
                </a:solidFill>
                <a:latin typeface="微软雅黑" pitchFamily="34" charset="-122"/>
                <a:ea typeface="微软雅黑" pitchFamily="34" charset="-122"/>
                <a:sym typeface="Arial" pitchFamily="34" charset="0"/>
              </a:rPr>
              <a:t>活动表</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a:t>
            </a:r>
            <a:r>
              <a:rPr lang="en-US" altLang="zh-CN" sz="3200" b="1" dirty="0">
                <a:solidFill>
                  <a:schemeClr val="accent1">
                    <a:lumMod val="75000"/>
                  </a:schemeClr>
                </a:solidFill>
                <a:latin typeface="微软雅黑" pitchFamily="34" charset="-122"/>
                <a:ea typeface="微软雅黑" pitchFamily="34" charset="-122"/>
                <a:sym typeface="Arial" pitchFamily="34" charset="0"/>
              </a:rPr>
              <a:t>1</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07-2</a:t>
            </a:r>
            <a:r>
              <a:rPr lang="zh-CN" altLang="en-US" sz="3200" b="1" dirty="0">
                <a:solidFill>
                  <a:schemeClr val="accent1">
                    <a:lumMod val="75000"/>
                  </a:schemeClr>
                </a:solidFill>
                <a:latin typeface="微软雅黑" pitchFamily="34" charset="-122"/>
                <a:ea typeface="微软雅黑" pitchFamily="34" charset="-122"/>
                <a:sym typeface="Arial" pitchFamily="34" charset="0"/>
              </a:rPr>
              <a:t>表）填报说明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577515" y="991870"/>
            <a:ext cx="6163645"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问题二：</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开发费用情况？</a:t>
            </a:r>
          </a:p>
        </p:txBody>
      </p:sp>
      <p:sp>
        <p:nvSpPr>
          <p:cNvPr id="4" name="矩形 40"/>
          <p:cNvSpPr>
            <a:spLocks noChangeArrowheads="1"/>
          </p:cNvSpPr>
          <p:nvPr/>
        </p:nvSpPr>
        <p:spPr bwMode="auto">
          <a:xfrm>
            <a:off x="1946276" y="18873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2" name="TextBox 7"/>
          <p:cNvSpPr txBox="1"/>
          <p:nvPr/>
        </p:nvSpPr>
        <p:spPr>
          <a:xfrm>
            <a:off x="3537584" y="2292736"/>
            <a:ext cx="8114667" cy="1338828"/>
          </a:xfrm>
          <a:prstGeom prst="rect">
            <a:avLst/>
          </a:prstGeom>
          <a:noFill/>
        </p:spPr>
        <p:txBody>
          <a:bodyPr wrap="square" rtlCol="0">
            <a:spAutoFit/>
          </a:bodyPr>
          <a:lstStyle/>
          <a:p>
            <a:pPr eaLnBrk="1" latinLnBrk="0" hangingPunct="1">
              <a:lnSpc>
                <a:spcPct val="150000"/>
              </a:lnSpc>
            </a:pPr>
            <a:r>
              <a:rPr lang="zh-CN" altLang="zh-CN" sz="1800" b="1" noProof="0" dirty="0" smtClean="0">
                <a:ln>
                  <a:noFill/>
                </a:ln>
                <a:solidFill>
                  <a:srgbClr val="0000FF"/>
                </a:solidFill>
                <a:effectLst/>
                <a:uLnTx/>
                <a:uFillTx/>
                <a:latin typeface="微软雅黑" pitchFamily="34" charset="-122"/>
                <a:ea typeface="微软雅黑" pitchFamily="34" charset="-122"/>
              </a:rPr>
              <a:t>委托</a:t>
            </a:r>
            <a:r>
              <a:rPr lang="zh-CN" altLang="zh-CN" sz="1800" b="1" noProof="0" dirty="0">
                <a:ln>
                  <a:noFill/>
                </a:ln>
                <a:solidFill>
                  <a:srgbClr val="0000FF"/>
                </a:solidFill>
                <a:effectLst/>
                <a:uLnTx/>
                <a:uFillTx/>
                <a:latin typeface="微软雅黑" pitchFamily="34" charset="-122"/>
                <a:ea typeface="微软雅黑" pitchFamily="34" charset="-122"/>
              </a:rPr>
              <a:t>外部研究开发费用：</a:t>
            </a:r>
            <a:r>
              <a:rPr lang="zh-CN" altLang="en-US" b="1" dirty="0">
                <a:latin typeface="华文细黑" panose="02010600040101010101" pitchFamily="2" charset="-122"/>
                <a:ea typeface="华文细黑" panose="02010600040101010101" pitchFamily="2" charset="-122"/>
              </a:rPr>
              <a:t>指报告期内企业委托境内外其他机构进行研究开发活动所发生的费用。</a:t>
            </a:r>
            <a:r>
              <a:rPr lang="zh-CN" altLang="en-US" b="1" dirty="0">
                <a:solidFill>
                  <a:srgbClr val="FF0000"/>
                </a:solidFill>
                <a:latin typeface="华文细黑" panose="02010600040101010101" pitchFamily="2" charset="-122"/>
                <a:ea typeface="华文细黑" panose="02010600040101010101" pitchFamily="2" charset="-122"/>
              </a:rPr>
              <a:t>应与企业有关研究开发会计科目或辅助账中委托外部研究开发费用对应。</a:t>
            </a:r>
          </a:p>
        </p:txBody>
      </p:sp>
      <p:sp>
        <p:nvSpPr>
          <p:cNvPr id="9" name="TextBox 7"/>
          <p:cNvSpPr txBox="1"/>
          <p:nvPr/>
        </p:nvSpPr>
        <p:spPr>
          <a:xfrm>
            <a:off x="3537585" y="4309776"/>
            <a:ext cx="7975771" cy="1338828"/>
          </a:xfrm>
          <a:prstGeom prst="rect">
            <a:avLst/>
          </a:prstGeom>
          <a:noFill/>
        </p:spPr>
        <p:txBody>
          <a:bodyPr wrap="square" rtlCol="0">
            <a:spAutoFit/>
          </a:bodyPr>
          <a:lstStyle/>
          <a:p>
            <a:pPr eaLnBrk="1" latinLnBrk="0" hangingPunct="1">
              <a:lnSpc>
                <a:spcPct val="150000"/>
              </a:lnSpc>
            </a:pPr>
            <a:r>
              <a:rPr lang="zh-CN" altLang="zh-CN" sz="1800" b="1" noProof="0" dirty="0" smtClean="0">
                <a:ln>
                  <a:noFill/>
                </a:ln>
                <a:solidFill>
                  <a:srgbClr val="0000FF"/>
                </a:solidFill>
                <a:effectLst/>
                <a:uLnTx/>
                <a:uFillTx/>
                <a:latin typeface="微软雅黑" pitchFamily="34" charset="-122"/>
                <a:ea typeface="微软雅黑" pitchFamily="34" charset="-122"/>
              </a:rPr>
              <a:t>其他</a:t>
            </a:r>
            <a:r>
              <a:rPr lang="zh-CN" altLang="zh-CN" sz="1800" b="1" noProof="0" dirty="0">
                <a:ln>
                  <a:noFill/>
                </a:ln>
                <a:solidFill>
                  <a:srgbClr val="0000FF"/>
                </a:solidFill>
                <a:effectLst/>
                <a:uLnTx/>
                <a:uFillTx/>
                <a:latin typeface="微软雅黑" pitchFamily="34" charset="-122"/>
                <a:ea typeface="微软雅黑" pitchFamily="34" charset="-122"/>
              </a:rPr>
              <a:t>费用：</a:t>
            </a:r>
            <a:r>
              <a:rPr lang="zh-CN" altLang="zh-CN" b="1" dirty="0">
                <a:latin typeface="华文细黑" panose="02010600040101010101" pitchFamily="2" charset="-122"/>
                <a:ea typeface="华文细黑" panose="02010600040101010101" pitchFamily="2" charset="-122"/>
                <a:sym typeface="+mn-ea"/>
              </a:rPr>
              <a:t>包括技术图书资料费、资料翻译费、专家咨询费、高新科技研发保险费，研发成果的检索、论证、评审、鉴定、验收费用，知识产权的申请费、注册费、代理费，会议费、差旅费、通讯费等。</a:t>
            </a:r>
            <a:endParaRPr lang="zh-CN" altLang="en-US" b="1" dirty="0">
              <a:solidFill>
                <a:srgbClr val="C00000"/>
              </a:solidFill>
              <a:latin typeface="华文细黑" panose="02010600040101010101" pitchFamily="2" charset="-122"/>
              <a:ea typeface="华文细黑" panose="02010600040101010101" pitchFamily="2" charset="-122"/>
            </a:endParaRPr>
          </a:p>
        </p:txBody>
      </p:sp>
      <mc:AlternateContent xmlns:mc="http://schemas.openxmlformats.org/markup-compatibility/2006" xmlns:p14="http://schemas.microsoft.com/office/powerpoint/2010/main">
        <mc:Choice Requires="p14">
          <p:contentPart r:id="rId2" p14:bwMode="auto">
            <p14:nvContentPartPr>
              <p14:cNvPr id="3" name="墨迹 2"/>
              <p14:cNvContentPartPr/>
              <p14:nvPr/>
            </p14:nvContentPartPr>
            <p14:xfrm>
              <a:off x="663841" y="6467742"/>
              <a:ext cx="1334771" cy="272783"/>
            </p14:xfrm>
          </p:contentPart>
        </mc:Choice>
        <mc:Fallback xmlns="">
          <p:pic>
            <p:nvPicPr>
              <p:cNvPr id="3" name="墨迹 2"/>
            </p:nvPicPr>
            <p:blipFill>
              <a:blip r:embed="rId3"/>
              <a:srcRect/>
            </p:blipFill>
            <p:spPr>
              <a:xfrm>
                <a:off x="663841" y="6467742"/>
                <a:ext cx="1334771" cy="272783"/>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6" name="墨迹 5"/>
              <p14:cNvContentPartPr/>
              <p14:nvPr/>
            </p14:nvContentPartPr>
            <p14:xfrm>
              <a:off x="663841" y="4750941"/>
              <a:ext cx="1631315" cy="290299"/>
            </p14:xfrm>
          </p:contentPart>
        </mc:Choice>
        <mc:Fallback xmlns="">
          <p:pic>
            <p:nvPicPr>
              <p:cNvPr id="6" name="墨迹 5"/>
            </p:nvPicPr>
            <p:blipFill>
              <a:blip r:embed="rId5"/>
              <a:srcRect/>
            </p:blipFill>
            <p:spPr>
              <a:xfrm>
                <a:off x="663841" y="4750941"/>
                <a:ext cx="1631315" cy="290299"/>
              </a:xfrm>
              <a:prstGeom prst="rect"/>
            </p:spPr>
          </p:pic>
        </mc:Fallback>
      </mc:AlternateContent>
      <p:sp>
        <p:nvSpPr>
          <p:cNvPr id="13"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0220" y="1831340"/>
            <a:ext cx="2855408" cy="4332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0"/>
          <p:cNvSpPr>
            <a:spLocks noChangeArrowheads="1"/>
          </p:cNvSpPr>
          <p:nvPr/>
        </p:nvSpPr>
        <p:spPr bwMode="auto">
          <a:xfrm>
            <a:off x="1915163" y="21200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609601" y="991871"/>
            <a:ext cx="10115774"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问题三：</a:t>
            </a:r>
            <a:r>
              <a:rPr lang="zh-CN" altLang="en-US" sz="2800" b="1" dirty="0" smtClean="0">
                <a:latin typeface="微软雅黑" pitchFamily="34" charset="-122"/>
                <a:ea typeface="微软雅黑" pitchFamily="34" charset="-122"/>
              </a:rPr>
              <a:t>研究开发资产情况</a:t>
            </a:r>
            <a:r>
              <a:rPr lang="zh-CN" altLang="en-US" sz="2800" b="1" dirty="0">
                <a:latin typeface="微软雅黑" pitchFamily="34" charset="-122"/>
                <a:ea typeface="微软雅黑" pitchFamily="34" charset="-122"/>
              </a:rPr>
              <a:t>？</a:t>
            </a:r>
          </a:p>
        </p:txBody>
      </p:sp>
      <p:sp>
        <p:nvSpPr>
          <p:cNvPr id="3" name="文本框 2"/>
          <p:cNvSpPr txBox="1"/>
          <p:nvPr/>
        </p:nvSpPr>
        <p:spPr>
          <a:xfrm>
            <a:off x="3507106" y="1831341"/>
            <a:ext cx="8028305" cy="1449628"/>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sz="1800" b="1" noProof="0" dirty="0">
                <a:ln>
                  <a:noFill/>
                </a:ln>
                <a:solidFill>
                  <a:srgbClr val="0000FF"/>
                </a:solidFill>
                <a:effectLst/>
                <a:uLnTx/>
                <a:uFillTx/>
                <a:latin typeface="微软雅黑" pitchFamily="34" charset="-122"/>
                <a:ea typeface="微软雅黑" pitchFamily="34" charset="-122"/>
                <a:sym typeface="+mn-ea"/>
              </a:rPr>
              <a:t>当年形成用于研究开发的固定资产</a:t>
            </a:r>
            <a:r>
              <a:rPr lang="zh-CN" altLang="zh-CN" b="1" noProof="0" dirty="0">
                <a:ln>
                  <a:noFill/>
                </a:ln>
                <a:solidFill>
                  <a:srgbClr val="0000FF"/>
                </a:solidFill>
                <a:effectLst/>
                <a:uLnTx/>
                <a:uFillTx/>
                <a:latin typeface="微软雅黑" pitchFamily="34" charset="-122"/>
                <a:ea typeface="微软雅黑" pitchFamily="34" charset="-122"/>
                <a:sym typeface="+mn-ea"/>
              </a:rPr>
              <a:t>：</a:t>
            </a:r>
            <a:r>
              <a:rPr lang="zh-CN" altLang="zh-CN" b="1" noProof="0" dirty="0">
                <a:ln>
                  <a:noFill/>
                </a:ln>
                <a:solidFill>
                  <a:schemeClr val="tx1">
                    <a:lumMod val="95000"/>
                    <a:lumOff val="5000"/>
                  </a:schemeClr>
                </a:solidFill>
                <a:effectLst/>
                <a:uLnTx/>
                <a:uFillTx/>
                <a:latin typeface="黑体" charset="-122"/>
                <a:ea typeface="黑体" charset="-122"/>
                <a:sym typeface="+mn-ea"/>
              </a:rPr>
              <a:t>指报告期内企业形成用于研究开发的固定资产原价。</a:t>
            </a:r>
            <a:r>
              <a:rPr lang="zh-CN" altLang="zh-CN" b="1" noProof="0" dirty="0">
                <a:ln>
                  <a:noFill/>
                </a:ln>
                <a:solidFill>
                  <a:srgbClr val="FF0000"/>
                </a:solidFill>
                <a:effectLst/>
                <a:uLnTx/>
                <a:uFillTx/>
                <a:latin typeface="+mn-ea"/>
                <a:ea typeface="+mn-ea"/>
                <a:sym typeface="+mn-ea"/>
              </a:rPr>
              <a:t>该指标应与企业有关会计科目计入的形成用于企业研究开发活动的固定资产原价对应。</a:t>
            </a:r>
            <a:endParaRPr kumimoji="0" lang="zh-CN" altLang="en-US" b="1" i="0" u="sng" strike="noStrike" kern="1200" cap="none" spc="0" normalizeH="0" baseline="0" noProof="0" dirty="0">
              <a:ln>
                <a:noFill/>
              </a:ln>
              <a:solidFill>
                <a:srgbClr val="FF0000"/>
              </a:solidFill>
              <a:effectLst/>
              <a:uLnTx/>
              <a:uFillTx/>
              <a:latin typeface="+mn-ea"/>
              <a:ea typeface="+mn-ea"/>
              <a:cs typeface="+mn-cs"/>
            </a:endParaRPr>
          </a:p>
          <a:p>
            <a:pPr marL="0" marR="0" lvl="0" indent="0" algn="l" defTabSz="914400" rtl="0" eaLnBrk="1" fontAlgn="base" latinLnBrk="0" hangingPunct="1">
              <a:spcBef>
                <a:spcPct val="0"/>
              </a:spcBef>
              <a:spcAft>
                <a:spcPct val="0"/>
              </a:spcAft>
              <a:buClrTx/>
              <a:buSzTx/>
              <a:buFontTx/>
              <a:buNone/>
              <a:defRPr/>
            </a:pPr>
            <a:r>
              <a:rPr lang="en-US" altLang="zh-CN" b="1" noProof="0" dirty="0">
                <a:ln>
                  <a:noFill/>
                </a:ln>
                <a:effectLst/>
                <a:uLnTx/>
                <a:uFillTx/>
                <a:latin typeface="+mn-ea"/>
                <a:ea typeface="+mn-ea"/>
                <a:sym typeface="+mn-ea"/>
              </a:rPr>
              <a:t>  </a:t>
            </a:r>
            <a:endParaRPr lang="zh-CN" altLang="en-US" dirty="0"/>
          </a:p>
        </p:txBody>
      </p:sp>
      <mc:AlternateContent xmlns:mc="http://schemas.openxmlformats.org/markup-compatibility/2006" xmlns:p14="http://schemas.microsoft.com/office/powerpoint/2010/main">
        <mc:Choice Requires="p14">
          <p:contentPart r:id="rId2" p14:bwMode="auto">
            <p14:nvContentPartPr>
              <p14:cNvPr id="8" name="墨迹 7"/>
              <p14:cNvContentPartPr/>
              <p14:nvPr/>
            </p14:nvContentPartPr>
            <p14:xfrm>
              <a:off x="490220" y="2474730"/>
              <a:ext cx="2005554" cy="539950"/>
            </p14:xfrm>
          </p:contentPart>
        </mc:Choice>
        <mc:Fallback xmlns="">
          <p:pic>
            <p:nvPicPr>
              <p:cNvPr id="8" name="墨迹 7"/>
            </p:nvPicPr>
            <p:blipFill>
              <a:blip r:embed="rId3"/>
              <a:srcRect/>
            </p:blipFill>
            <p:spPr>
              <a:xfrm>
                <a:off x="490220" y="2474730"/>
                <a:ext cx="2005554" cy="539950"/>
              </a:xfrm>
              <a:prstGeom prst="rect"/>
            </p:spPr>
          </p:pic>
        </mc:Fallback>
      </mc:AlternateContent>
      <p:graphicFrame>
        <p:nvGraphicFramePr>
          <p:cNvPr id="4" name="图示 3"/>
          <p:cNvGraphicFramePr/>
          <p:nvPr/>
        </p:nvGraphicFramePr>
        <p:xfrm>
          <a:off x="2036143" y="2900958"/>
          <a:ext cx="5473403" cy="31759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椭圆 8"/>
          <p:cNvSpPr/>
          <p:nvPr/>
        </p:nvSpPr>
        <p:spPr>
          <a:xfrm>
            <a:off x="6717457" y="2924622"/>
            <a:ext cx="2376488" cy="1512888"/>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b="1" dirty="0">
              <a:solidFill>
                <a:srgbClr val="C00000"/>
              </a:solidFill>
            </a:endParaRPr>
          </a:p>
        </p:txBody>
      </p:sp>
      <p:sp>
        <p:nvSpPr>
          <p:cNvPr id="10" name="燕尾形箭头 9"/>
          <p:cNvSpPr/>
          <p:nvPr/>
        </p:nvSpPr>
        <p:spPr>
          <a:xfrm>
            <a:off x="9474200" y="3549650"/>
            <a:ext cx="914400" cy="431800"/>
          </a:xfrm>
          <a:prstGeom prst="notched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1" name="TextBox 12"/>
          <p:cNvSpPr txBox="1">
            <a:spLocks noChangeArrowheads="1"/>
          </p:cNvSpPr>
          <p:nvPr/>
        </p:nvSpPr>
        <p:spPr bwMode="auto">
          <a:xfrm>
            <a:off x="10388602" y="3405189"/>
            <a:ext cx="114680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dirty="0"/>
              <a:t>建筑物</a:t>
            </a:r>
            <a:r>
              <a:rPr lang="zh-CN" altLang="en-US" b="1" dirty="0" smtClean="0"/>
              <a:t>按照使用面积</a:t>
            </a:r>
            <a:r>
              <a:rPr lang="zh-CN" altLang="en-US" b="1" dirty="0"/>
              <a:t>分摊</a:t>
            </a:r>
          </a:p>
        </p:txBody>
      </p:sp>
      <p:sp>
        <p:nvSpPr>
          <p:cNvPr id="12" name="下箭头 11"/>
          <p:cNvSpPr/>
          <p:nvPr/>
        </p:nvSpPr>
        <p:spPr>
          <a:xfrm>
            <a:off x="7743230" y="4620162"/>
            <a:ext cx="468313" cy="792163"/>
          </a:xfrm>
          <a:prstGeom prst="down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3" name="TextBox 13"/>
          <p:cNvSpPr txBox="1">
            <a:spLocks noChangeArrowheads="1"/>
          </p:cNvSpPr>
          <p:nvPr/>
        </p:nvSpPr>
        <p:spPr bwMode="auto">
          <a:xfrm>
            <a:off x="7149505" y="5384008"/>
            <a:ext cx="1655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dirty="0"/>
              <a:t>仪器设备按照使用时间分摊</a:t>
            </a:r>
          </a:p>
        </p:txBody>
      </p:sp>
      <p:sp>
        <p:nvSpPr>
          <p:cNvPr id="14" name="矩形 13"/>
          <p:cNvSpPr/>
          <p:nvPr/>
        </p:nvSpPr>
        <p:spPr>
          <a:xfrm>
            <a:off x="7298804" y="3048480"/>
            <a:ext cx="1213794" cy="1323439"/>
          </a:xfrm>
          <a:prstGeom prst="rect">
            <a:avLst/>
          </a:prstGeom>
          <a:noFill/>
        </p:spPr>
        <p:txBody>
          <a:bodyPr wrap="none" lIns="91440" tIns="45720" rIns="91440" bIns="45720">
            <a:spAutoFit/>
          </a:bodyPr>
          <a:lstStyle/>
          <a:p>
            <a:pPr algn="ctr"/>
            <a:r>
              <a:rPr lang="zh-CN" altLang="en-US" sz="4000" b="1" cap="none" spc="0" dirty="0">
                <a:ln w="22225">
                  <a:solidFill>
                    <a:schemeClr val="accent2"/>
                  </a:solidFill>
                  <a:prstDash val="solid"/>
                </a:ln>
                <a:solidFill>
                  <a:schemeClr val="accent2">
                    <a:lumMod val="40000"/>
                    <a:lumOff val="60000"/>
                  </a:schemeClr>
                </a:solidFill>
                <a:effectLst/>
              </a:rPr>
              <a:t>兼用</a:t>
            </a:r>
            <a:endParaRPr lang="en-US" altLang="zh-CN" sz="4000" b="1" cap="none" spc="0" dirty="0">
              <a:ln w="22225">
                <a:solidFill>
                  <a:schemeClr val="accent2"/>
                </a:solidFill>
                <a:prstDash val="solid"/>
              </a:ln>
              <a:solidFill>
                <a:schemeClr val="accent2">
                  <a:lumMod val="40000"/>
                  <a:lumOff val="60000"/>
                </a:schemeClr>
              </a:solidFill>
              <a:effectLst/>
            </a:endParaRPr>
          </a:p>
          <a:p>
            <a:pPr algn="ctr"/>
            <a:r>
              <a:rPr lang="zh-CN" altLang="en-US" sz="4000" b="1" cap="none" spc="0" dirty="0">
                <a:ln w="22225">
                  <a:solidFill>
                    <a:schemeClr val="accent2"/>
                  </a:solidFill>
                  <a:prstDash val="solid"/>
                </a:ln>
                <a:solidFill>
                  <a:schemeClr val="accent2">
                    <a:lumMod val="40000"/>
                    <a:lumOff val="60000"/>
                  </a:schemeClr>
                </a:solidFill>
                <a:effectLst/>
              </a:rPr>
              <a:t>分摊</a:t>
            </a:r>
          </a:p>
        </p:txBody>
      </p:sp>
      <p:sp>
        <p:nvSpPr>
          <p:cNvPr id="17"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AsOne/>
      </p:bldGraphic>
      <p:bldP spid="9" grpId="0" bldLvl="0" animBg="1"/>
      <p:bldP spid="10" grpId="0" bldLvl="0" animBg="1"/>
      <p:bldP spid="11" grpId="0"/>
      <p:bldP spid="12" grpId="0" bldLvl="0" animBg="1"/>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2429" y="1850392"/>
            <a:ext cx="2859088" cy="4601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3" name="直接连接符 2"/>
          <p:cNvCxnSpPr/>
          <p:nvPr/>
        </p:nvCxnSpPr>
        <p:spPr bwMode="auto">
          <a:xfrm flipV="1">
            <a:off x="480060" y="170624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文本框 9"/>
          <p:cNvSpPr txBox="1"/>
          <p:nvPr/>
        </p:nvSpPr>
        <p:spPr>
          <a:xfrm>
            <a:off x="565752" y="1028700"/>
            <a:ext cx="9697044"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问题四：</a:t>
            </a:r>
            <a:r>
              <a:rPr lang="zh-CN" altLang="en-US" sz="2800" b="1" dirty="0" smtClean="0">
                <a:latin typeface="微软雅黑" pitchFamily="34" charset="-122"/>
                <a:ea typeface="微软雅黑" pitchFamily="34" charset="-122"/>
              </a:rPr>
              <a:t>政府</a:t>
            </a:r>
            <a:r>
              <a:rPr lang="zh-CN" altLang="en-US" sz="2800" b="1" dirty="0">
                <a:latin typeface="微软雅黑" pitchFamily="34" charset="-122"/>
                <a:ea typeface="微软雅黑" pitchFamily="34" charset="-122"/>
              </a:rPr>
              <a:t>经费和相关政策落实情况</a:t>
            </a:r>
            <a:r>
              <a:rPr lang="zh-CN" altLang="en-US" sz="2800" b="1" dirty="0" smtClean="0">
                <a:latin typeface="微软雅黑" pitchFamily="34" charset="-122"/>
                <a:ea typeface="微软雅黑" pitchFamily="34" charset="-122"/>
              </a:rPr>
              <a:t>？</a:t>
            </a:r>
            <a:endParaRPr lang="zh-CN" altLang="en-US" sz="2800" b="1" dirty="0">
              <a:latin typeface="微软雅黑" pitchFamily="34" charset="-122"/>
              <a:ea typeface="微软雅黑" pitchFamily="34" charset="-122"/>
            </a:endParaRPr>
          </a:p>
        </p:txBody>
      </p:sp>
      <mc:AlternateContent xmlns:mc="http://schemas.openxmlformats.org/markup-compatibility/2006" xmlns:p14="http://schemas.microsoft.com/office/powerpoint/2010/main">
        <mc:Choice Requires="p14">
          <p:contentPart r:id="rId2" p14:bwMode="auto">
            <p14:nvContentPartPr>
              <p14:cNvPr id="4" name="墨迹 3"/>
              <p14:cNvContentPartPr/>
              <p14:nvPr/>
            </p14:nvContentPartPr>
            <p14:xfrm>
              <a:off x="565749" y="4594525"/>
              <a:ext cx="1897751" cy="386265"/>
            </p14:xfrm>
          </p:contentPart>
        </mc:Choice>
        <mc:Fallback xmlns="">
          <p:pic>
            <p:nvPicPr>
              <p:cNvPr id="4" name="墨迹 3"/>
            </p:nvPicPr>
            <p:blipFill>
              <a:blip r:embed="rId3"/>
              <a:srcRect/>
            </p:blipFill>
            <p:spPr>
              <a:xfrm>
                <a:off x="565749" y="4594525"/>
                <a:ext cx="1897751" cy="386265"/>
              </a:xfrm>
              <a:prstGeom prst="rect"/>
            </p:spPr>
          </p:pic>
        </mc:Fallback>
      </mc:AlternateContent>
      <p:sp>
        <p:nvSpPr>
          <p:cNvPr id="8" name="文本框 7"/>
          <p:cNvSpPr txBox="1"/>
          <p:nvPr/>
        </p:nvSpPr>
        <p:spPr>
          <a:xfrm>
            <a:off x="3392806" y="1850392"/>
            <a:ext cx="8348345" cy="1172629"/>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来自政府部门的研究开发经费：</a:t>
            </a:r>
            <a:r>
              <a:rPr lang="zh-CN" altLang="en-US" b="1" dirty="0">
                <a:solidFill>
                  <a:schemeClr val="tx1"/>
                </a:solidFill>
                <a:effectLst/>
                <a:latin typeface="华文细黑" panose="02010600040101010101" pitchFamily="2" charset="-122"/>
                <a:ea typeface="华文细黑" panose="02010600040101010101" pitchFamily="2" charset="-122"/>
                <a:sym typeface="+mn-ea"/>
              </a:rPr>
              <a:t>指报告期内企业从政府有关部门获得的研究开发经费合计，包括科技专项费、科研基建费、政府专项基金和补贴等。该指标应与有关会计科目计入的从政府有关部门获得的研究开发经费对应</a:t>
            </a:r>
            <a:r>
              <a:rPr lang="zh-CN" altLang="en-US" b="1" dirty="0" smtClean="0">
                <a:solidFill>
                  <a:schemeClr val="tx1"/>
                </a:solidFill>
                <a:effectLst/>
                <a:latin typeface="华文细黑" panose="02010600040101010101" pitchFamily="2" charset="-122"/>
                <a:ea typeface="华文细黑" panose="02010600040101010101" pitchFamily="2" charset="-122"/>
                <a:sym typeface="+mn-ea"/>
              </a:rPr>
              <a:t>。</a:t>
            </a:r>
            <a:r>
              <a:rPr lang="zh-CN" altLang="en-US" b="1" dirty="0" smtClean="0">
                <a:solidFill>
                  <a:srgbClr val="C00000"/>
                </a:solidFill>
                <a:effectLst/>
                <a:latin typeface="华文细黑" panose="02010600040101010101" pitchFamily="2" charset="-122"/>
                <a:ea typeface="华文细黑" panose="02010600040101010101" pitchFamily="2" charset="-122"/>
                <a:sym typeface="+mn-ea"/>
              </a:rPr>
              <a:t>（收到即报）</a:t>
            </a:r>
            <a:endParaRPr kumimoji="0" lang="zh-CN" altLang="en-US" sz="1600" b="1" i="0" u="none" strike="noStrike" kern="1200" cap="none" spc="0" normalizeH="0" baseline="0" noProof="0" dirty="0">
              <a:ln>
                <a:noFill/>
              </a:ln>
              <a:solidFill>
                <a:srgbClr val="FF0000"/>
              </a:solidFill>
              <a:effectLst/>
              <a:uLnTx/>
              <a:uFillTx/>
              <a:latin typeface="华文细黑" panose="02010600040101010101" pitchFamily="2" charset="-122"/>
              <a:ea typeface="华文细黑" panose="02010600040101010101" pitchFamily="2" charset="-122"/>
              <a:cs typeface="+mn-cs"/>
              <a:sym typeface="+mn-ea"/>
            </a:endParaRPr>
          </a:p>
        </p:txBody>
      </p:sp>
      <p:sp>
        <p:nvSpPr>
          <p:cNvPr id="7" name="文本框 6"/>
          <p:cNvSpPr txBox="1"/>
          <p:nvPr/>
        </p:nvSpPr>
        <p:spPr>
          <a:xfrm>
            <a:off x="3392806" y="3139442"/>
            <a:ext cx="8348345" cy="1172629"/>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研究开发费用加计扣除减免税：</a:t>
            </a:r>
            <a:r>
              <a:rPr lang="zh-CN" altLang="en-US" b="1" dirty="0">
                <a:solidFill>
                  <a:schemeClr val="tx1"/>
                </a:solidFill>
                <a:effectLst/>
                <a:latin typeface="华文细黑" panose="02010600040101010101" pitchFamily="2" charset="-122"/>
                <a:ea typeface="华文细黑" panose="02010600040101010101" pitchFamily="2" charset="-122"/>
                <a:sym typeface="+mn-ea"/>
              </a:rPr>
              <a:t>指报告期内企业按有关政策和税法规定税前加计扣除的研究开发活动费用所得税，</a:t>
            </a:r>
            <a:r>
              <a:rPr lang="zh-CN" altLang="en-US" b="1" dirty="0">
                <a:effectLst/>
                <a:latin typeface="华文细黑" panose="02010600040101010101" pitchFamily="2" charset="-122"/>
                <a:ea typeface="华文细黑" panose="02010600040101010101" pitchFamily="2" charset="-122"/>
                <a:sym typeface="+mn-ea"/>
              </a:rPr>
              <a:t>按</a:t>
            </a:r>
            <a:r>
              <a:rPr lang="zh-CN" altLang="en-US" b="1" dirty="0">
                <a:solidFill>
                  <a:srgbClr val="FF0000"/>
                </a:solidFill>
                <a:effectLst/>
                <a:latin typeface="华文细黑" panose="02010600040101010101" pitchFamily="2" charset="-122"/>
                <a:ea typeface="华文细黑" panose="02010600040101010101" pitchFamily="2" charset="-122"/>
                <a:sym typeface="+mn-ea"/>
              </a:rPr>
              <a:t>当年税务部门实际减免的税额填报</a:t>
            </a:r>
            <a:r>
              <a:rPr lang="zh-CN" altLang="en-US" b="1" dirty="0">
                <a:effectLst/>
                <a:latin typeface="华文细黑" panose="02010600040101010101" pitchFamily="2" charset="-122"/>
                <a:ea typeface="华文细黑" panose="02010600040101010101" pitchFamily="2" charset="-122"/>
                <a:sym typeface="+mn-ea"/>
              </a:rPr>
              <a:t>。对尚未得到当年减免税额的企业，按</a:t>
            </a:r>
            <a:r>
              <a:rPr lang="zh-CN" altLang="en-US" b="1" dirty="0">
                <a:solidFill>
                  <a:srgbClr val="FF0000"/>
                </a:solidFill>
                <a:effectLst/>
                <a:latin typeface="华文细黑" panose="02010600040101010101" pitchFamily="2" charset="-122"/>
                <a:ea typeface="华文细黑" panose="02010600040101010101" pitchFamily="2" charset="-122"/>
                <a:sym typeface="+mn-ea"/>
              </a:rPr>
              <a:t>上年</a:t>
            </a:r>
            <a:r>
              <a:rPr lang="zh-CN" altLang="en-US" b="1" dirty="0">
                <a:effectLst/>
                <a:latin typeface="华文细黑" panose="02010600040101010101" pitchFamily="2" charset="-122"/>
                <a:ea typeface="华文细黑" panose="02010600040101010101" pitchFamily="2" charset="-122"/>
                <a:sym typeface="+mn-ea"/>
              </a:rPr>
              <a:t>实际减免税额填报。</a:t>
            </a:r>
            <a:endParaRPr kumimoji="0" lang="zh-CN" altLang="en-US" sz="1600" b="1" i="0" u="none" strike="noStrike" kern="1200" cap="none" spc="0" normalizeH="0" baseline="0" noProof="0" dirty="0">
              <a:ln>
                <a:noFill/>
              </a:ln>
              <a:solidFill>
                <a:srgbClr val="FF0000"/>
              </a:solidFill>
              <a:effectLst/>
              <a:uLnTx/>
              <a:uFillTx/>
              <a:latin typeface="华文细黑" panose="02010600040101010101" pitchFamily="2" charset="-122"/>
              <a:ea typeface="华文细黑" panose="02010600040101010101" pitchFamily="2" charset="-122"/>
              <a:cs typeface="+mn-cs"/>
              <a:sym typeface="+mn-ea"/>
            </a:endParaRPr>
          </a:p>
        </p:txBody>
      </p:sp>
      <mc:AlternateContent xmlns:mc="http://schemas.openxmlformats.org/markup-compatibility/2006" xmlns:p14="http://schemas.microsoft.com/office/powerpoint/2010/main">
        <mc:Choice Requires="p14">
          <p:contentPart r:id="rId4" p14:bwMode="auto">
            <p14:nvContentPartPr>
              <p14:cNvPr id="11" name="墨迹 10"/>
              <p14:cNvContentPartPr/>
              <p14:nvPr/>
            </p14:nvContentPartPr>
            <p14:xfrm>
              <a:off x="565749" y="5279392"/>
              <a:ext cx="1897751" cy="352008"/>
            </p14:xfrm>
          </p:contentPart>
        </mc:Choice>
        <mc:Fallback xmlns="">
          <p:pic>
            <p:nvPicPr>
              <p:cNvPr id="11" name="墨迹 10"/>
            </p:nvPicPr>
            <p:blipFill>
              <a:blip r:embed="rId5"/>
              <a:srcRect/>
            </p:blipFill>
            <p:spPr>
              <a:xfrm>
                <a:off x="565749" y="5279392"/>
                <a:ext cx="1897751" cy="352008"/>
              </a:xfrm>
              <a:prstGeom prst="rect"/>
            </p:spPr>
          </p:pic>
        </mc:Fallback>
      </mc:AlternateContent>
      <p:sp>
        <p:nvSpPr>
          <p:cNvPr id="12" name="矩形 11"/>
          <p:cNvSpPr/>
          <p:nvPr/>
        </p:nvSpPr>
        <p:spPr>
          <a:xfrm>
            <a:off x="4778375" y="4388487"/>
            <a:ext cx="1466851" cy="83099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实际减</a:t>
            </a:r>
            <a:endParaRPr lang="en-US" altLang="zh-CN"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zh-CN" alt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免额</a:t>
            </a:r>
            <a:endParaRPr lang="zh-CN" altLang="en-US"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5" name="不等于号 14"/>
          <p:cNvSpPr/>
          <p:nvPr/>
        </p:nvSpPr>
        <p:spPr>
          <a:xfrm>
            <a:off x="6428741" y="4592957"/>
            <a:ext cx="784860" cy="513715"/>
          </a:xfrm>
          <a:prstGeom prst="mathNotEqual">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sz="1800">
              <a:solidFill>
                <a:schemeClr val="tx1"/>
              </a:solidFill>
            </a:endParaRPr>
          </a:p>
        </p:txBody>
      </p:sp>
      <p:sp>
        <p:nvSpPr>
          <p:cNvPr id="18" name="矩形 17"/>
          <p:cNvSpPr/>
          <p:nvPr/>
        </p:nvSpPr>
        <p:spPr>
          <a:xfrm>
            <a:off x="7720413" y="4388715"/>
            <a:ext cx="1447832"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调减应纳</a:t>
            </a:r>
            <a:endParaRPr lang="en-US" altLang="zh-CN"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zh-CN" alt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税所得额</a:t>
            </a:r>
            <a:endParaRPr lang="zh-CN" altLang="en-US"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9" name="文本框 18"/>
          <p:cNvSpPr txBox="1"/>
          <p:nvPr/>
        </p:nvSpPr>
        <p:spPr>
          <a:xfrm>
            <a:off x="3411855" y="5279392"/>
            <a:ext cx="8329931" cy="1172629"/>
          </a:xfrm>
          <a:prstGeom prst="rect">
            <a:avLst/>
          </a:prstGeom>
          <a:noFill/>
        </p:spPr>
        <p:txBody>
          <a:bodyPr wrap="square" rtlCol="0" anchor="t">
            <a:spAutoFit/>
          </a:bodyPr>
          <a:lstStyle/>
          <a:p>
            <a:pPr lvl="0">
              <a:lnSpc>
                <a:spcPct val="130000"/>
              </a:lnSpc>
              <a:defRPr/>
            </a:pPr>
            <a:r>
              <a:rPr lang="zh-CN" altLang="zh-CN" b="1" noProof="0" dirty="0">
                <a:ln>
                  <a:noFill/>
                </a:ln>
                <a:solidFill>
                  <a:srgbClr val="0000FF"/>
                </a:solidFill>
                <a:effectLst/>
                <a:uLnTx/>
                <a:uFillTx/>
                <a:latin typeface="微软雅黑" pitchFamily="34" charset="-122"/>
                <a:ea typeface="微软雅黑" pitchFamily="34" charset="-122"/>
                <a:sym typeface="+mn-ea"/>
              </a:rPr>
              <a:t>高新技术企业减免税：</a:t>
            </a:r>
            <a:r>
              <a:rPr lang="zh-CN" altLang="en-US" b="1" noProof="0" dirty="0">
                <a:uLnTx/>
                <a:uFillTx/>
                <a:latin typeface="华文细黑" panose="02010600040101010101" pitchFamily="2" charset="-122"/>
                <a:ea typeface="华文细黑" panose="02010600040101010101" pitchFamily="2" charset="-122"/>
                <a:cs typeface="华文细黑" panose="02010600040101010101" pitchFamily="2" charset="-122"/>
                <a:sym typeface="+mn-ea"/>
              </a:rPr>
              <a:t>指高新技术企业按照国家有关政策依法享受的企业所得税减免额，按当年税务部门</a:t>
            </a:r>
            <a:r>
              <a:rPr lang="zh-CN" altLang="en-US" b="1" noProof="0" dirty="0">
                <a:solidFill>
                  <a:srgbClr val="FF0000"/>
                </a:solidFill>
                <a:uLnTx/>
                <a:uFillTx/>
                <a:latin typeface="华文细黑" panose="02010600040101010101" pitchFamily="2" charset="-122"/>
                <a:ea typeface="华文细黑" panose="02010600040101010101" pitchFamily="2" charset="-122"/>
                <a:cs typeface="华文细黑" panose="02010600040101010101" pitchFamily="2" charset="-122"/>
                <a:sym typeface="+mn-ea"/>
              </a:rPr>
              <a:t>实际减免的税额</a:t>
            </a:r>
            <a:r>
              <a:rPr lang="zh-CN" altLang="en-US" b="1" noProof="0" dirty="0">
                <a:uLnTx/>
                <a:uFillTx/>
                <a:latin typeface="华文细黑" panose="02010600040101010101" pitchFamily="2" charset="-122"/>
                <a:ea typeface="华文细黑" panose="02010600040101010101" pitchFamily="2" charset="-122"/>
                <a:cs typeface="华文细黑" panose="02010600040101010101" pitchFamily="2" charset="-122"/>
                <a:sym typeface="+mn-ea"/>
              </a:rPr>
              <a:t>填报 </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。对尚未得到当年减免税额的企业，按上年实际减免税额填报。</a:t>
            </a:r>
            <a:endParaRPr kumimoji="0" lang="zh-CN" altLang="en-US" sz="1600" b="1" i="0" u="none" strike="noStrike" kern="1200" cap="none" normalizeH="0" baseline="0" noProof="0" dirty="0">
              <a:solidFill>
                <a:srgbClr val="FF0000"/>
              </a:solidFill>
              <a:uLnTx/>
              <a:uFillTx/>
              <a:latin typeface="华文细黑" panose="02010600040101010101" pitchFamily="2" charset="-122"/>
              <a:ea typeface="华文细黑" panose="02010600040101010101" pitchFamily="2" charset="-122"/>
              <a:cs typeface="华文细黑" panose="02010600040101010101" pitchFamily="2" charset="-122"/>
              <a:sym typeface="+mn-ea"/>
            </a:endParaRPr>
          </a:p>
        </p:txBody>
      </p:sp>
      <mc:AlternateContent xmlns:mc="http://schemas.openxmlformats.org/markup-compatibility/2006" xmlns:p14="http://schemas.microsoft.com/office/powerpoint/2010/main">
        <mc:Choice Requires="p14">
          <p:contentPart r:id="rId6" p14:bwMode="auto">
            <p14:nvContentPartPr>
              <p14:cNvPr id="2" name="墨迹 1"/>
              <p14:cNvContentPartPr/>
              <p14:nvPr/>
            </p14:nvContentPartPr>
            <p14:xfrm>
              <a:off x="565751" y="5865706"/>
              <a:ext cx="1544955" cy="400960"/>
            </p14:xfrm>
          </p:contentPart>
        </mc:Choice>
        <mc:Fallback xmlns="">
          <p:pic>
            <p:nvPicPr>
              <p:cNvPr id="2" name="墨迹 1"/>
            </p:nvPicPr>
            <p:blipFill>
              <a:blip r:embed="rId7"/>
              <a:srcRect/>
            </p:blipFill>
            <p:spPr>
              <a:xfrm>
                <a:off x="565751" y="5865706"/>
                <a:ext cx="1544955" cy="400960"/>
              </a:xfrm>
              <a:prstGeom prst="rect"/>
            </p:spPr>
          </p:pic>
        </mc:Fallback>
      </mc:AlternateContent>
      <p:sp>
        <p:nvSpPr>
          <p:cNvPr id="17"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1000"/>
                                        <p:tgtEl>
                                          <p:spTgt spid="2"/>
                                        </p:tgtEl>
                                      </p:cBhvr>
                                    </p:animEffect>
                                    <p:anim calcmode="lin" valueType="num">
                                      <p:cBhvr>
                                        <p:cTn id="46" dur="1000" fill="hold"/>
                                        <p:tgtEl>
                                          <p:spTgt spid="2"/>
                                        </p:tgtEl>
                                        <p:attrNameLst>
                                          <p:attrName>ppt_x</p:attrName>
                                        </p:attrNameLst>
                                      </p:cBhvr>
                                      <p:tavLst>
                                        <p:tav tm="0">
                                          <p:val>
                                            <p:strVal val="#ppt_x"/>
                                          </p:val>
                                        </p:tav>
                                        <p:tav tm="100000">
                                          <p:val>
                                            <p:strVal val="#ppt_x"/>
                                          </p:val>
                                        </p:tav>
                                      </p:tavLst>
                                    </p:anim>
                                    <p:anim calcmode="lin" valueType="num">
                                      <p:cBhvr>
                                        <p:cTn id="47" dur="1000" fill="hold"/>
                                        <p:tgtEl>
                                          <p:spTgt spid="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2" grpId="0"/>
      <p:bldP spid="15" grpId="0" bldLvl="0" animBg="1"/>
      <p:bldP spid="18" grpId="0"/>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8351" y="1831341"/>
            <a:ext cx="3043033" cy="4245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574431" y="990620"/>
            <a:ext cx="9035808"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问题五：</a:t>
            </a:r>
            <a:r>
              <a:rPr lang="zh-CN" altLang="en-US" sz="2800" b="1" dirty="0" smtClean="0">
                <a:latin typeface="微软雅黑" pitchFamily="34" charset="-122"/>
                <a:ea typeface="微软雅黑" pitchFamily="34" charset="-122"/>
              </a:rPr>
              <a:t>企业办研究开发机构情况</a:t>
            </a:r>
            <a:r>
              <a:rPr lang="zh-CN" altLang="en-US" sz="2800" b="1" dirty="0">
                <a:latin typeface="微软雅黑" pitchFamily="34" charset="-122"/>
                <a:ea typeface="微软雅黑" pitchFamily="34" charset="-122"/>
              </a:rPr>
              <a:t>？</a:t>
            </a:r>
          </a:p>
        </p:txBody>
      </p:sp>
      <mc:AlternateContent xmlns:mc="http://schemas.openxmlformats.org/markup-compatibility/2006" xmlns:p14="http://schemas.microsoft.com/office/powerpoint/2010/main">
        <mc:Choice Requires="p14">
          <p:contentPart r:id="rId2" p14:bwMode="auto">
            <p14:nvContentPartPr>
              <p14:cNvPr id="3" name="墨迹 2"/>
              <p14:cNvContentPartPr/>
              <p14:nvPr/>
            </p14:nvContentPartPr>
            <p14:xfrm>
              <a:off x="418352" y="2564839"/>
              <a:ext cx="1734185" cy="425787"/>
            </p14:xfrm>
          </p:contentPart>
        </mc:Choice>
        <mc:Fallback xmlns="">
          <p:pic>
            <p:nvPicPr>
              <p:cNvPr id="3" name="墨迹 2"/>
            </p:nvPicPr>
            <p:blipFill>
              <a:blip r:embed="rId3"/>
              <a:srcRect/>
            </p:blipFill>
            <p:spPr>
              <a:xfrm>
                <a:off x="418352" y="2564839"/>
                <a:ext cx="1734185" cy="425787"/>
              </a:xfrm>
              <a:prstGeom prst="rect"/>
            </p:spPr>
          </p:pic>
        </mc:Fallback>
      </mc:AlternateContent>
      <p:sp>
        <p:nvSpPr>
          <p:cNvPr id="8" name="文本框 7"/>
          <p:cNvSpPr txBox="1"/>
          <p:nvPr/>
        </p:nvSpPr>
        <p:spPr>
          <a:xfrm>
            <a:off x="3507106" y="1831341"/>
            <a:ext cx="8028305" cy="775918"/>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企业办研发机构：</a:t>
            </a:r>
            <a:r>
              <a:rPr lang="zh-CN" altLang="en-US"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指企业自办（或与外单位合办），管理上同生产系统相对独立的专门研发活动机构，如企业的技术中心、开发部、试验基地等</a:t>
            </a:r>
            <a:r>
              <a:rPr lang="zh-CN" altLang="en-US" b="1" noProof="0" dirty="0" smtClean="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a:t>
            </a:r>
            <a:endParaRPr kumimoji="0" lang="zh-CN" altLang="en-US"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4" name="矩形 3"/>
          <p:cNvSpPr/>
          <p:nvPr/>
        </p:nvSpPr>
        <p:spPr>
          <a:xfrm>
            <a:off x="3600281" y="2777732"/>
            <a:ext cx="7935130" cy="3333220"/>
          </a:xfrm>
          <a:prstGeom prst="rect">
            <a:avLst/>
          </a:prstGeom>
        </p:spPr>
        <p:txBody>
          <a:bodyPr wrap="square">
            <a:spAutoFit/>
          </a:bodyPr>
          <a:lstStyle/>
          <a:p>
            <a:pPr lvl="0">
              <a:lnSpc>
                <a:spcPct val="130000"/>
              </a:lnSpc>
              <a:buClr>
                <a:srgbClr val="FF0000"/>
              </a:buClr>
              <a:buFont typeface="Wingdings" pitchFamily="2" charset="2"/>
              <a:buChar char="«"/>
              <a:defRPr/>
            </a:pPr>
            <a:r>
              <a:rPr lang="zh-CN" altLang="en-US" b="1" dirty="0">
                <a:solidFill>
                  <a:srgbClr val="FF0000"/>
                </a:solidFill>
                <a:latin typeface="楷体" pitchFamily="49" charset="-122"/>
                <a:ea typeface="楷体" pitchFamily="49" charset="-122"/>
                <a:cs typeface="华文细黑" panose="02010600040101010101" pitchFamily="2" charset="-122"/>
                <a:sym typeface="+mn-ea"/>
              </a:rPr>
              <a:t>注意：</a:t>
            </a:r>
            <a:endParaRPr lang="zh-CN" altLang="en-US" b="1" dirty="0">
              <a:solidFill>
                <a:srgbClr val="FF0000"/>
              </a:solidFill>
              <a:latin typeface="楷体" pitchFamily="49" charset="-122"/>
              <a:ea typeface="楷体" pitchFamily="49" charset="-122"/>
              <a:cs typeface="华文细黑" panose="02010600040101010101" pitchFamily="2" charset="-122"/>
            </a:endParaRPr>
          </a:p>
          <a:p>
            <a:pPr lvl="0">
              <a:lnSpc>
                <a:spcPct val="130000"/>
              </a:lnSpc>
              <a:buClr>
                <a:srgbClr val="FF0000"/>
              </a:buClr>
              <a:buSzPct val="95000"/>
              <a:buFont typeface="Wingdings" pitchFamily="2" charset="2"/>
              <a:buChar char="l"/>
              <a:defRPr/>
            </a:pPr>
            <a:r>
              <a:rPr lang="zh-CN" altLang="en-US" b="1" dirty="0">
                <a:latin typeface="楷体" pitchFamily="49" charset="-122"/>
                <a:ea typeface="楷体" pitchFamily="49" charset="-122"/>
                <a:cs typeface="华文细黑" panose="02010600040101010101" pitchFamily="2" charset="-122"/>
                <a:sym typeface="+mn-ea"/>
              </a:rPr>
              <a:t>与外单位合办的机构，若主要由本企业出资兴办，则由本企业统计，否则应由合办方统计；</a:t>
            </a:r>
            <a:endParaRPr lang="zh-CN" altLang="en-US" b="1" dirty="0">
              <a:latin typeface="楷体" pitchFamily="49" charset="-122"/>
              <a:ea typeface="楷体" pitchFamily="49" charset="-122"/>
              <a:cs typeface="华文细黑" panose="02010600040101010101" pitchFamily="2" charset="-122"/>
            </a:endParaRPr>
          </a:p>
          <a:p>
            <a:pPr lvl="0">
              <a:lnSpc>
                <a:spcPct val="130000"/>
              </a:lnSpc>
              <a:buClr>
                <a:srgbClr val="FF0000"/>
              </a:buClr>
              <a:buSzPct val="95000"/>
              <a:buFont typeface="Wingdings" pitchFamily="2" charset="2"/>
              <a:buChar char="l"/>
              <a:defRPr/>
            </a:pPr>
            <a:r>
              <a:rPr lang="zh-CN" altLang="en-US" b="1" dirty="0">
                <a:latin typeface="楷体" pitchFamily="49" charset="-122"/>
                <a:ea typeface="楷体" pitchFamily="49" charset="-122"/>
                <a:cs typeface="华文细黑" panose="02010600040101010101" pitchFamily="2" charset="-122"/>
                <a:sym typeface="+mn-ea"/>
              </a:rPr>
              <a:t>科研机构一定要</a:t>
            </a:r>
            <a:r>
              <a:rPr lang="zh-CN" altLang="en-US" b="1" dirty="0">
                <a:solidFill>
                  <a:srgbClr val="FF0000"/>
                </a:solidFill>
                <a:latin typeface="楷体" pitchFamily="49" charset="-122"/>
                <a:ea typeface="楷体" pitchFamily="49" charset="-122"/>
                <a:cs typeface="华文细黑" panose="02010600040101010101" pitchFamily="2" charset="-122"/>
                <a:sym typeface="+mn-ea"/>
              </a:rPr>
              <a:t>有相对独立的人员、经费，有相对独立的财务和管理架构，</a:t>
            </a:r>
            <a:r>
              <a:rPr lang="zh-CN" altLang="en-US" b="1" dirty="0">
                <a:latin typeface="楷体" pitchFamily="49" charset="-122"/>
                <a:ea typeface="楷体" pitchFamily="49" charset="-122"/>
                <a:cs typeface="华文细黑" panose="02010600040101010101" pitchFamily="2" charset="-122"/>
                <a:sym typeface="+mn-ea"/>
              </a:rPr>
              <a:t>不能将企业的技术管理部门或科研处室当研发机构。</a:t>
            </a:r>
            <a:endParaRPr lang="zh-CN" altLang="en-US" b="1" dirty="0">
              <a:latin typeface="楷体" pitchFamily="49" charset="-122"/>
              <a:ea typeface="楷体" pitchFamily="49" charset="-122"/>
              <a:cs typeface="华文细黑" panose="02010600040101010101" pitchFamily="2" charset="-122"/>
            </a:endParaRPr>
          </a:p>
          <a:p>
            <a:pPr lvl="0">
              <a:lnSpc>
                <a:spcPct val="130000"/>
              </a:lnSpc>
              <a:buClr>
                <a:srgbClr val="FF0000"/>
              </a:buClr>
              <a:buFont typeface="Wingdings" pitchFamily="2" charset="2"/>
              <a:buChar char="l"/>
              <a:defRPr/>
            </a:pPr>
            <a:r>
              <a:rPr lang="zh-CN" altLang="en-US" b="1" dirty="0" smtClean="0">
                <a:latin typeface="楷体" pitchFamily="49" charset="-122"/>
                <a:ea typeface="楷体" pitchFamily="49" charset="-122"/>
                <a:cs typeface="华文细黑" panose="02010600040101010101" pitchFamily="2" charset="-122"/>
                <a:sym typeface="+mn-ea"/>
              </a:rPr>
              <a:t>科技</a:t>
            </a:r>
            <a:r>
              <a:rPr lang="zh-CN" altLang="en-US" b="1" dirty="0">
                <a:solidFill>
                  <a:srgbClr val="FF0000"/>
                </a:solidFill>
                <a:latin typeface="楷体" pitchFamily="49" charset="-122"/>
                <a:ea typeface="楷体" pitchFamily="49" charset="-122"/>
                <a:cs typeface="华文细黑" panose="02010600040101010101" pitchFamily="2" charset="-122"/>
                <a:sym typeface="+mn-ea"/>
              </a:rPr>
              <a:t>机构数大于</a:t>
            </a:r>
            <a:r>
              <a:rPr lang="en-US" altLang="zh-CN" b="1" dirty="0">
                <a:solidFill>
                  <a:srgbClr val="FF0000"/>
                </a:solidFill>
                <a:latin typeface="楷体" pitchFamily="49" charset="-122"/>
                <a:ea typeface="楷体" pitchFamily="49" charset="-122"/>
                <a:cs typeface="华文细黑" panose="02010600040101010101" pitchFamily="2" charset="-122"/>
                <a:sym typeface="+mn-ea"/>
              </a:rPr>
              <a:t>0</a:t>
            </a:r>
            <a:r>
              <a:rPr lang="zh-CN" altLang="en-US" b="1" dirty="0">
                <a:latin typeface="楷体" pitchFamily="49" charset="-122"/>
                <a:ea typeface="楷体" pitchFamily="49" charset="-122"/>
                <a:cs typeface="华文细黑" panose="02010600040101010101" pitchFamily="2" charset="-122"/>
                <a:sym typeface="+mn-ea"/>
              </a:rPr>
              <a:t>，那么</a:t>
            </a:r>
            <a:r>
              <a:rPr lang="zh-CN" altLang="en-US" b="1" dirty="0">
                <a:solidFill>
                  <a:srgbClr val="FF0000"/>
                </a:solidFill>
                <a:latin typeface="楷体" pitchFamily="49" charset="-122"/>
                <a:ea typeface="楷体" pitchFamily="49" charset="-122"/>
                <a:cs typeface="华文细黑" panose="02010600040101010101" pitchFamily="2" charset="-122"/>
                <a:sym typeface="+mn-ea"/>
              </a:rPr>
              <a:t>机构人员、机构经费、机构仪器设备原价</a:t>
            </a:r>
            <a:r>
              <a:rPr lang="zh-CN" altLang="en-US" b="1" dirty="0">
                <a:latin typeface="楷体" pitchFamily="49" charset="-122"/>
                <a:ea typeface="楷体" pitchFamily="49" charset="-122"/>
                <a:cs typeface="华文细黑" panose="02010600040101010101" pitchFamily="2" charset="-122"/>
                <a:sym typeface="+mn-ea"/>
              </a:rPr>
              <a:t>都必须</a:t>
            </a:r>
            <a:r>
              <a:rPr lang="zh-CN" altLang="en-US" b="1" dirty="0">
                <a:solidFill>
                  <a:srgbClr val="FF0000"/>
                </a:solidFill>
                <a:latin typeface="楷体" pitchFamily="49" charset="-122"/>
                <a:ea typeface="楷体" pitchFamily="49" charset="-122"/>
                <a:cs typeface="华文细黑" panose="02010600040101010101" pitchFamily="2" charset="-122"/>
                <a:sym typeface="+mn-ea"/>
              </a:rPr>
              <a:t>大于</a:t>
            </a:r>
            <a:r>
              <a:rPr lang="en-US" altLang="zh-CN" b="1" dirty="0">
                <a:solidFill>
                  <a:srgbClr val="FF0000"/>
                </a:solidFill>
                <a:latin typeface="楷体" pitchFamily="49" charset="-122"/>
                <a:ea typeface="楷体" pitchFamily="49" charset="-122"/>
                <a:cs typeface="华文细黑" panose="02010600040101010101" pitchFamily="2" charset="-122"/>
                <a:sym typeface="+mn-ea"/>
              </a:rPr>
              <a:t>0</a:t>
            </a:r>
            <a:r>
              <a:rPr lang="zh-CN" altLang="en-US" b="1" dirty="0">
                <a:latin typeface="楷体" pitchFamily="49" charset="-122"/>
                <a:ea typeface="楷体" pitchFamily="49" charset="-122"/>
                <a:cs typeface="华文细黑" panose="02010600040101010101" pitchFamily="2" charset="-122"/>
                <a:sym typeface="+mn-ea"/>
              </a:rPr>
              <a:t>，否则应不属于正常科研机构；</a:t>
            </a:r>
            <a:endParaRPr lang="zh-CN" altLang="en-US" b="1" dirty="0">
              <a:latin typeface="楷体" pitchFamily="49" charset="-122"/>
              <a:ea typeface="楷体" pitchFamily="49" charset="-122"/>
              <a:cs typeface="华文细黑" panose="02010600040101010101" pitchFamily="2" charset="-122"/>
            </a:endParaRPr>
          </a:p>
          <a:p>
            <a:pPr lvl="0">
              <a:lnSpc>
                <a:spcPct val="130000"/>
              </a:lnSpc>
              <a:buClr>
                <a:srgbClr val="FF0000"/>
              </a:buClr>
              <a:buFont typeface="Wingdings" pitchFamily="2" charset="2"/>
              <a:buChar char="l"/>
              <a:defRPr/>
            </a:pPr>
            <a:r>
              <a:rPr lang="zh-CN" altLang="en-US" b="1" dirty="0" smtClean="0">
                <a:latin typeface="楷体" pitchFamily="49" charset="-122"/>
                <a:ea typeface="楷体" pitchFamily="49" charset="-122"/>
                <a:cs typeface="华文细黑" panose="02010600040101010101" pitchFamily="2" charset="-122"/>
                <a:sym typeface="+mn-ea"/>
              </a:rPr>
              <a:t>有</a:t>
            </a:r>
            <a:r>
              <a:rPr lang="zh-CN" altLang="en-US" b="1" dirty="0">
                <a:latin typeface="楷体" pitchFamily="49" charset="-122"/>
                <a:ea typeface="楷体" pitchFamily="49" charset="-122"/>
                <a:cs typeface="华文细黑" panose="02010600040101010101" pitchFamily="2" charset="-122"/>
                <a:sym typeface="+mn-ea"/>
              </a:rPr>
              <a:t>机构，一般就有科研项目</a:t>
            </a:r>
            <a:r>
              <a:rPr lang="zh-CN" altLang="en-US" b="1" dirty="0" smtClean="0">
                <a:latin typeface="楷体" pitchFamily="49" charset="-122"/>
                <a:ea typeface="楷体" pitchFamily="49" charset="-122"/>
                <a:cs typeface="华文细黑" panose="02010600040101010101" pitchFamily="2" charset="-122"/>
                <a:sym typeface="+mn-ea"/>
              </a:rPr>
              <a:t>。</a:t>
            </a:r>
            <a:endParaRPr lang="en-US" altLang="zh-CN" b="1" dirty="0" smtClean="0">
              <a:latin typeface="楷体" pitchFamily="49" charset="-122"/>
              <a:ea typeface="楷体" pitchFamily="49" charset="-122"/>
              <a:cs typeface="华文细黑" panose="02010600040101010101" pitchFamily="2" charset="-122"/>
              <a:sym typeface="+mn-ea"/>
            </a:endParaRPr>
          </a:p>
          <a:p>
            <a:pPr lvl="0">
              <a:lnSpc>
                <a:spcPct val="130000"/>
              </a:lnSpc>
              <a:buClr>
                <a:srgbClr val="FF0000"/>
              </a:buClr>
              <a:buFont typeface="Wingdings" pitchFamily="2" charset="2"/>
              <a:buChar char="l"/>
              <a:defRPr/>
            </a:pPr>
            <a:r>
              <a:rPr lang="zh-CN" altLang="en-US" b="1" dirty="0">
                <a:latin typeface="楷体" pitchFamily="49" charset="-122"/>
                <a:ea typeface="楷体" pitchFamily="49" charset="-122"/>
              </a:rPr>
              <a:t>不含企业在</a:t>
            </a:r>
            <a:r>
              <a:rPr lang="zh-CN" altLang="en-US" b="1" dirty="0">
                <a:solidFill>
                  <a:srgbClr val="FF0000"/>
                </a:solidFill>
                <a:latin typeface="楷体" pitchFamily="49" charset="-122"/>
                <a:ea typeface="楷体" pitchFamily="49" charset="-122"/>
              </a:rPr>
              <a:t>境外设立</a:t>
            </a:r>
            <a:r>
              <a:rPr lang="zh-CN" altLang="en-US" b="1" dirty="0">
                <a:latin typeface="楷体" pitchFamily="49" charset="-122"/>
                <a:ea typeface="楷体" pitchFamily="49" charset="-122"/>
              </a:rPr>
              <a:t>的研发活动机构数</a:t>
            </a:r>
            <a:r>
              <a:rPr lang="zh-CN" altLang="en-US" b="1" dirty="0" smtClean="0">
                <a:latin typeface="楷体" pitchFamily="49" charset="-122"/>
                <a:ea typeface="楷体" pitchFamily="49" charset="-122"/>
              </a:rPr>
              <a:t>。</a:t>
            </a:r>
            <a:endParaRPr lang="zh-CN" altLang="en-US" b="1" dirty="0">
              <a:latin typeface="楷体" pitchFamily="49" charset="-122"/>
              <a:ea typeface="楷体" pitchFamily="49" charset="-122"/>
            </a:endParaRPr>
          </a:p>
        </p:txBody>
      </p:sp>
      <p:sp>
        <p:nvSpPr>
          <p:cNvPr id="11"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58439" y="1831342"/>
            <a:ext cx="2848667" cy="443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658439" y="999003"/>
            <a:ext cx="7011707"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问题五：</a:t>
            </a:r>
            <a:r>
              <a:rPr lang="zh-CN" altLang="en-US" sz="2800" b="1" dirty="0" smtClean="0">
                <a:latin typeface="微软雅黑" pitchFamily="34" charset="-122"/>
                <a:ea typeface="微软雅黑" pitchFamily="34" charset="-122"/>
              </a:rPr>
              <a:t>企业</a:t>
            </a:r>
            <a:r>
              <a:rPr lang="zh-CN" altLang="en-US" sz="2800" b="1" dirty="0">
                <a:latin typeface="微软雅黑" pitchFamily="34" charset="-122"/>
                <a:ea typeface="微软雅黑" pitchFamily="34" charset="-122"/>
              </a:rPr>
              <a:t>办研究开发机构情况？</a:t>
            </a:r>
          </a:p>
        </p:txBody>
      </p:sp>
      <p:sp>
        <p:nvSpPr>
          <p:cNvPr id="8" name="文本框 7"/>
          <p:cNvSpPr txBox="1"/>
          <p:nvPr/>
        </p:nvSpPr>
        <p:spPr>
          <a:xfrm>
            <a:off x="3507106" y="1831342"/>
            <a:ext cx="8028305" cy="1283428"/>
          </a:xfrm>
          <a:prstGeom prst="rect">
            <a:avLst/>
          </a:prstGeom>
          <a:noFill/>
        </p:spPr>
        <p:txBody>
          <a:bodyPr wrap="square" rtlCol="0" anchor="t">
            <a:spAutoFit/>
          </a:bodyPr>
          <a:lstStyle/>
          <a:p>
            <a:pPr marL="0" marR="0" lvl="0" indent="0" algn="l" defTabSz="914400" rtl="0" eaLnBrk="1" fontAlgn="base" latinLnBrk="0" hangingPunct="1">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机构研究开发人员：</a:t>
            </a:r>
            <a:r>
              <a:rPr lang="zh-CN" altLang="en-US"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指年末企业办研发机构中从事研发活动的人员合计。</a:t>
            </a:r>
            <a:endParaRPr kumimoji="0" lang="zh-CN" altLang="en-US"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endParaRPr>
          </a:p>
          <a:p>
            <a:pPr marL="0" marR="0" lvl="0" indent="0" algn="l" defTabSz="914400" rtl="0" eaLnBrk="1" fontAlgn="base" latinLnBrk="0" hangingPunct="1">
              <a:spcBef>
                <a:spcPct val="0"/>
              </a:spcBef>
              <a:spcAft>
                <a:spcPct val="0"/>
              </a:spcAft>
              <a:buClrTx/>
              <a:buSzPct val="120000"/>
              <a:defRPr/>
            </a:pPr>
            <a:r>
              <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rPr>
              <a:t>注意：平均每个机构的人员</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数（机构研究开发人员（</a:t>
            </a:r>
            <a:r>
              <a:rPr lang="en-US"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23</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en-US" altLang="zh-CN" b="1" noProof="0" dirty="0">
                <a:ln>
                  <a:noFill/>
                </a:ln>
                <a:solidFill>
                  <a:srgbClr val="FF0000"/>
                </a:solidFill>
                <a:effectLst/>
                <a:uLnTx/>
                <a:uFillTx/>
                <a:latin typeface="楷体" pitchFamily="49" charset="-122"/>
                <a:ea typeface="楷体" pitchFamily="49" charset="-122"/>
                <a:cs typeface="楷体" pitchFamily="49" charset="-122"/>
                <a:sym typeface="+mn-ea"/>
              </a:rPr>
              <a:t>÷</a:t>
            </a:r>
            <a:r>
              <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rPr>
              <a:t>期末机构数（</a:t>
            </a:r>
            <a:r>
              <a:rPr lang="en-US"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22</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））不应少于</a:t>
            </a:r>
            <a:r>
              <a:rPr lang="en-US" altLang="zh-CN" b="1" noProof="0" dirty="0">
                <a:ln>
                  <a:noFill/>
                </a:ln>
                <a:solidFill>
                  <a:srgbClr val="FF0000"/>
                </a:solidFill>
                <a:effectLst/>
                <a:uLnTx/>
                <a:uFillTx/>
                <a:latin typeface="楷体" pitchFamily="49" charset="-122"/>
                <a:ea typeface="楷体" pitchFamily="49" charset="-122"/>
                <a:cs typeface="楷体" pitchFamily="49" charset="-122"/>
                <a:sym typeface="+mn-ea"/>
              </a:rPr>
              <a:t>5</a:t>
            </a:r>
            <a:r>
              <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rPr>
              <a:t>人，否则需要核实。</a:t>
            </a:r>
            <a:r>
              <a:rPr lang="zh-CN" altLang="en-US" noProof="0" dirty="0">
                <a:ln>
                  <a:noFill/>
                </a:ln>
                <a:effectLst/>
                <a:uLnTx/>
                <a:uFillTx/>
                <a:latin typeface="楷体" pitchFamily="49" charset="-122"/>
                <a:ea typeface="楷体" pitchFamily="49" charset="-122"/>
                <a:cs typeface="楷体" pitchFamily="49" charset="-122"/>
                <a:sym typeface="+mn-ea"/>
              </a:rPr>
              <a:t> </a:t>
            </a:r>
            <a:endParaRPr kumimoji="0" lang="zh-CN" altLang="en-US" b="0" i="0" u="none" strike="noStrike" kern="1200" cap="none" spc="0" normalizeH="0" baseline="0" noProof="0" dirty="0">
              <a:ln>
                <a:noFill/>
              </a:ln>
              <a:solidFill>
                <a:schemeClr val="tx1"/>
              </a:solidFill>
              <a:effectLst/>
              <a:uLnTx/>
              <a:uFillTx/>
              <a:latin typeface="楷体" pitchFamily="49" charset="-122"/>
              <a:ea typeface="楷体" pitchFamily="49" charset="-122"/>
              <a:cs typeface="楷体" pitchFamily="49" charset="-122"/>
            </a:endParaRPr>
          </a:p>
          <a:p>
            <a:pPr marL="0" marR="0" lvl="0" indent="0" algn="l" defTabSz="914400" rtl="0" eaLnBrk="1" latinLnBrk="0" hangingPunct="1">
              <a:lnSpc>
                <a:spcPct val="130000"/>
              </a:lnSpc>
              <a:spcBef>
                <a:spcPct val="0"/>
              </a:spcBef>
              <a:spcAft>
                <a:spcPct val="0"/>
              </a:spcAft>
              <a:buClrTx/>
              <a:buSzTx/>
              <a:buFontTx/>
              <a:buNone/>
              <a:defRPr/>
            </a:pPr>
            <a:endParaRPr lang="zh-CN" altLang="en-US" dirty="0">
              <a:latin typeface="楷体" pitchFamily="49" charset="-122"/>
              <a:ea typeface="楷体" pitchFamily="49" charset="-122"/>
              <a:cs typeface="楷体" pitchFamily="49" charset="-122"/>
            </a:endParaRPr>
          </a:p>
        </p:txBody>
      </p:sp>
      <mc:AlternateContent xmlns:mc="http://schemas.openxmlformats.org/markup-compatibility/2006" xmlns:p14="http://schemas.microsoft.com/office/powerpoint/2010/main">
        <mc:Choice Requires="p14">
          <p:contentPart r:id="rId2" p14:bwMode="auto">
            <p14:nvContentPartPr>
              <p14:cNvPr id="3" name="墨迹 2"/>
              <p14:cNvContentPartPr/>
              <p14:nvPr/>
            </p14:nvContentPartPr>
            <p14:xfrm>
              <a:off x="786764" y="3313281"/>
              <a:ext cx="1334771" cy="292100"/>
            </p14:xfrm>
          </p:contentPart>
        </mc:Choice>
        <mc:Fallback xmlns="">
          <p:pic>
            <p:nvPicPr>
              <p:cNvPr id="3" name="墨迹 2"/>
            </p:nvPicPr>
            <p:blipFill>
              <a:blip r:embed="rId3"/>
              <a:srcRect/>
            </p:blipFill>
            <p:spPr>
              <a:xfrm>
                <a:off x="786764" y="3313281"/>
                <a:ext cx="1334771" cy="292100"/>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10" name="墨迹 9"/>
              <p14:cNvContentPartPr/>
              <p14:nvPr/>
            </p14:nvContentPartPr>
            <p14:xfrm>
              <a:off x="786763" y="5178715"/>
              <a:ext cx="1334771" cy="292100"/>
            </p14:xfrm>
          </p:contentPart>
        </mc:Choice>
        <mc:Fallback xmlns="">
          <p:pic>
            <p:nvPicPr>
              <p:cNvPr id="10" name="墨迹 9"/>
            </p:nvPicPr>
            <p:blipFill>
              <a:blip r:embed="rId5"/>
              <a:srcRect/>
            </p:blipFill>
            <p:spPr>
              <a:xfrm>
                <a:off x="786763" y="5178715"/>
                <a:ext cx="1334771" cy="292100"/>
              </a:xfrm>
              <a:prstGeom prst="rect"/>
            </p:spPr>
          </p:pic>
        </mc:Fallback>
      </mc:AlternateContent>
      <mc:AlternateContent xmlns:mc="http://schemas.openxmlformats.org/markup-compatibility/2006" xmlns:p14="http://schemas.microsoft.com/office/powerpoint/2010/main">
        <mc:Choice Requires="p14">
          <p:contentPart r:id="rId6" p14:bwMode="auto">
            <p14:nvContentPartPr>
              <p14:cNvPr id="11" name="墨迹 10"/>
              <p14:cNvContentPartPr/>
              <p14:nvPr/>
            </p14:nvContentPartPr>
            <p14:xfrm>
              <a:off x="786764" y="5812147"/>
              <a:ext cx="1334771" cy="292100"/>
            </p14:xfrm>
          </p:contentPart>
        </mc:Choice>
        <mc:Fallback xmlns="">
          <p:pic>
            <p:nvPicPr>
              <p:cNvPr id="11" name="墨迹 10"/>
            </p:nvPicPr>
            <p:blipFill>
              <a:blip r:embed="rId7"/>
              <a:srcRect/>
            </p:blipFill>
            <p:spPr>
              <a:xfrm>
                <a:off x="786764" y="5812147"/>
                <a:ext cx="1334771" cy="292100"/>
              </a:xfrm>
              <a:prstGeom prst="rect"/>
            </p:spPr>
          </p:pic>
        </mc:Fallback>
      </mc:AlternateContent>
      <p:sp>
        <p:nvSpPr>
          <p:cNvPr id="12" name="文本框 11"/>
          <p:cNvSpPr txBox="1"/>
          <p:nvPr/>
        </p:nvSpPr>
        <p:spPr>
          <a:xfrm>
            <a:off x="3529331" y="3063241"/>
            <a:ext cx="8028305" cy="1477328"/>
          </a:xfrm>
          <a:prstGeom prst="rect">
            <a:avLst/>
          </a:prstGeom>
          <a:noFill/>
        </p:spPr>
        <p:txBody>
          <a:bodyPr wrap="square" rtlCol="0" anchor="t">
            <a:spAutoFit/>
          </a:bodyPr>
          <a:lstStyle/>
          <a:p>
            <a:pPr marL="0" marR="0" lvl="0" indent="0" algn="l" defTabSz="914400" rtl="0" eaLnBrk="1" fontAlgn="base" latinLnBrk="0" hangingPunct="1">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机构研究</a:t>
            </a:r>
            <a:r>
              <a:rPr lang="zh-CN" altLang="zh-CN" b="1" noProof="0" dirty="0" smtClean="0">
                <a:ln>
                  <a:noFill/>
                </a:ln>
                <a:solidFill>
                  <a:srgbClr val="0000FF"/>
                </a:solidFill>
                <a:effectLst/>
                <a:uLnTx/>
                <a:uFillTx/>
                <a:latin typeface="微软雅黑" pitchFamily="34" charset="-122"/>
                <a:ea typeface="微软雅黑" pitchFamily="34" charset="-122"/>
                <a:sym typeface="+mn-ea"/>
              </a:rPr>
              <a:t>开发</a:t>
            </a:r>
            <a:r>
              <a:rPr lang="zh-CN" altLang="en-US" b="1" noProof="0" dirty="0" smtClean="0">
                <a:ln>
                  <a:noFill/>
                </a:ln>
                <a:solidFill>
                  <a:srgbClr val="0000FF"/>
                </a:solidFill>
                <a:effectLst/>
                <a:uLnTx/>
                <a:uFillTx/>
                <a:latin typeface="微软雅黑" pitchFamily="34" charset="-122"/>
                <a:ea typeface="微软雅黑" pitchFamily="34" charset="-122"/>
                <a:sym typeface="+mn-ea"/>
              </a:rPr>
              <a:t>费用</a:t>
            </a:r>
            <a:r>
              <a:rPr lang="zh-CN" altLang="zh-CN" b="1" noProof="0" dirty="0" smtClean="0">
                <a:ln>
                  <a:noFill/>
                </a:ln>
                <a:solidFill>
                  <a:srgbClr val="0000FF"/>
                </a:solidFill>
                <a:effectLst/>
                <a:uLnTx/>
                <a:uFillTx/>
                <a:latin typeface="微软雅黑" pitchFamily="34" charset="-122"/>
                <a:ea typeface="微软雅黑" pitchFamily="34" charset="-122"/>
                <a:sym typeface="+mn-ea"/>
              </a:rPr>
              <a:t>：</a:t>
            </a:r>
            <a:r>
              <a:rPr lang="zh-CN" altLang="zh-CN"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指报告期内企业办研究开发机构中用于研究开发活动的费用合计，包括人员人工费用、直接投入费用、折旧费用与长期待摊费用、无形资产摊销费用、设计费用、装备调试费用与试验费用、委托外部研究开发费用及其他费用。</a:t>
            </a:r>
            <a:endParaRPr kumimoji="0" lang="en-US" altLang="zh-CN"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华文细黑" panose="02010600040101010101" pitchFamily="2" charset="-122"/>
            </a:endParaRPr>
          </a:p>
          <a:p>
            <a:pPr marL="0" marR="0" lvl="0" indent="0" algn="l" defTabSz="914400" rtl="0" eaLnBrk="1" fontAlgn="base" latinLnBrk="0" hangingPunct="1">
              <a:spcBef>
                <a:spcPct val="0"/>
              </a:spcBef>
              <a:spcAft>
                <a:spcPct val="0"/>
              </a:spcAft>
              <a:buClrTx/>
              <a:buSzTx/>
              <a:buFontTx/>
              <a:buNone/>
              <a:defRPr/>
            </a:pPr>
            <a:r>
              <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rPr>
              <a:t>注意：</a:t>
            </a:r>
            <a:r>
              <a:rPr lang="zh-CN" altLang="zh-CN" b="1" noProof="0" dirty="0">
                <a:ln>
                  <a:noFill/>
                </a:ln>
                <a:solidFill>
                  <a:srgbClr val="FF0000"/>
                </a:solidFill>
                <a:effectLst/>
                <a:uLnTx/>
                <a:uFillTx/>
                <a:latin typeface="楷体" pitchFamily="49" charset="-122"/>
                <a:ea typeface="楷体" pitchFamily="49" charset="-122"/>
                <a:cs typeface="楷体" pitchFamily="49" charset="-122"/>
                <a:sym typeface="+mn-ea"/>
              </a:rPr>
              <a:t>机构研究开发费</a:t>
            </a:r>
            <a:r>
              <a:rPr lang="zh-CN"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用</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en-US"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26</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zh-CN"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zh-CN" altLang="zh-CN" b="1" noProof="0" dirty="0">
                <a:ln>
                  <a:noFill/>
                </a:ln>
                <a:solidFill>
                  <a:srgbClr val="FF0000"/>
                </a:solidFill>
                <a:effectLst/>
                <a:uLnTx/>
                <a:uFillTx/>
                <a:latin typeface="楷体" pitchFamily="49" charset="-122"/>
                <a:ea typeface="楷体" pitchFamily="49" charset="-122"/>
                <a:cs typeface="楷体" pitchFamily="49" charset="-122"/>
                <a:sym typeface="+mn-ea"/>
              </a:rPr>
              <a:t>研究开发费用</a:t>
            </a:r>
            <a:r>
              <a:rPr lang="zh-CN"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合计</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en-US"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7</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endParaRPr lang="zh-CN" altLang="zh-CN" b="1" noProof="0" dirty="0">
              <a:ln>
                <a:noFill/>
              </a:ln>
              <a:solidFill>
                <a:srgbClr val="FF0000"/>
              </a:solidFill>
              <a:effectLst/>
              <a:uLnTx/>
              <a:uFillTx/>
              <a:latin typeface="楷体" pitchFamily="49" charset="-122"/>
              <a:ea typeface="楷体" pitchFamily="49" charset="-122"/>
              <a:cs typeface="楷体" pitchFamily="49" charset="-122"/>
              <a:sym typeface="+mn-ea"/>
            </a:endParaRPr>
          </a:p>
        </p:txBody>
      </p:sp>
      <p:sp>
        <p:nvSpPr>
          <p:cNvPr id="13" name="文本框 12"/>
          <p:cNvSpPr txBox="1"/>
          <p:nvPr/>
        </p:nvSpPr>
        <p:spPr>
          <a:xfrm>
            <a:off x="3567432" y="4911090"/>
            <a:ext cx="8028305" cy="1200329"/>
          </a:xfrm>
          <a:prstGeom prst="rect">
            <a:avLst/>
          </a:prstGeom>
          <a:noFill/>
        </p:spPr>
        <p:txBody>
          <a:bodyPr wrap="square" rtlCol="0" anchor="t">
            <a:spAutoFit/>
          </a:bodyPr>
          <a:lstStyle/>
          <a:p>
            <a:pPr marL="0" marR="0" lvl="0" indent="0" algn="l" defTabSz="914400" rtl="0" eaLnBrk="1" fontAlgn="base" latinLnBrk="0" hangingPunct="1">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期末仪器和设备原价：</a:t>
            </a:r>
            <a:r>
              <a:rPr lang="zh-CN" altLang="en-US" b="1" noProof="0" dirty="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指企业办研发机构报告期末固定资产中仪器和设备的原价，但不包括长期闲置不用的仪器和设备</a:t>
            </a:r>
            <a:r>
              <a:rPr lang="zh-CN" altLang="en-US" b="1" noProof="0" dirty="0" smtClean="0">
                <a:ln>
                  <a:noFill/>
                </a:ln>
                <a:effectLst/>
                <a:uLnTx/>
                <a:uFillTx/>
                <a:latin typeface="华文细黑" panose="02010600040101010101" pitchFamily="2" charset="-122"/>
                <a:ea typeface="华文细黑" panose="02010600040101010101" pitchFamily="2" charset="-122"/>
                <a:cs typeface="华文细黑" panose="02010600040101010101" pitchFamily="2" charset="-122"/>
                <a:sym typeface="+mn-ea"/>
              </a:rPr>
              <a:t>。</a:t>
            </a:r>
            <a:endParaRPr lang="en-US"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endParaRPr>
          </a:p>
          <a:p>
            <a:pPr marL="0" marR="0" lvl="0" indent="0" algn="l" defTabSz="914400" rtl="0" eaLnBrk="1" fontAlgn="base" latinLnBrk="0" hangingPunct="1">
              <a:spcBef>
                <a:spcPct val="0"/>
              </a:spcBef>
              <a:spcAft>
                <a:spcPct val="0"/>
              </a:spcAft>
              <a:buClrTx/>
              <a:buSzTx/>
              <a:buFontTx/>
              <a:buNone/>
              <a:defRPr/>
            </a:pP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注意</a:t>
            </a:r>
            <a:r>
              <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rPr>
              <a:t>：若研发机构中的仪器设备原价</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en-US"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27</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）＜当年形成用于研究开发</a:t>
            </a:r>
            <a:r>
              <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rPr>
              <a:t>的仪器设备</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en-US" altLang="zh-CN" b="1" noProof="0" dirty="0" smtClean="0">
                <a:ln>
                  <a:noFill/>
                </a:ln>
                <a:solidFill>
                  <a:srgbClr val="FF0000"/>
                </a:solidFill>
                <a:effectLst/>
                <a:uLnTx/>
                <a:uFillTx/>
                <a:latin typeface="楷体" pitchFamily="49" charset="-122"/>
                <a:ea typeface="楷体" pitchFamily="49" charset="-122"/>
                <a:cs typeface="楷体" pitchFamily="49" charset="-122"/>
                <a:sym typeface="+mn-ea"/>
              </a:rPr>
              <a:t>21</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r>
              <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rPr>
              <a:t>要核实新购置的仪器设备是否全部用于研发</a:t>
            </a:r>
            <a:r>
              <a:rPr lang="zh-CN" altLang="en-US" b="1" noProof="0" dirty="0" smtClean="0">
                <a:ln>
                  <a:noFill/>
                </a:ln>
                <a:solidFill>
                  <a:srgbClr val="FF0000"/>
                </a:solidFill>
                <a:effectLst/>
                <a:uLnTx/>
                <a:uFillTx/>
                <a:latin typeface="楷体" pitchFamily="49" charset="-122"/>
                <a:ea typeface="楷体" pitchFamily="49" charset="-122"/>
                <a:cs typeface="楷体" pitchFamily="49" charset="-122"/>
                <a:sym typeface="+mn-ea"/>
              </a:rPr>
              <a:t>。</a:t>
            </a:r>
            <a:endParaRPr lang="zh-CN" altLang="en-US" b="1" noProof="0" dirty="0">
              <a:ln>
                <a:noFill/>
              </a:ln>
              <a:solidFill>
                <a:srgbClr val="FF0000"/>
              </a:solidFill>
              <a:effectLst/>
              <a:uLnTx/>
              <a:uFillTx/>
              <a:latin typeface="楷体" pitchFamily="49" charset="-122"/>
              <a:ea typeface="楷体" pitchFamily="49" charset="-122"/>
              <a:cs typeface="楷体" pitchFamily="49" charset="-122"/>
              <a:sym typeface="+mn-ea"/>
            </a:endParaRPr>
          </a:p>
        </p:txBody>
      </p:sp>
      <p:sp>
        <p:nvSpPr>
          <p:cNvPr id="14"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0220" y="1764253"/>
            <a:ext cx="3016886" cy="4851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597877" y="991871"/>
            <a:ext cx="6143283"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问题六：</a:t>
            </a:r>
            <a:r>
              <a:rPr lang="zh-CN" altLang="en-US" sz="2800" b="1" dirty="0" smtClean="0">
                <a:latin typeface="微软雅黑" pitchFamily="34" charset="-122"/>
                <a:ea typeface="微软雅黑" pitchFamily="34" charset="-122"/>
              </a:rPr>
              <a:t>研究开发产出及相关情况</a:t>
            </a:r>
            <a:r>
              <a:rPr lang="zh-CN" altLang="en-US" sz="2800" b="1" dirty="0">
                <a:latin typeface="微软雅黑" pitchFamily="34" charset="-122"/>
                <a:ea typeface="微软雅黑" pitchFamily="34" charset="-122"/>
              </a:rPr>
              <a:t>？</a:t>
            </a:r>
          </a:p>
        </p:txBody>
      </p:sp>
      <p:sp>
        <p:nvSpPr>
          <p:cNvPr id="8" name="文本框 7"/>
          <p:cNvSpPr txBox="1"/>
          <p:nvPr/>
        </p:nvSpPr>
        <p:spPr>
          <a:xfrm>
            <a:off x="3697755" y="2235552"/>
            <a:ext cx="8028305" cy="2201821"/>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当年专利申请数：</a:t>
            </a:r>
            <a:r>
              <a:rPr lang="zh-CN" altLang="en-US" b="1" dirty="0">
                <a:solidFill>
                  <a:schemeClr val="tx1"/>
                </a:solidFill>
                <a:latin typeface="华文细黑" panose="02010600040101010101" pitchFamily="2" charset="-122"/>
                <a:ea typeface="华文细黑" panose="02010600040101010101" pitchFamily="2" charset="-122"/>
                <a:sym typeface="+mn-ea"/>
              </a:rPr>
              <a:t>指报告期内企业作为第一申请人向境内外知识产权行政部门提出专利申请并被受理后，按规定缴足申请费，符合进入初步审查阶段条件的件数</a:t>
            </a:r>
            <a:r>
              <a:rPr lang="zh-CN" altLang="en-US" b="1" dirty="0" smtClean="0">
                <a:solidFill>
                  <a:schemeClr val="tx1"/>
                </a:solidFill>
                <a:latin typeface="华文细黑" panose="02010600040101010101" pitchFamily="2" charset="-122"/>
                <a:ea typeface="华文细黑" panose="02010600040101010101" pitchFamily="2" charset="-122"/>
                <a:sym typeface="+mn-ea"/>
              </a:rPr>
              <a:t>。</a:t>
            </a:r>
            <a:endParaRPr lang="en-US" altLang="zh-CN" b="1" dirty="0" smtClean="0">
              <a:solidFill>
                <a:schemeClr val="tx1"/>
              </a:solidFill>
              <a:latin typeface="华文细黑" panose="02010600040101010101" pitchFamily="2" charset="-122"/>
              <a:ea typeface="华文细黑" panose="02010600040101010101" pitchFamily="2" charset="-122"/>
              <a:sym typeface="+mn-ea"/>
            </a:endParaRPr>
          </a:p>
          <a:p>
            <a:pPr marL="0" marR="0" lvl="0" indent="0" algn="l" defTabSz="914400" rtl="0" eaLnBrk="1" latinLnBrk="0" hangingPunct="1">
              <a:lnSpc>
                <a:spcPct val="130000"/>
              </a:lnSpc>
              <a:spcBef>
                <a:spcPct val="0"/>
              </a:spcBef>
              <a:spcAft>
                <a:spcPct val="0"/>
              </a:spcAft>
              <a:buClrTx/>
              <a:buSzTx/>
              <a:buFontTx/>
              <a:buNone/>
              <a:defRPr/>
            </a:pPr>
            <a:r>
              <a:rPr lang="zh-CN" altLang="en-US" b="1" dirty="0" smtClean="0">
                <a:solidFill>
                  <a:srgbClr val="FF0000"/>
                </a:solidFill>
                <a:latin typeface="楷体" pitchFamily="49" charset="-122"/>
                <a:ea typeface="楷体" pitchFamily="49" charset="-122"/>
                <a:sym typeface="+mn-ea"/>
              </a:rPr>
              <a:t>注意</a:t>
            </a:r>
            <a:r>
              <a:rPr lang="zh-CN" altLang="en-US" b="1" dirty="0">
                <a:solidFill>
                  <a:srgbClr val="FF0000"/>
                </a:solidFill>
                <a:latin typeface="楷体" pitchFamily="49" charset="-122"/>
                <a:ea typeface="楷体" pitchFamily="49" charset="-122"/>
                <a:sym typeface="+mn-ea"/>
              </a:rPr>
              <a:t>：</a:t>
            </a:r>
            <a:r>
              <a:rPr lang="zh-CN" altLang="en-US" b="1" noProof="0" dirty="0">
                <a:ln>
                  <a:noFill/>
                </a:ln>
                <a:solidFill>
                  <a:srgbClr val="FF0000"/>
                </a:solidFill>
                <a:effectLst/>
                <a:uLnTx/>
                <a:uFillTx/>
                <a:latin typeface="楷体" pitchFamily="49" charset="-122"/>
                <a:ea typeface="楷体" pitchFamily="49" charset="-122"/>
                <a:sym typeface="+mn-ea"/>
              </a:rPr>
              <a:t>有部分企业对拥有专利的情况存在误解，往往将全部专利当作发明专利，将申请专利当作拥有专利，将个人专利当作企业专利等情况。导致拥有各项专利数据失实。（建议这部分数据找有关部门核实）</a:t>
            </a:r>
            <a:endParaRPr kumimoji="0" lang="zh-CN" altLang="en-US" b="1" i="0" u="none" strike="noStrike" kern="1200" cap="none" spc="0" normalizeH="0" baseline="0" noProof="0" dirty="0">
              <a:ln>
                <a:noFill/>
              </a:ln>
              <a:solidFill>
                <a:srgbClr val="FF0000"/>
              </a:solidFill>
              <a:effectLst/>
              <a:uLnTx/>
              <a:uFillTx/>
              <a:latin typeface="楷体" pitchFamily="49" charset="-122"/>
              <a:ea typeface="楷体" pitchFamily="49" charset="-122"/>
              <a:sym typeface="+mn-ea"/>
            </a:endParaRPr>
          </a:p>
        </p:txBody>
      </p:sp>
      <mc:AlternateContent xmlns:mc="http://schemas.openxmlformats.org/markup-compatibility/2006" xmlns:p14="http://schemas.microsoft.com/office/powerpoint/2010/main">
        <mc:Choice Requires="p14">
          <p:contentPart r:id="rId2" p14:bwMode="auto">
            <p14:nvContentPartPr>
              <p14:cNvPr id="3" name="墨迹 2"/>
              <p14:cNvContentPartPr/>
              <p14:nvPr/>
            </p14:nvContentPartPr>
            <p14:xfrm>
              <a:off x="786763" y="2517215"/>
              <a:ext cx="1334771" cy="292100"/>
            </p14:xfrm>
          </p:contentPart>
        </mc:Choice>
        <mc:Fallback xmlns="">
          <p:pic>
            <p:nvPicPr>
              <p:cNvPr id="3" name="墨迹 2"/>
            </p:nvPicPr>
            <p:blipFill>
              <a:blip r:embed="rId3"/>
              <a:srcRect/>
            </p:blipFill>
            <p:spPr>
              <a:xfrm>
                <a:off x="786763" y="2517215"/>
                <a:ext cx="1334771" cy="292100"/>
              </a:xfrm>
              <a:prstGeom prst="rect"/>
            </p:spPr>
          </p:pic>
        </mc:Fallback>
      </mc:AlternateContent>
      <p:sp>
        <p:nvSpPr>
          <p:cNvPr id="10" name="文本框 9"/>
          <p:cNvSpPr txBox="1"/>
          <p:nvPr/>
        </p:nvSpPr>
        <p:spPr>
          <a:xfrm>
            <a:off x="3697756" y="4707169"/>
            <a:ext cx="8028305" cy="1172629"/>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期末有效发明专利数：</a:t>
            </a:r>
            <a:r>
              <a:rPr lang="zh-CN" altLang="en-US" sz="1800" b="1" dirty="0">
                <a:solidFill>
                  <a:schemeClr val="tx1"/>
                </a:solidFill>
                <a:latin typeface="华文细黑" panose="02010600040101010101" pitchFamily="2" charset="-122"/>
                <a:ea typeface="华文细黑" panose="02010600040101010101" pitchFamily="2" charset="-122"/>
                <a:sym typeface="+mn-ea"/>
              </a:rPr>
              <a:t>指</a:t>
            </a:r>
            <a:r>
              <a:rPr lang="zh-CN" altLang="en-US" sz="1800" b="1" dirty="0">
                <a:latin typeface="华文细黑" panose="02010600040101010101" pitchFamily="2" charset="-122"/>
                <a:ea typeface="华文细黑" panose="02010600040101010101" pitchFamily="2" charset="-122"/>
                <a:sym typeface="+mn-ea"/>
              </a:rPr>
              <a:t>报告期末企业作为第一专利权人拥有的、经境内外知识产权行政部门授权且在有效期内的发明专利件数。</a:t>
            </a:r>
            <a:endParaRPr lang="zh-CN" altLang="en-US" sz="1800" b="1" dirty="0">
              <a:latin typeface="华文细黑" panose="02010600040101010101" pitchFamily="2" charset="-122"/>
              <a:ea typeface="华文细黑" panose="02010600040101010101" pitchFamily="2" charset="-122"/>
              <a:sym typeface="+mn-ea"/>
            </a:endParaRPr>
          </a:p>
          <a:p>
            <a:pPr marL="0" marR="0" lvl="0" indent="0" algn="l" defTabSz="914400" rtl="0" eaLnBrk="1" latinLnBrk="0" hangingPunct="1">
              <a:lnSpc>
                <a:spcPct val="130000"/>
              </a:lnSpc>
              <a:spcBef>
                <a:spcPct val="0"/>
              </a:spcBef>
              <a:spcAft>
                <a:spcPct val="0"/>
              </a:spcAft>
              <a:buClrTx/>
              <a:buSzTx/>
              <a:buFontTx/>
              <a:buNone/>
              <a:defRPr/>
            </a:pPr>
            <a:r>
              <a:rPr lang="zh-CN" altLang="en-US" b="1" dirty="0" smtClean="0">
                <a:ln w="11430"/>
                <a:solidFill>
                  <a:srgbClr val="FF0000"/>
                </a:solidFill>
                <a:effectLst>
                  <a:outerShdw blurRad="50800" dist="39000" dir="5460000" algn="tl">
                    <a:srgbClr val="000000">
                      <a:alpha val="38000"/>
                    </a:srgbClr>
                  </a:outerShdw>
                </a:effectLst>
                <a:latin typeface="楷体" pitchFamily="49" charset="-122"/>
                <a:ea typeface="楷体" pitchFamily="49" charset="-122"/>
                <a:sym typeface="+mn-ea"/>
              </a:rPr>
              <a:t>注意：</a:t>
            </a:r>
            <a:r>
              <a:rPr lang="zh-CN" altLang="en-US" b="1" noProof="0" dirty="0" smtClean="0">
                <a:ln>
                  <a:noFill/>
                </a:ln>
                <a:solidFill>
                  <a:srgbClr val="FF0000"/>
                </a:solidFill>
                <a:effectLst/>
                <a:uLnTx/>
                <a:uFillTx/>
                <a:latin typeface="楷体" pitchFamily="49" charset="-122"/>
                <a:ea typeface="楷体" pitchFamily="49" charset="-122"/>
                <a:sym typeface="+mn-ea"/>
              </a:rPr>
              <a:t>1</a:t>
            </a:r>
            <a:r>
              <a:rPr lang="zh-CN" altLang="en-US" b="1" noProof="0" dirty="0">
                <a:ln>
                  <a:noFill/>
                </a:ln>
                <a:solidFill>
                  <a:srgbClr val="FF0000"/>
                </a:solidFill>
                <a:effectLst/>
                <a:uLnTx/>
                <a:uFillTx/>
                <a:latin typeface="楷体" pitchFamily="49" charset="-122"/>
                <a:ea typeface="楷体" pitchFamily="49" charset="-122"/>
                <a:sym typeface="+mn-ea"/>
              </a:rPr>
              <a:t>.发明</a:t>
            </a:r>
            <a:r>
              <a:rPr lang="zh-CN" altLang="en-US" b="1" noProof="0" dirty="0" smtClean="0">
                <a:ln>
                  <a:noFill/>
                </a:ln>
                <a:solidFill>
                  <a:srgbClr val="FF0000"/>
                </a:solidFill>
                <a:effectLst/>
                <a:uLnTx/>
                <a:uFillTx/>
                <a:latin typeface="楷体" pitchFamily="49" charset="-122"/>
                <a:ea typeface="楷体" pitchFamily="49" charset="-122"/>
                <a:sym typeface="+mn-ea"/>
              </a:rPr>
              <a:t>专利；2</a:t>
            </a:r>
            <a:r>
              <a:rPr lang="zh-CN" altLang="en-US" b="1" noProof="0" dirty="0">
                <a:ln>
                  <a:noFill/>
                </a:ln>
                <a:solidFill>
                  <a:srgbClr val="FF0000"/>
                </a:solidFill>
                <a:effectLst/>
                <a:uLnTx/>
                <a:uFillTx/>
                <a:latin typeface="楷体" pitchFamily="49" charset="-122"/>
                <a:ea typeface="楷体" pitchFamily="49" charset="-122"/>
                <a:sym typeface="+mn-ea"/>
              </a:rPr>
              <a:t>.有效期</a:t>
            </a:r>
            <a:r>
              <a:rPr lang="zh-CN" altLang="en-US" b="1" noProof="0" dirty="0" smtClean="0">
                <a:ln>
                  <a:noFill/>
                </a:ln>
                <a:solidFill>
                  <a:srgbClr val="FF0000"/>
                </a:solidFill>
                <a:effectLst/>
                <a:uLnTx/>
                <a:uFillTx/>
                <a:latin typeface="楷体" pitchFamily="49" charset="-122"/>
                <a:ea typeface="楷体" pitchFamily="49" charset="-122"/>
                <a:sym typeface="+mn-ea"/>
              </a:rPr>
              <a:t>内；3</a:t>
            </a:r>
            <a:r>
              <a:rPr lang="zh-CN" altLang="en-US" b="1" noProof="0" dirty="0">
                <a:ln>
                  <a:noFill/>
                </a:ln>
                <a:solidFill>
                  <a:srgbClr val="FF0000"/>
                </a:solidFill>
                <a:effectLst/>
                <a:uLnTx/>
                <a:uFillTx/>
                <a:latin typeface="楷体" pitchFamily="49" charset="-122"/>
                <a:ea typeface="楷体" pitchFamily="49" charset="-122"/>
                <a:sym typeface="+mn-ea"/>
              </a:rPr>
              <a:t>.累计</a:t>
            </a:r>
            <a:r>
              <a:rPr lang="zh-CN" altLang="en-US" b="1" noProof="0" dirty="0" smtClean="0">
                <a:ln>
                  <a:noFill/>
                </a:ln>
                <a:solidFill>
                  <a:srgbClr val="FF0000"/>
                </a:solidFill>
                <a:effectLst/>
                <a:uLnTx/>
                <a:uFillTx/>
                <a:latin typeface="楷体" pitchFamily="49" charset="-122"/>
                <a:ea typeface="楷体" pitchFamily="49" charset="-122"/>
                <a:sym typeface="+mn-ea"/>
              </a:rPr>
              <a:t>数。</a:t>
            </a:r>
            <a:endParaRPr kumimoji="0" lang="zh-CN" altLang="en-US" b="1" i="0" u="none" strike="noStrike" kern="1200" cap="none" spc="0" normalizeH="0" baseline="0" noProof="0" dirty="0">
              <a:ln>
                <a:noFill/>
              </a:ln>
              <a:solidFill>
                <a:srgbClr val="FF0000"/>
              </a:solidFill>
              <a:effectLst/>
              <a:uLnTx/>
              <a:uFillTx/>
              <a:latin typeface="楷体" pitchFamily="49" charset="-122"/>
              <a:ea typeface="楷体" pitchFamily="49" charset="-122"/>
              <a:sym typeface="+mn-ea"/>
            </a:endParaRPr>
          </a:p>
        </p:txBody>
      </p:sp>
      <mc:AlternateContent xmlns:mc="http://schemas.openxmlformats.org/markup-compatibility/2006" xmlns:p14="http://schemas.microsoft.com/office/powerpoint/2010/main">
        <mc:Choice Requires="p14">
          <p:contentPart r:id="rId4" p14:bwMode="auto">
            <p14:nvContentPartPr>
              <p14:cNvPr id="11" name="墨迹 10"/>
              <p14:cNvContentPartPr/>
              <p14:nvPr/>
            </p14:nvContentPartPr>
            <p14:xfrm>
              <a:off x="831661" y="3071446"/>
              <a:ext cx="1334771" cy="402619"/>
            </p14:xfrm>
          </p:contentPart>
        </mc:Choice>
        <mc:Fallback xmlns="">
          <p:pic>
            <p:nvPicPr>
              <p:cNvPr id="11" name="墨迹 10"/>
            </p:nvPicPr>
            <p:blipFill>
              <a:blip r:embed="rId5"/>
              <a:srcRect/>
            </p:blipFill>
            <p:spPr>
              <a:xfrm>
                <a:off x="831661" y="3071446"/>
                <a:ext cx="1334771" cy="402619"/>
              </a:xfrm>
              <a:prstGeom prst="rect"/>
            </p:spPr>
          </p:pic>
        </mc:Fallback>
      </mc:AlternateContent>
      <p:sp>
        <p:nvSpPr>
          <p:cNvPr id="12"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5785" y="1472431"/>
            <a:ext cx="2879687" cy="5154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34" name="直接连接符 33"/>
          <p:cNvCxnSpPr/>
          <p:nvPr/>
        </p:nvCxnSpPr>
        <p:spPr bwMode="auto">
          <a:xfrm flipV="1">
            <a:off x="490220" y="1526577"/>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文本框 1"/>
          <p:cNvSpPr txBox="1"/>
          <p:nvPr/>
        </p:nvSpPr>
        <p:spPr>
          <a:xfrm>
            <a:off x="570155" y="895052"/>
            <a:ext cx="6171005"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问题六：</a:t>
            </a:r>
            <a:r>
              <a:rPr lang="zh-CN" altLang="en-US" sz="2800" b="1" dirty="0" smtClean="0">
                <a:latin typeface="微软雅黑" pitchFamily="34" charset="-122"/>
                <a:ea typeface="微软雅黑" pitchFamily="34" charset="-122"/>
              </a:rPr>
              <a:t>研究</a:t>
            </a:r>
            <a:r>
              <a:rPr lang="zh-CN" altLang="en-US" sz="2800" b="1" dirty="0">
                <a:latin typeface="微软雅黑" pitchFamily="34" charset="-122"/>
                <a:ea typeface="微软雅黑" pitchFamily="34" charset="-122"/>
              </a:rPr>
              <a:t>开发产出及相关情况？</a:t>
            </a:r>
          </a:p>
        </p:txBody>
      </p:sp>
      <mc:AlternateContent xmlns:mc="http://schemas.openxmlformats.org/markup-compatibility/2006" xmlns:p14="http://schemas.microsoft.com/office/powerpoint/2010/main">
        <mc:Choice Requires="p14">
          <p:contentPart r:id="rId2" p14:bwMode="auto">
            <p14:nvContentPartPr>
              <p14:cNvPr id="11" name="墨迹 10"/>
              <p14:cNvContentPartPr/>
              <p14:nvPr/>
            </p14:nvContentPartPr>
            <p14:xfrm>
              <a:off x="853438" y="4256916"/>
              <a:ext cx="1334771" cy="292100"/>
            </p14:xfrm>
          </p:contentPart>
        </mc:Choice>
        <mc:Fallback xmlns="">
          <p:pic>
            <p:nvPicPr>
              <p:cNvPr id="11" name="墨迹 10"/>
            </p:nvPicPr>
            <p:blipFill>
              <a:blip r:embed="rId3"/>
              <a:srcRect/>
            </p:blipFill>
            <p:spPr>
              <a:xfrm>
                <a:off x="853438" y="4256916"/>
                <a:ext cx="1334771" cy="292100"/>
              </a:xfrm>
              <a:prstGeom prst="rect"/>
            </p:spPr>
          </p:pic>
        </mc:Fallback>
      </mc:AlternateContent>
      <p:sp>
        <p:nvSpPr>
          <p:cNvPr id="4" name="Freeform: Shape 2"/>
          <p:cNvSpPr/>
          <p:nvPr/>
        </p:nvSpPr>
        <p:spPr bwMode="auto">
          <a:xfrm>
            <a:off x="6067961" y="3398259"/>
            <a:ext cx="1401681" cy="1330854"/>
          </a:xfrm>
          <a:custGeom>
            <a:avLst/>
            <a:gdLst>
              <a:gd name="T0" fmla="*/ 2175 w 3041"/>
              <a:gd name="T1" fmla="*/ 6 h 2885"/>
              <a:gd name="T2" fmla="*/ 2262 w 3041"/>
              <a:gd name="T3" fmla="*/ 38 h 2885"/>
              <a:gd name="T4" fmla="*/ 2337 w 3041"/>
              <a:gd name="T5" fmla="*/ 93 h 2885"/>
              <a:gd name="T6" fmla="*/ 2407 w 3041"/>
              <a:gd name="T7" fmla="*/ 196 h 2885"/>
              <a:gd name="T8" fmla="*/ 2429 w 3041"/>
              <a:gd name="T9" fmla="*/ 288 h 2885"/>
              <a:gd name="T10" fmla="*/ 2427 w 3041"/>
              <a:gd name="T11" fmla="*/ 374 h 2885"/>
              <a:gd name="T12" fmla="*/ 2413 w 3041"/>
              <a:gd name="T13" fmla="*/ 425 h 2885"/>
              <a:gd name="T14" fmla="*/ 2380 w 3041"/>
              <a:gd name="T15" fmla="*/ 493 h 2885"/>
              <a:gd name="T16" fmla="*/ 2351 w 3041"/>
              <a:gd name="T17" fmla="*/ 531 h 2885"/>
              <a:gd name="T18" fmla="*/ 2321 w 3041"/>
              <a:gd name="T19" fmla="*/ 563 h 2885"/>
              <a:gd name="T20" fmla="*/ 3041 w 3041"/>
              <a:gd name="T21" fmla="*/ 577 h 2885"/>
              <a:gd name="T22" fmla="*/ 2999 w 3041"/>
              <a:gd name="T23" fmla="*/ 1397 h 2885"/>
              <a:gd name="T24" fmla="*/ 2954 w 3041"/>
              <a:gd name="T25" fmla="*/ 1383 h 2885"/>
              <a:gd name="T26" fmla="*/ 2881 w 3041"/>
              <a:gd name="T27" fmla="*/ 1372 h 2885"/>
              <a:gd name="T28" fmla="*/ 2818 w 3041"/>
              <a:gd name="T29" fmla="*/ 1372 h 2885"/>
              <a:gd name="T30" fmla="*/ 2708 w 3041"/>
              <a:gd name="T31" fmla="*/ 1400 h 2885"/>
              <a:gd name="T32" fmla="*/ 2613 w 3041"/>
              <a:gd name="T33" fmla="*/ 1457 h 2885"/>
              <a:gd name="T34" fmla="*/ 2538 w 3041"/>
              <a:gd name="T35" fmla="*/ 1538 h 2885"/>
              <a:gd name="T36" fmla="*/ 2491 w 3041"/>
              <a:gd name="T37" fmla="*/ 1638 h 2885"/>
              <a:gd name="T38" fmla="*/ 2475 w 3041"/>
              <a:gd name="T39" fmla="*/ 1713 h 2885"/>
              <a:gd name="T40" fmla="*/ 2473 w 3041"/>
              <a:gd name="T41" fmla="*/ 1772 h 2885"/>
              <a:gd name="T42" fmla="*/ 2491 w 3041"/>
              <a:gd name="T43" fmla="*/ 1867 h 2885"/>
              <a:gd name="T44" fmla="*/ 2538 w 3041"/>
              <a:gd name="T45" fmla="*/ 1967 h 2885"/>
              <a:gd name="T46" fmla="*/ 2613 w 3041"/>
              <a:gd name="T47" fmla="*/ 2049 h 2885"/>
              <a:gd name="T48" fmla="*/ 2708 w 3041"/>
              <a:gd name="T49" fmla="*/ 2106 h 2885"/>
              <a:gd name="T50" fmla="*/ 2818 w 3041"/>
              <a:gd name="T51" fmla="*/ 2135 h 2885"/>
              <a:gd name="T52" fmla="*/ 2881 w 3041"/>
              <a:gd name="T53" fmla="*/ 2136 h 2885"/>
              <a:gd name="T54" fmla="*/ 2954 w 3041"/>
              <a:gd name="T55" fmla="*/ 2125 h 2885"/>
              <a:gd name="T56" fmla="*/ 2999 w 3041"/>
              <a:gd name="T57" fmla="*/ 2111 h 2885"/>
              <a:gd name="T58" fmla="*/ 2276 w 3041"/>
              <a:gd name="T59" fmla="*/ 2882 h 2885"/>
              <a:gd name="T60" fmla="*/ 2180 w 3041"/>
              <a:gd name="T61" fmla="*/ 2871 h 2885"/>
              <a:gd name="T62" fmla="*/ 2075 w 3041"/>
              <a:gd name="T63" fmla="*/ 2827 h 2885"/>
              <a:gd name="T64" fmla="*/ 2010 w 3041"/>
              <a:gd name="T65" fmla="*/ 2769 h 2885"/>
              <a:gd name="T66" fmla="*/ 1929 w 3041"/>
              <a:gd name="T67" fmla="*/ 2658 h 2885"/>
              <a:gd name="T68" fmla="*/ 1848 w 3041"/>
              <a:gd name="T69" fmla="*/ 2509 h 2885"/>
              <a:gd name="T70" fmla="*/ 1637 w 3041"/>
              <a:gd name="T71" fmla="*/ 2086 h 2885"/>
              <a:gd name="T72" fmla="*/ 1440 w 3041"/>
              <a:gd name="T73" fmla="*/ 1732 h 2885"/>
              <a:gd name="T74" fmla="*/ 1310 w 3041"/>
              <a:gd name="T75" fmla="*/ 1526 h 2885"/>
              <a:gd name="T76" fmla="*/ 1130 w 3041"/>
              <a:gd name="T77" fmla="*/ 1307 h 2885"/>
              <a:gd name="T78" fmla="*/ 989 w 3041"/>
              <a:gd name="T79" fmla="*/ 1170 h 2885"/>
              <a:gd name="T80" fmla="*/ 795 w 3041"/>
              <a:gd name="T81" fmla="*/ 1023 h 2885"/>
              <a:gd name="T82" fmla="*/ 651 w 3041"/>
              <a:gd name="T83" fmla="*/ 929 h 2885"/>
              <a:gd name="T84" fmla="*/ 375 w 3041"/>
              <a:gd name="T85" fmla="*/ 780 h 2885"/>
              <a:gd name="T86" fmla="*/ 132 w 3041"/>
              <a:gd name="T87" fmla="*/ 656 h 2885"/>
              <a:gd name="T88" fmla="*/ 0 w 3041"/>
              <a:gd name="T89" fmla="*/ 572 h 2885"/>
              <a:gd name="T90" fmla="*/ 1916 w 3041"/>
              <a:gd name="T91" fmla="*/ 575 h 2885"/>
              <a:gd name="T92" fmla="*/ 1883 w 3041"/>
              <a:gd name="T93" fmla="*/ 547 h 2885"/>
              <a:gd name="T94" fmla="*/ 1854 w 3041"/>
              <a:gd name="T95" fmla="*/ 514 h 2885"/>
              <a:gd name="T96" fmla="*/ 1814 w 3041"/>
              <a:gd name="T97" fmla="*/ 449 h 2885"/>
              <a:gd name="T98" fmla="*/ 1792 w 3041"/>
              <a:gd name="T99" fmla="*/ 374 h 2885"/>
              <a:gd name="T100" fmla="*/ 1788 w 3041"/>
              <a:gd name="T101" fmla="*/ 320 h 2885"/>
              <a:gd name="T102" fmla="*/ 1813 w 3041"/>
              <a:gd name="T103" fmla="*/ 195 h 2885"/>
              <a:gd name="T104" fmla="*/ 1862 w 3041"/>
              <a:gd name="T105" fmla="*/ 115 h 2885"/>
              <a:gd name="T106" fmla="*/ 1930 w 3041"/>
              <a:gd name="T107" fmla="*/ 54 h 2885"/>
              <a:gd name="T108" fmla="*/ 2014 w 3041"/>
              <a:gd name="T109" fmla="*/ 14 h 2885"/>
              <a:gd name="T110" fmla="*/ 2110 w 3041"/>
              <a:gd name="T111" fmla="*/ 0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41" h="2885">
                <a:moveTo>
                  <a:pt x="2110" y="0"/>
                </a:moveTo>
                <a:lnTo>
                  <a:pt x="2110" y="0"/>
                </a:lnTo>
                <a:lnTo>
                  <a:pt x="2143" y="1"/>
                </a:lnTo>
                <a:lnTo>
                  <a:pt x="2175" y="6"/>
                </a:lnTo>
                <a:lnTo>
                  <a:pt x="2205" y="14"/>
                </a:lnTo>
                <a:lnTo>
                  <a:pt x="2235" y="25"/>
                </a:lnTo>
                <a:lnTo>
                  <a:pt x="2235" y="25"/>
                </a:lnTo>
                <a:lnTo>
                  <a:pt x="2262" y="38"/>
                </a:lnTo>
                <a:lnTo>
                  <a:pt x="2289" y="54"/>
                </a:lnTo>
                <a:lnTo>
                  <a:pt x="2314" y="73"/>
                </a:lnTo>
                <a:lnTo>
                  <a:pt x="2337" y="93"/>
                </a:lnTo>
                <a:lnTo>
                  <a:pt x="2337" y="93"/>
                </a:lnTo>
                <a:lnTo>
                  <a:pt x="2357" y="117"/>
                </a:lnTo>
                <a:lnTo>
                  <a:pt x="2376" y="141"/>
                </a:lnTo>
                <a:lnTo>
                  <a:pt x="2392" y="168"/>
                </a:lnTo>
                <a:lnTo>
                  <a:pt x="2407" y="196"/>
                </a:lnTo>
                <a:lnTo>
                  <a:pt x="2407" y="196"/>
                </a:lnTo>
                <a:lnTo>
                  <a:pt x="2416" y="225"/>
                </a:lnTo>
                <a:lnTo>
                  <a:pt x="2424" y="257"/>
                </a:lnTo>
                <a:lnTo>
                  <a:pt x="2429" y="288"/>
                </a:lnTo>
                <a:lnTo>
                  <a:pt x="2432" y="322"/>
                </a:lnTo>
                <a:lnTo>
                  <a:pt x="2432" y="322"/>
                </a:lnTo>
                <a:lnTo>
                  <a:pt x="2430" y="349"/>
                </a:lnTo>
                <a:lnTo>
                  <a:pt x="2427" y="374"/>
                </a:lnTo>
                <a:lnTo>
                  <a:pt x="2427" y="374"/>
                </a:lnTo>
                <a:lnTo>
                  <a:pt x="2421" y="399"/>
                </a:lnTo>
                <a:lnTo>
                  <a:pt x="2413" y="425"/>
                </a:lnTo>
                <a:lnTo>
                  <a:pt x="2413" y="425"/>
                </a:lnTo>
                <a:lnTo>
                  <a:pt x="2403" y="449"/>
                </a:lnTo>
                <a:lnTo>
                  <a:pt x="2392" y="472"/>
                </a:lnTo>
                <a:lnTo>
                  <a:pt x="2392" y="472"/>
                </a:lnTo>
                <a:lnTo>
                  <a:pt x="2380" y="493"/>
                </a:lnTo>
                <a:lnTo>
                  <a:pt x="2365" y="515"/>
                </a:lnTo>
                <a:lnTo>
                  <a:pt x="2365" y="515"/>
                </a:lnTo>
                <a:lnTo>
                  <a:pt x="2351" y="531"/>
                </a:lnTo>
                <a:lnTo>
                  <a:pt x="2351" y="531"/>
                </a:lnTo>
                <a:lnTo>
                  <a:pt x="2337" y="547"/>
                </a:lnTo>
                <a:lnTo>
                  <a:pt x="2337" y="547"/>
                </a:lnTo>
                <a:lnTo>
                  <a:pt x="2321" y="563"/>
                </a:lnTo>
                <a:lnTo>
                  <a:pt x="2321" y="563"/>
                </a:lnTo>
                <a:lnTo>
                  <a:pt x="2303" y="575"/>
                </a:lnTo>
                <a:lnTo>
                  <a:pt x="2353" y="575"/>
                </a:lnTo>
                <a:lnTo>
                  <a:pt x="2394" y="575"/>
                </a:lnTo>
                <a:lnTo>
                  <a:pt x="3041" y="577"/>
                </a:lnTo>
                <a:lnTo>
                  <a:pt x="3041" y="1418"/>
                </a:lnTo>
                <a:lnTo>
                  <a:pt x="3041" y="1418"/>
                </a:lnTo>
                <a:lnTo>
                  <a:pt x="3021" y="1407"/>
                </a:lnTo>
                <a:lnTo>
                  <a:pt x="2999" y="1397"/>
                </a:lnTo>
                <a:lnTo>
                  <a:pt x="2999" y="1397"/>
                </a:lnTo>
                <a:lnTo>
                  <a:pt x="2976" y="1389"/>
                </a:lnTo>
                <a:lnTo>
                  <a:pt x="2954" y="1383"/>
                </a:lnTo>
                <a:lnTo>
                  <a:pt x="2954" y="1383"/>
                </a:lnTo>
                <a:lnTo>
                  <a:pt x="2930" y="1378"/>
                </a:lnTo>
                <a:lnTo>
                  <a:pt x="2907" y="1373"/>
                </a:lnTo>
                <a:lnTo>
                  <a:pt x="2907" y="1373"/>
                </a:lnTo>
                <a:lnTo>
                  <a:pt x="2881" y="1372"/>
                </a:lnTo>
                <a:lnTo>
                  <a:pt x="2857" y="1370"/>
                </a:lnTo>
                <a:lnTo>
                  <a:pt x="2857" y="1370"/>
                </a:lnTo>
                <a:lnTo>
                  <a:pt x="2837" y="1370"/>
                </a:lnTo>
                <a:lnTo>
                  <a:pt x="2818" y="1372"/>
                </a:lnTo>
                <a:lnTo>
                  <a:pt x="2799" y="1375"/>
                </a:lnTo>
                <a:lnTo>
                  <a:pt x="2780" y="1378"/>
                </a:lnTo>
                <a:lnTo>
                  <a:pt x="2743" y="1388"/>
                </a:lnTo>
                <a:lnTo>
                  <a:pt x="2708" y="1400"/>
                </a:lnTo>
                <a:lnTo>
                  <a:pt x="2708" y="1400"/>
                </a:lnTo>
                <a:lnTo>
                  <a:pt x="2675" y="1416"/>
                </a:lnTo>
                <a:lnTo>
                  <a:pt x="2643" y="1435"/>
                </a:lnTo>
                <a:lnTo>
                  <a:pt x="2613" y="1457"/>
                </a:lnTo>
                <a:lnTo>
                  <a:pt x="2586" y="1483"/>
                </a:lnTo>
                <a:lnTo>
                  <a:pt x="2586" y="1483"/>
                </a:lnTo>
                <a:lnTo>
                  <a:pt x="2560" y="1510"/>
                </a:lnTo>
                <a:lnTo>
                  <a:pt x="2538" y="1538"/>
                </a:lnTo>
                <a:lnTo>
                  <a:pt x="2519" y="1570"/>
                </a:lnTo>
                <a:lnTo>
                  <a:pt x="2503" y="1603"/>
                </a:lnTo>
                <a:lnTo>
                  <a:pt x="2503" y="1603"/>
                </a:lnTo>
                <a:lnTo>
                  <a:pt x="2491" y="1638"/>
                </a:lnTo>
                <a:lnTo>
                  <a:pt x="2486" y="1657"/>
                </a:lnTo>
                <a:lnTo>
                  <a:pt x="2481" y="1675"/>
                </a:lnTo>
                <a:lnTo>
                  <a:pt x="2478" y="1694"/>
                </a:lnTo>
                <a:lnTo>
                  <a:pt x="2475" y="1713"/>
                </a:lnTo>
                <a:lnTo>
                  <a:pt x="2473" y="1734"/>
                </a:lnTo>
                <a:lnTo>
                  <a:pt x="2473" y="1753"/>
                </a:lnTo>
                <a:lnTo>
                  <a:pt x="2473" y="1753"/>
                </a:lnTo>
                <a:lnTo>
                  <a:pt x="2473" y="1772"/>
                </a:lnTo>
                <a:lnTo>
                  <a:pt x="2475" y="1792"/>
                </a:lnTo>
                <a:lnTo>
                  <a:pt x="2478" y="1811"/>
                </a:lnTo>
                <a:lnTo>
                  <a:pt x="2481" y="1830"/>
                </a:lnTo>
                <a:lnTo>
                  <a:pt x="2491" y="1867"/>
                </a:lnTo>
                <a:lnTo>
                  <a:pt x="2503" y="1902"/>
                </a:lnTo>
                <a:lnTo>
                  <a:pt x="2503" y="1902"/>
                </a:lnTo>
                <a:lnTo>
                  <a:pt x="2519" y="1935"/>
                </a:lnTo>
                <a:lnTo>
                  <a:pt x="2538" y="1967"/>
                </a:lnTo>
                <a:lnTo>
                  <a:pt x="2560" y="1997"/>
                </a:lnTo>
                <a:lnTo>
                  <a:pt x="2586" y="2024"/>
                </a:lnTo>
                <a:lnTo>
                  <a:pt x="2586" y="2024"/>
                </a:lnTo>
                <a:lnTo>
                  <a:pt x="2613" y="2049"/>
                </a:lnTo>
                <a:lnTo>
                  <a:pt x="2643" y="2071"/>
                </a:lnTo>
                <a:lnTo>
                  <a:pt x="2675" y="2090"/>
                </a:lnTo>
                <a:lnTo>
                  <a:pt x="2708" y="2106"/>
                </a:lnTo>
                <a:lnTo>
                  <a:pt x="2708" y="2106"/>
                </a:lnTo>
                <a:lnTo>
                  <a:pt x="2743" y="2119"/>
                </a:lnTo>
                <a:lnTo>
                  <a:pt x="2780" y="2129"/>
                </a:lnTo>
                <a:lnTo>
                  <a:pt x="2799" y="2133"/>
                </a:lnTo>
                <a:lnTo>
                  <a:pt x="2818" y="2135"/>
                </a:lnTo>
                <a:lnTo>
                  <a:pt x="2837" y="2136"/>
                </a:lnTo>
                <a:lnTo>
                  <a:pt x="2857" y="2136"/>
                </a:lnTo>
                <a:lnTo>
                  <a:pt x="2857" y="2136"/>
                </a:lnTo>
                <a:lnTo>
                  <a:pt x="2881" y="2136"/>
                </a:lnTo>
                <a:lnTo>
                  <a:pt x="2907" y="2135"/>
                </a:lnTo>
                <a:lnTo>
                  <a:pt x="2907" y="2135"/>
                </a:lnTo>
                <a:lnTo>
                  <a:pt x="2930" y="2130"/>
                </a:lnTo>
                <a:lnTo>
                  <a:pt x="2954" y="2125"/>
                </a:lnTo>
                <a:lnTo>
                  <a:pt x="2954" y="2125"/>
                </a:lnTo>
                <a:lnTo>
                  <a:pt x="2976" y="2119"/>
                </a:lnTo>
                <a:lnTo>
                  <a:pt x="2999" y="2111"/>
                </a:lnTo>
                <a:lnTo>
                  <a:pt x="2999" y="2111"/>
                </a:lnTo>
                <a:lnTo>
                  <a:pt x="3021" y="2102"/>
                </a:lnTo>
                <a:lnTo>
                  <a:pt x="3041" y="2090"/>
                </a:lnTo>
                <a:lnTo>
                  <a:pt x="3041" y="2885"/>
                </a:lnTo>
                <a:lnTo>
                  <a:pt x="2276" y="2882"/>
                </a:lnTo>
                <a:lnTo>
                  <a:pt x="2276" y="2882"/>
                </a:lnTo>
                <a:lnTo>
                  <a:pt x="2243" y="2880"/>
                </a:lnTo>
                <a:lnTo>
                  <a:pt x="2210" y="2877"/>
                </a:lnTo>
                <a:lnTo>
                  <a:pt x="2180" y="2871"/>
                </a:lnTo>
                <a:lnTo>
                  <a:pt x="2151" y="2863"/>
                </a:lnTo>
                <a:lnTo>
                  <a:pt x="2126" y="2854"/>
                </a:lnTo>
                <a:lnTo>
                  <a:pt x="2100" y="2841"/>
                </a:lnTo>
                <a:lnTo>
                  <a:pt x="2075" y="2827"/>
                </a:lnTo>
                <a:lnTo>
                  <a:pt x="2053" y="2809"/>
                </a:lnTo>
                <a:lnTo>
                  <a:pt x="2053" y="2809"/>
                </a:lnTo>
                <a:lnTo>
                  <a:pt x="2030" y="2790"/>
                </a:lnTo>
                <a:lnTo>
                  <a:pt x="2010" y="2769"/>
                </a:lnTo>
                <a:lnTo>
                  <a:pt x="1989" y="2746"/>
                </a:lnTo>
                <a:lnTo>
                  <a:pt x="1968" y="2719"/>
                </a:lnTo>
                <a:lnTo>
                  <a:pt x="1949" y="2690"/>
                </a:lnTo>
                <a:lnTo>
                  <a:pt x="1929" y="2658"/>
                </a:lnTo>
                <a:lnTo>
                  <a:pt x="1910" y="2625"/>
                </a:lnTo>
                <a:lnTo>
                  <a:pt x="1889" y="2589"/>
                </a:lnTo>
                <a:lnTo>
                  <a:pt x="1889" y="2589"/>
                </a:lnTo>
                <a:lnTo>
                  <a:pt x="1848" y="2509"/>
                </a:lnTo>
                <a:lnTo>
                  <a:pt x="1802" y="2419"/>
                </a:lnTo>
                <a:lnTo>
                  <a:pt x="1699" y="2208"/>
                </a:lnTo>
                <a:lnTo>
                  <a:pt x="1699" y="2208"/>
                </a:lnTo>
                <a:lnTo>
                  <a:pt x="1637" y="2086"/>
                </a:lnTo>
                <a:lnTo>
                  <a:pt x="1565" y="1952"/>
                </a:lnTo>
                <a:lnTo>
                  <a:pt x="1527" y="1883"/>
                </a:lnTo>
                <a:lnTo>
                  <a:pt x="1484" y="1808"/>
                </a:lnTo>
                <a:lnTo>
                  <a:pt x="1440" y="1732"/>
                </a:lnTo>
                <a:lnTo>
                  <a:pt x="1394" y="1653"/>
                </a:lnTo>
                <a:lnTo>
                  <a:pt x="1394" y="1653"/>
                </a:lnTo>
                <a:lnTo>
                  <a:pt x="1353" y="1588"/>
                </a:lnTo>
                <a:lnTo>
                  <a:pt x="1310" y="1526"/>
                </a:lnTo>
                <a:lnTo>
                  <a:pt x="1265" y="1465"/>
                </a:lnTo>
                <a:lnTo>
                  <a:pt x="1221" y="1410"/>
                </a:lnTo>
                <a:lnTo>
                  <a:pt x="1176" y="1358"/>
                </a:lnTo>
                <a:lnTo>
                  <a:pt x="1130" y="1307"/>
                </a:lnTo>
                <a:lnTo>
                  <a:pt x="1083" y="1259"/>
                </a:lnTo>
                <a:lnTo>
                  <a:pt x="1037" y="1213"/>
                </a:lnTo>
                <a:lnTo>
                  <a:pt x="1037" y="1213"/>
                </a:lnTo>
                <a:lnTo>
                  <a:pt x="989" y="1170"/>
                </a:lnTo>
                <a:lnTo>
                  <a:pt x="940" y="1131"/>
                </a:lnTo>
                <a:lnTo>
                  <a:pt x="892" y="1093"/>
                </a:lnTo>
                <a:lnTo>
                  <a:pt x="845" y="1056"/>
                </a:lnTo>
                <a:lnTo>
                  <a:pt x="795" y="1023"/>
                </a:lnTo>
                <a:lnTo>
                  <a:pt x="748" y="990"/>
                </a:lnTo>
                <a:lnTo>
                  <a:pt x="699" y="959"/>
                </a:lnTo>
                <a:lnTo>
                  <a:pt x="651" y="929"/>
                </a:lnTo>
                <a:lnTo>
                  <a:pt x="651" y="929"/>
                </a:lnTo>
                <a:lnTo>
                  <a:pt x="603" y="902"/>
                </a:lnTo>
                <a:lnTo>
                  <a:pt x="557" y="875"/>
                </a:lnTo>
                <a:lnTo>
                  <a:pt x="464" y="826"/>
                </a:lnTo>
                <a:lnTo>
                  <a:pt x="375" y="780"/>
                </a:lnTo>
                <a:lnTo>
                  <a:pt x="289" y="737"/>
                </a:lnTo>
                <a:lnTo>
                  <a:pt x="289" y="737"/>
                </a:lnTo>
                <a:lnTo>
                  <a:pt x="208" y="696"/>
                </a:lnTo>
                <a:lnTo>
                  <a:pt x="132" y="656"/>
                </a:lnTo>
                <a:lnTo>
                  <a:pt x="97" y="636"/>
                </a:lnTo>
                <a:lnTo>
                  <a:pt x="62" y="615"/>
                </a:lnTo>
                <a:lnTo>
                  <a:pt x="30" y="595"/>
                </a:lnTo>
                <a:lnTo>
                  <a:pt x="0" y="572"/>
                </a:lnTo>
                <a:lnTo>
                  <a:pt x="1824" y="575"/>
                </a:lnTo>
                <a:lnTo>
                  <a:pt x="1867" y="575"/>
                </a:lnTo>
                <a:lnTo>
                  <a:pt x="1916" y="575"/>
                </a:lnTo>
                <a:lnTo>
                  <a:pt x="1916" y="575"/>
                </a:lnTo>
                <a:lnTo>
                  <a:pt x="1899" y="561"/>
                </a:lnTo>
                <a:lnTo>
                  <a:pt x="1899" y="561"/>
                </a:lnTo>
                <a:lnTo>
                  <a:pt x="1883" y="547"/>
                </a:lnTo>
                <a:lnTo>
                  <a:pt x="1883" y="547"/>
                </a:lnTo>
                <a:lnTo>
                  <a:pt x="1868" y="531"/>
                </a:lnTo>
                <a:lnTo>
                  <a:pt x="1868" y="531"/>
                </a:lnTo>
                <a:lnTo>
                  <a:pt x="1854" y="514"/>
                </a:lnTo>
                <a:lnTo>
                  <a:pt x="1854" y="514"/>
                </a:lnTo>
                <a:lnTo>
                  <a:pt x="1840" y="493"/>
                </a:lnTo>
                <a:lnTo>
                  <a:pt x="1827" y="471"/>
                </a:lnTo>
                <a:lnTo>
                  <a:pt x="1827" y="471"/>
                </a:lnTo>
                <a:lnTo>
                  <a:pt x="1814" y="449"/>
                </a:lnTo>
                <a:lnTo>
                  <a:pt x="1805" y="425"/>
                </a:lnTo>
                <a:lnTo>
                  <a:pt x="1805" y="425"/>
                </a:lnTo>
                <a:lnTo>
                  <a:pt x="1799" y="399"/>
                </a:lnTo>
                <a:lnTo>
                  <a:pt x="1792" y="374"/>
                </a:lnTo>
                <a:lnTo>
                  <a:pt x="1792" y="374"/>
                </a:lnTo>
                <a:lnTo>
                  <a:pt x="1789" y="347"/>
                </a:lnTo>
                <a:lnTo>
                  <a:pt x="1788" y="320"/>
                </a:lnTo>
                <a:lnTo>
                  <a:pt x="1788" y="320"/>
                </a:lnTo>
                <a:lnTo>
                  <a:pt x="1789" y="288"/>
                </a:lnTo>
                <a:lnTo>
                  <a:pt x="1794" y="255"/>
                </a:lnTo>
                <a:lnTo>
                  <a:pt x="1802" y="225"/>
                </a:lnTo>
                <a:lnTo>
                  <a:pt x="1813" y="195"/>
                </a:lnTo>
                <a:lnTo>
                  <a:pt x="1813" y="195"/>
                </a:lnTo>
                <a:lnTo>
                  <a:pt x="1827" y="168"/>
                </a:lnTo>
                <a:lnTo>
                  <a:pt x="1843" y="141"/>
                </a:lnTo>
                <a:lnTo>
                  <a:pt x="1862" y="115"/>
                </a:lnTo>
                <a:lnTo>
                  <a:pt x="1883" y="93"/>
                </a:lnTo>
                <a:lnTo>
                  <a:pt x="1883" y="93"/>
                </a:lnTo>
                <a:lnTo>
                  <a:pt x="1905" y="73"/>
                </a:lnTo>
                <a:lnTo>
                  <a:pt x="1930" y="54"/>
                </a:lnTo>
                <a:lnTo>
                  <a:pt x="1956" y="38"/>
                </a:lnTo>
                <a:lnTo>
                  <a:pt x="1984" y="23"/>
                </a:lnTo>
                <a:lnTo>
                  <a:pt x="1984" y="23"/>
                </a:lnTo>
                <a:lnTo>
                  <a:pt x="2014" y="14"/>
                </a:lnTo>
                <a:lnTo>
                  <a:pt x="2045" y="6"/>
                </a:lnTo>
                <a:lnTo>
                  <a:pt x="2076" y="1"/>
                </a:lnTo>
                <a:lnTo>
                  <a:pt x="2110" y="0"/>
                </a:lnTo>
                <a:lnTo>
                  <a:pt x="2110" y="0"/>
                </a:lnTo>
                <a:close/>
              </a:path>
            </a:pathLst>
          </a:custGeom>
        </p:spPr>
        <p:style>
          <a:lnRef idx="1">
            <a:schemeClr val="accent1"/>
          </a:lnRef>
          <a:fillRef idx="2">
            <a:schemeClr val="accent1"/>
          </a:fillRef>
          <a:effectRef idx="1">
            <a:schemeClr val="accent1"/>
          </a:effectRef>
          <a:fontRef idx="minor">
            <a:schemeClr val="dk1"/>
          </a:fontRef>
        </p:style>
        <p:txBody>
          <a:bodyPr lIns="68589" tIns="34295" rIns="68589" bIns="34295" anchor="ctr"/>
          <a:lstStyle/>
          <a:p>
            <a:pPr algn="ctr"/>
          </a:p>
        </p:txBody>
      </p:sp>
      <p:sp>
        <p:nvSpPr>
          <p:cNvPr id="9" name="Freeform: Shape 3"/>
          <p:cNvSpPr/>
          <p:nvPr/>
        </p:nvSpPr>
        <p:spPr bwMode="auto">
          <a:xfrm>
            <a:off x="5981277" y="1872805"/>
            <a:ext cx="1746569" cy="1763404"/>
          </a:xfrm>
          <a:custGeom>
            <a:avLst/>
            <a:gdLst>
              <a:gd name="T0" fmla="*/ 2133 w 3789"/>
              <a:gd name="T1" fmla="*/ 10 h 3823"/>
              <a:gd name="T2" fmla="*/ 2240 w 3789"/>
              <a:gd name="T3" fmla="*/ 46 h 3823"/>
              <a:gd name="T4" fmla="*/ 2349 w 3789"/>
              <a:gd name="T5" fmla="*/ 119 h 3823"/>
              <a:gd name="T6" fmla="*/ 2421 w 3789"/>
              <a:gd name="T7" fmla="*/ 203 h 3823"/>
              <a:gd name="T8" fmla="*/ 2471 w 3789"/>
              <a:gd name="T9" fmla="*/ 303 h 3823"/>
              <a:gd name="T10" fmla="*/ 2498 w 3789"/>
              <a:gd name="T11" fmla="*/ 439 h 3823"/>
              <a:gd name="T12" fmla="*/ 2505 w 3789"/>
              <a:gd name="T13" fmla="*/ 1826 h 3823"/>
              <a:gd name="T14" fmla="*/ 2535 w 3789"/>
              <a:gd name="T15" fmla="*/ 1715 h 3823"/>
              <a:gd name="T16" fmla="*/ 2605 w 3789"/>
              <a:gd name="T17" fmla="*/ 1601 h 3823"/>
              <a:gd name="T18" fmla="*/ 2684 w 3789"/>
              <a:gd name="T19" fmla="*/ 1525 h 3823"/>
              <a:gd name="T20" fmla="*/ 2779 w 3789"/>
              <a:gd name="T21" fmla="*/ 1467 h 3823"/>
              <a:gd name="T22" fmla="*/ 2911 w 3789"/>
              <a:gd name="T23" fmla="*/ 1433 h 3823"/>
              <a:gd name="T24" fmla="*/ 3032 w 3789"/>
              <a:gd name="T25" fmla="*/ 1437 h 3823"/>
              <a:gd name="T26" fmla="*/ 3168 w 3789"/>
              <a:gd name="T27" fmla="*/ 1482 h 3823"/>
              <a:gd name="T28" fmla="*/ 3228 w 3789"/>
              <a:gd name="T29" fmla="*/ 2665 h 3823"/>
              <a:gd name="T30" fmla="*/ 3273 w 3789"/>
              <a:gd name="T31" fmla="*/ 2624 h 3823"/>
              <a:gd name="T32" fmla="*/ 3351 w 3789"/>
              <a:gd name="T33" fmla="*/ 2581 h 3823"/>
              <a:gd name="T34" fmla="*/ 3441 w 3789"/>
              <a:gd name="T35" fmla="*/ 2560 h 3823"/>
              <a:gd name="T36" fmla="*/ 3592 w 3789"/>
              <a:gd name="T37" fmla="*/ 2584 h 3823"/>
              <a:gd name="T38" fmla="*/ 3695 w 3789"/>
              <a:gd name="T39" fmla="*/ 2654 h 3823"/>
              <a:gd name="T40" fmla="*/ 3774 w 3789"/>
              <a:gd name="T41" fmla="*/ 2786 h 3823"/>
              <a:gd name="T42" fmla="*/ 3782 w 3789"/>
              <a:gd name="T43" fmla="*/ 2946 h 3823"/>
              <a:gd name="T44" fmla="*/ 3716 w 3789"/>
              <a:gd name="T45" fmla="*/ 3086 h 3823"/>
              <a:gd name="T46" fmla="*/ 3592 w 3789"/>
              <a:gd name="T47" fmla="*/ 3178 h 3823"/>
              <a:gd name="T48" fmla="*/ 3466 w 3789"/>
              <a:gd name="T49" fmla="*/ 3203 h 3823"/>
              <a:gd name="T50" fmla="*/ 3373 w 3789"/>
              <a:gd name="T51" fmla="*/ 3190 h 3823"/>
              <a:gd name="T52" fmla="*/ 3290 w 3789"/>
              <a:gd name="T53" fmla="*/ 3151 h 3823"/>
              <a:gd name="T54" fmla="*/ 3243 w 3789"/>
              <a:gd name="T55" fmla="*/ 3112 h 3823"/>
              <a:gd name="T56" fmla="*/ 2627 w 3789"/>
              <a:gd name="T57" fmla="*/ 3823 h 3823"/>
              <a:gd name="T58" fmla="*/ 2665 w 3789"/>
              <a:gd name="T59" fmla="*/ 3731 h 3823"/>
              <a:gd name="T60" fmla="*/ 2679 w 3789"/>
              <a:gd name="T61" fmla="*/ 3630 h 3823"/>
              <a:gd name="T62" fmla="*/ 2662 w 3789"/>
              <a:gd name="T63" fmla="*/ 3515 h 3823"/>
              <a:gd name="T64" fmla="*/ 2567 w 3789"/>
              <a:gd name="T65" fmla="*/ 3358 h 3823"/>
              <a:gd name="T66" fmla="*/ 2446 w 3789"/>
              <a:gd name="T67" fmla="*/ 3276 h 3823"/>
              <a:gd name="T68" fmla="*/ 2297 w 3789"/>
              <a:gd name="T69" fmla="*/ 3246 h 3823"/>
              <a:gd name="T70" fmla="*/ 2201 w 3789"/>
              <a:gd name="T71" fmla="*/ 3257 h 3823"/>
              <a:gd name="T72" fmla="*/ 2052 w 3789"/>
              <a:gd name="T73" fmla="*/ 3333 h 3823"/>
              <a:gd name="T74" fmla="*/ 1944 w 3789"/>
              <a:gd name="T75" fmla="*/ 3479 h 3823"/>
              <a:gd name="T76" fmla="*/ 1914 w 3789"/>
              <a:gd name="T77" fmla="*/ 3609 h 3823"/>
              <a:gd name="T78" fmla="*/ 1922 w 3789"/>
              <a:gd name="T79" fmla="*/ 3706 h 3823"/>
              <a:gd name="T80" fmla="*/ 1955 w 3789"/>
              <a:gd name="T81" fmla="*/ 3799 h 3823"/>
              <a:gd name="T82" fmla="*/ 67 w 3789"/>
              <a:gd name="T83" fmla="*/ 3764 h 3823"/>
              <a:gd name="T84" fmla="*/ 13 w 3789"/>
              <a:gd name="T85" fmla="*/ 3652 h 3823"/>
              <a:gd name="T86" fmla="*/ 0 w 3789"/>
              <a:gd name="T87" fmla="*/ 3557 h 3823"/>
              <a:gd name="T88" fmla="*/ 16 w 3789"/>
              <a:gd name="T89" fmla="*/ 3415 h 3823"/>
              <a:gd name="T90" fmla="*/ 68 w 3789"/>
              <a:gd name="T91" fmla="*/ 3304 h 3823"/>
              <a:gd name="T92" fmla="*/ 168 w 3789"/>
              <a:gd name="T93" fmla="*/ 3204 h 3823"/>
              <a:gd name="T94" fmla="*/ 278 w 3789"/>
              <a:gd name="T95" fmla="*/ 3149 h 3823"/>
              <a:gd name="T96" fmla="*/ 462 w 3789"/>
              <a:gd name="T97" fmla="*/ 3108 h 3823"/>
              <a:gd name="T98" fmla="*/ 697 w 3789"/>
              <a:gd name="T99" fmla="*/ 3108 h 3823"/>
              <a:gd name="T100" fmla="*/ 897 w 3789"/>
              <a:gd name="T101" fmla="*/ 3138 h 3823"/>
              <a:gd name="T102" fmla="*/ 1235 w 3789"/>
              <a:gd name="T103" fmla="*/ 3247 h 3823"/>
              <a:gd name="T104" fmla="*/ 1419 w 3789"/>
              <a:gd name="T105" fmla="*/ 3349 h 3823"/>
              <a:gd name="T106" fmla="*/ 1530 w 3789"/>
              <a:gd name="T107" fmla="*/ 3446 h 3823"/>
              <a:gd name="T108" fmla="*/ 1582 w 3789"/>
              <a:gd name="T109" fmla="*/ 466 h 3823"/>
              <a:gd name="T110" fmla="*/ 1603 w 3789"/>
              <a:gd name="T111" fmla="*/ 328 h 3823"/>
              <a:gd name="T112" fmla="*/ 1649 w 3789"/>
              <a:gd name="T113" fmla="*/ 225 h 3823"/>
              <a:gd name="T114" fmla="*/ 1717 w 3789"/>
              <a:gd name="T115" fmla="*/ 138 h 3823"/>
              <a:gd name="T116" fmla="*/ 1822 w 3789"/>
              <a:gd name="T117" fmla="*/ 57 h 3823"/>
              <a:gd name="T118" fmla="*/ 1927 w 3789"/>
              <a:gd name="T119" fmla="*/ 16 h 3823"/>
              <a:gd name="T120" fmla="*/ 2041 w 3789"/>
              <a:gd name="T121" fmla="*/ 0 h 3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89" h="3823">
                <a:moveTo>
                  <a:pt x="2041" y="0"/>
                </a:moveTo>
                <a:lnTo>
                  <a:pt x="2041" y="0"/>
                </a:lnTo>
                <a:lnTo>
                  <a:pt x="2063" y="2"/>
                </a:lnTo>
                <a:lnTo>
                  <a:pt x="2087" y="3"/>
                </a:lnTo>
                <a:lnTo>
                  <a:pt x="2111" y="6"/>
                </a:lnTo>
                <a:lnTo>
                  <a:pt x="2133" y="10"/>
                </a:lnTo>
                <a:lnTo>
                  <a:pt x="2155" y="14"/>
                </a:lnTo>
                <a:lnTo>
                  <a:pt x="2176" y="21"/>
                </a:lnTo>
                <a:lnTo>
                  <a:pt x="2198" y="29"/>
                </a:lnTo>
                <a:lnTo>
                  <a:pt x="2219" y="36"/>
                </a:lnTo>
                <a:lnTo>
                  <a:pt x="2219" y="36"/>
                </a:lnTo>
                <a:lnTo>
                  <a:pt x="2240" y="46"/>
                </a:lnTo>
                <a:lnTo>
                  <a:pt x="2259" y="56"/>
                </a:lnTo>
                <a:lnTo>
                  <a:pt x="2278" y="67"/>
                </a:lnTo>
                <a:lnTo>
                  <a:pt x="2297" y="79"/>
                </a:lnTo>
                <a:lnTo>
                  <a:pt x="2314" y="92"/>
                </a:lnTo>
                <a:lnTo>
                  <a:pt x="2332" y="105"/>
                </a:lnTo>
                <a:lnTo>
                  <a:pt x="2349" y="119"/>
                </a:lnTo>
                <a:lnTo>
                  <a:pt x="2365" y="135"/>
                </a:lnTo>
                <a:lnTo>
                  <a:pt x="2365" y="135"/>
                </a:lnTo>
                <a:lnTo>
                  <a:pt x="2379" y="151"/>
                </a:lnTo>
                <a:lnTo>
                  <a:pt x="2395" y="168"/>
                </a:lnTo>
                <a:lnTo>
                  <a:pt x="2408" y="186"/>
                </a:lnTo>
                <a:lnTo>
                  <a:pt x="2421" y="203"/>
                </a:lnTo>
                <a:lnTo>
                  <a:pt x="2433" y="222"/>
                </a:lnTo>
                <a:lnTo>
                  <a:pt x="2444" y="241"/>
                </a:lnTo>
                <a:lnTo>
                  <a:pt x="2454" y="262"/>
                </a:lnTo>
                <a:lnTo>
                  <a:pt x="2463" y="282"/>
                </a:lnTo>
                <a:lnTo>
                  <a:pt x="2463" y="282"/>
                </a:lnTo>
                <a:lnTo>
                  <a:pt x="2471" y="303"/>
                </a:lnTo>
                <a:lnTo>
                  <a:pt x="2479" y="325"/>
                </a:lnTo>
                <a:lnTo>
                  <a:pt x="2484" y="347"/>
                </a:lnTo>
                <a:lnTo>
                  <a:pt x="2490" y="370"/>
                </a:lnTo>
                <a:lnTo>
                  <a:pt x="2494" y="392"/>
                </a:lnTo>
                <a:lnTo>
                  <a:pt x="2497" y="416"/>
                </a:lnTo>
                <a:lnTo>
                  <a:pt x="2498" y="439"/>
                </a:lnTo>
                <a:lnTo>
                  <a:pt x="2500" y="463"/>
                </a:lnTo>
                <a:lnTo>
                  <a:pt x="2500" y="1897"/>
                </a:lnTo>
                <a:lnTo>
                  <a:pt x="2500" y="1897"/>
                </a:lnTo>
                <a:lnTo>
                  <a:pt x="2500" y="1872"/>
                </a:lnTo>
                <a:lnTo>
                  <a:pt x="2501" y="1850"/>
                </a:lnTo>
                <a:lnTo>
                  <a:pt x="2505" y="1826"/>
                </a:lnTo>
                <a:lnTo>
                  <a:pt x="2508" y="1804"/>
                </a:lnTo>
                <a:lnTo>
                  <a:pt x="2514" y="1780"/>
                </a:lnTo>
                <a:lnTo>
                  <a:pt x="2521" y="1758"/>
                </a:lnTo>
                <a:lnTo>
                  <a:pt x="2527" y="1737"/>
                </a:lnTo>
                <a:lnTo>
                  <a:pt x="2535" y="1715"/>
                </a:lnTo>
                <a:lnTo>
                  <a:pt x="2535" y="1715"/>
                </a:lnTo>
                <a:lnTo>
                  <a:pt x="2544" y="1696"/>
                </a:lnTo>
                <a:lnTo>
                  <a:pt x="2554" y="1675"/>
                </a:lnTo>
                <a:lnTo>
                  <a:pt x="2565" y="1656"/>
                </a:lnTo>
                <a:lnTo>
                  <a:pt x="2578" y="1637"/>
                </a:lnTo>
                <a:lnTo>
                  <a:pt x="2590" y="1618"/>
                </a:lnTo>
                <a:lnTo>
                  <a:pt x="2605" y="1601"/>
                </a:lnTo>
                <a:lnTo>
                  <a:pt x="2619" y="1583"/>
                </a:lnTo>
                <a:lnTo>
                  <a:pt x="2633" y="1567"/>
                </a:lnTo>
                <a:lnTo>
                  <a:pt x="2633" y="1567"/>
                </a:lnTo>
                <a:lnTo>
                  <a:pt x="2649" y="1551"/>
                </a:lnTo>
                <a:lnTo>
                  <a:pt x="2667" y="1537"/>
                </a:lnTo>
                <a:lnTo>
                  <a:pt x="2684" y="1525"/>
                </a:lnTo>
                <a:lnTo>
                  <a:pt x="2701" y="1510"/>
                </a:lnTo>
                <a:lnTo>
                  <a:pt x="2721" y="1499"/>
                </a:lnTo>
                <a:lnTo>
                  <a:pt x="2740" y="1488"/>
                </a:lnTo>
                <a:lnTo>
                  <a:pt x="2759" y="1477"/>
                </a:lnTo>
                <a:lnTo>
                  <a:pt x="2779" y="1467"/>
                </a:lnTo>
                <a:lnTo>
                  <a:pt x="2779" y="1467"/>
                </a:lnTo>
                <a:lnTo>
                  <a:pt x="2800" y="1459"/>
                </a:lnTo>
                <a:lnTo>
                  <a:pt x="2822" y="1452"/>
                </a:lnTo>
                <a:lnTo>
                  <a:pt x="2844" y="1445"/>
                </a:lnTo>
                <a:lnTo>
                  <a:pt x="2867" y="1440"/>
                </a:lnTo>
                <a:lnTo>
                  <a:pt x="2889" y="1436"/>
                </a:lnTo>
                <a:lnTo>
                  <a:pt x="2911" y="1433"/>
                </a:lnTo>
                <a:lnTo>
                  <a:pt x="2935" y="1431"/>
                </a:lnTo>
                <a:lnTo>
                  <a:pt x="2959" y="1431"/>
                </a:lnTo>
                <a:lnTo>
                  <a:pt x="2959" y="1431"/>
                </a:lnTo>
                <a:lnTo>
                  <a:pt x="2995" y="1433"/>
                </a:lnTo>
                <a:lnTo>
                  <a:pt x="3032" y="1437"/>
                </a:lnTo>
                <a:lnTo>
                  <a:pt x="3032" y="1437"/>
                </a:lnTo>
                <a:lnTo>
                  <a:pt x="3068" y="1444"/>
                </a:lnTo>
                <a:lnTo>
                  <a:pt x="3103" y="1453"/>
                </a:lnTo>
                <a:lnTo>
                  <a:pt x="3103" y="1453"/>
                </a:lnTo>
                <a:lnTo>
                  <a:pt x="3136" y="1466"/>
                </a:lnTo>
                <a:lnTo>
                  <a:pt x="3168" y="1482"/>
                </a:lnTo>
                <a:lnTo>
                  <a:pt x="3168" y="1482"/>
                </a:lnTo>
                <a:lnTo>
                  <a:pt x="3198" y="1499"/>
                </a:lnTo>
                <a:lnTo>
                  <a:pt x="3228" y="1520"/>
                </a:lnTo>
                <a:lnTo>
                  <a:pt x="3228" y="2581"/>
                </a:lnTo>
                <a:lnTo>
                  <a:pt x="3228" y="2621"/>
                </a:lnTo>
                <a:lnTo>
                  <a:pt x="3228" y="2665"/>
                </a:lnTo>
                <a:lnTo>
                  <a:pt x="3228" y="2665"/>
                </a:lnTo>
                <a:lnTo>
                  <a:pt x="3243" y="2651"/>
                </a:lnTo>
                <a:lnTo>
                  <a:pt x="3243" y="2651"/>
                </a:lnTo>
                <a:lnTo>
                  <a:pt x="3257" y="2637"/>
                </a:lnTo>
                <a:lnTo>
                  <a:pt x="3257" y="2637"/>
                </a:lnTo>
                <a:lnTo>
                  <a:pt x="3273" y="2624"/>
                </a:lnTo>
                <a:lnTo>
                  <a:pt x="3273" y="2624"/>
                </a:lnTo>
                <a:lnTo>
                  <a:pt x="3290" y="2613"/>
                </a:lnTo>
                <a:lnTo>
                  <a:pt x="3290" y="2613"/>
                </a:lnTo>
                <a:lnTo>
                  <a:pt x="3309" y="2600"/>
                </a:lnTo>
                <a:lnTo>
                  <a:pt x="3330" y="2589"/>
                </a:lnTo>
                <a:lnTo>
                  <a:pt x="3330" y="2589"/>
                </a:lnTo>
                <a:lnTo>
                  <a:pt x="3351" y="2581"/>
                </a:lnTo>
                <a:lnTo>
                  <a:pt x="3373" y="2573"/>
                </a:lnTo>
                <a:lnTo>
                  <a:pt x="3373" y="2573"/>
                </a:lnTo>
                <a:lnTo>
                  <a:pt x="3395" y="2567"/>
                </a:lnTo>
                <a:lnTo>
                  <a:pt x="3417" y="2562"/>
                </a:lnTo>
                <a:lnTo>
                  <a:pt x="3417" y="2562"/>
                </a:lnTo>
                <a:lnTo>
                  <a:pt x="3441" y="2560"/>
                </a:lnTo>
                <a:lnTo>
                  <a:pt x="3466" y="2559"/>
                </a:lnTo>
                <a:lnTo>
                  <a:pt x="3466" y="2559"/>
                </a:lnTo>
                <a:lnTo>
                  <a:pt x="3498" y="2560"/>
                </a:lnTo>
                <a:lnTo>
                  <a:pt x="3532" y="2565"/>
                </a:lnTo>
                <a:lnTo>
                  <a:pt x="3562" y="2573"/>
                </a:lnTo>
                <a:lnTo>
                  <a:pt x="3592" y="2584"/>
                </a:lnTo>
                <a:lnTo>
                  <a:pt x="3592" y="2584"/>
                </a:lnTo>
                <a:lnTo>
                  <a:pt x="3620" y="2598"/>
                </a:lnTo>
                <a:lnTo>
                  <a:pt x="3646" y="2614"/>
                </a:lnTo>
                <a:lnTo>
                  <a:pt x="3671" y="2632"/>
                </a:lnTo>
                <a:lnTo>
                  <a:pt x="3695" y="2654"/>
                </a:lnTo>
                <a:lnTo>
                  <a:pt x="3695" y="2654"/>
                </a:lnTo>
                <a:lnTo>
                  <a:pt x="3716" y="2676"/>
                </a:lnTo>
                <a:lnTo>
                  <a:pt x="3733" y="2702"/>
                </a:lnTo>
                <a:lnTo>
                  <a:pt x="3751" y="2727"/>
                </a:lnTo>
                <a:lnTo>
                  <a:pt x="3763" y="2756"/>
                </a:lnTo>
                <a:lnTo>
                  <a:pt x="3763" y="2756"/>
                </a:lnTo>
                <a:lnTo>
                  <a:pt x="3774" y="2786"/>
                </a:lnTo>
                <a:lnTo>
                  <a:pt x="3782" y="2816"/>
                </a:lnTo>
                <a:lnTo>
                  <a:pt x="3787" y="2848"/>
                </a:lnTo>
                <a:lnTo>
                  <a:pt x="3789" y="2881"/>
                </a:lnTo>
                <a:lnTo>
                  <a:pt x="3789" y="2881"/>
                </a:lnTo>
                <a:lnTo>
                  <a:pt x="3787" y="2914"/>
                </a:lnTo>
                <a:lnTo>
                  <a:pt x="3782" y="2946"/>
                </a:lnTo>
                <a:lnTo>
                  <a:pt x="3774" y="2978"/>
                </a:lnTo>
                <a:lnTo>
                  <a:pt x="3763" y="3006"/>
                </a:lnTo>
                <a:lnTo>
                  <a:pt x="3763" y="3006"/>
                </a:lnTo>
                <a:lnTo>
                  <a:pt x="3751" y="3035"/>
                </a:lnTo>
                <a:lnTo>
                  <a:pt x="3733" y="3062"/>
                </a:lnTo>
                <a:lnTo>
                  <a:pt x="3716" y="3086"/>
                </a:lnTo>
                <a:lnTo>
                  <a:pt x="3695" y="3109"/>
                </a:lnTo>
                <a:lnTo>
                  <a:pt x="3695" y="3109"/>
                </a:lnTo>
                <a:lnTo>
                  <a:pt x="3671" y="3130"/>
                </a:lnTo>
                <a:lnTo>
                  <a:pt x="3646" y="3149"/>
                </a:lnTo>
                <a:lnTo>
                  <a:pt x="3620" y="3165"/>
                </a:lnTo>
                <a:lnTo>
                  <a:pt x="3592" y="3178"/>
                </a:lnTo>
                <a:lnTo>
                  <a:pt x="3592" y="3178"/>
                </a:lnTo>
                <a:lnTo>
                  <a:pt x="3562" y="3189"/>
                </a:lnTo>
                <a:lnTo>
                  <a:pt x="3532" y="3197"/>
                </a:lnTo>
                <a:lnTo>
                  <a:pt x="3498" y="3201"/>
                </a:lnTo>
                <a:lnTo>
                  <a:pt x="3466" y="3203"/>
                </a:lnTo>
                <a:lnTo>
                  <a:pt x="3466" y="3203"/>
                </a:lnTo>
                <a:lnTo>
                  <a:pt x="3441" y="3203"/>
                </a:lnTo>
                <a:lnTo>
                  <a:pt x="3417" y="3200"/>
                </a:lnTo>
                <a:lnTo>
                  <a:pt x="3417" y="3200"/>
                </a:lnTo>
                <a:lnTo>
                  <a:pt x="3395" y="3195"/>
                </a:lnTo>
                <a:lnTo>
                  <a:pt x="3373" y="3190"/>
                </a:lnTo>
                <a:lnTo>
                  <a:pt x="3373" y="3190"/>
                </a:lnTo>
                <a:lnTo>
                  <a:pt x="3351" y="3182"/>
                </a:lnTo>
                <a:lnTo>
                  <a:pt x="3330" y="3173"/>
                </a:lnTo>
                <a:lnTo>
                  <a:pt x="3330" y="3173"/>
                </a:lnTo>
                <a:lnTo>
                  <a:pt x="3309" y="3162"/>
                </a:lnTo>
                <a:lnTo>
                  <a:pt x="3290" y="3151"/>
                </a:lnTo>
                <a:lnTo>
                  <a:pt x="3290" y="3151"/>
                </a:lnTo>
                <a:lnTo>
                  <a:pt x="3273" y="3138"/>
                </a:lnTo>
                <a:lnTo>
                  <a:pt x="3273" y="3138"/>
                </a:lnTo>
                <a:lnTo>
                  <a:pt x="3257" y="3125"/>
                </a:lnTo>
                <a:lnTo>
                  <a:pt x="3257" y="3125"/>
                </a:lnTo>
                <a:lnTo>
                  <a:pt x="3243" y="3112"/>
                </a:lnTo>
                <a:lnTo>
                  <a:pt x="3243" y="3112"/>
                </a:lnTo>
                <a:lnTo>
                  <a:pt x="3228" y="3097"/>
                </a:lnTo>
                <a:lnTo>
                  <a:pt x="3228" y="3141"/>
                </a:lnTo>
                <a:lnTo>
                  <a:pt x="3228" y="3182"/>
                </a:lnTo>
                <a:lnTo>
                  <a:pt x="3228" y="3823"/>
                </a:lnTo>
                <a:lnTo>
                  <a:pt x="2627" y="3823"/>
                </a:lnTo>
                <a:lnTo>
                  <a:pt x="2627" y="3823"/>
                </a:lnTo>
                <a:lnTo>
                  <a:pt x="2638" y="3801"/>
                </a:lnTo>
                <a:lnTo>
                  <a:pt x="2649" y="3779"/>
                </a:lnTo>
                <a:lnTo>
                  <a:pt x="2649" y="3779"/>
                </a:lnTo>
                <a:lnTo>
                  <a:pt x="2659" y="3755"/>
                </a:lnTo>
                <a:lnTo>
                  <a:pt x="2665" y="3731"/>
                </a:lnTo>
                <a:lnTo>
                  <a:pt x="2665" y="3731"/>
                </a:lnTo>
                <a:lnTo>
                  <a:pt x="2671" y="3706"/>
                </a:lnTo>
                <a:lnTo>
                  <a:pt x="2676" y="3680"/>
                </a:lnTo>
                <a:lnTo>
                  <a:pt x="2676" y="3680"/>
                </a:lnTo>
                <a:lnTo>
                  <a:pt x="2679" y="3655"/>
                </a:lnTo>
                <a:lnTo>
                  <a:pt x="2679" y="3630"/>
                </a:lnTo>
                <a:lnTo>
                  <a:pt x="2679" y="3630"/>
                </a:lnTo>
                <a:lnTo>
                  <a:pt x="2679" y="3609"/>
                </a:lnTo>
                <a:lnTo>
                  <a:pt x="2678" y="3590"/>
                </a:lnTo>
                <a:lnTo>
                  <a:pt x="2674" y="3571"/>
                </a:lnTo>
                <a:lnTo>
                  <a:pt x="2671" y="3552"/>
                </a:lnTo>
                <a:lnTo>
                  <a:pt x="2668" y="3533"/>
                </a:lnTo>
                <a:lnTo>
                  <a:pt x="2662" y="3515"/>
                </a:lnTo>
                <a:lnTo>
                  <a:pt x="2649" y="3481"/>
                </a:lnTo>
                <a:lnTo>
                  <a:pt x="2649" y="3481"/>
                </a:lnTo>
                <a:lnTo>
                  <a:pt x="2633" y="3447"/>
                </a:lnTo>
                <a:lnTo>
                  <a:pt x="2614" y="3415"/>
                </a:lnTo>
                <a:lnTo>
                  <a:pt x="2592" y="3385"/>
                </a:lnTo>
                <a:lnTo>
                  <a:pt x="2567" y="3358"/>
                </a:lnTo>
                <a:lnTo>
                  <a:pt x="2567" y="3358"/>
                </a:lnTo>
                <a:lnTo>
                  <a:pt x="2540" y="3333"/>
                </a:lnTo>
                <a:lnTo>
                  <a:pt x="2511" y="3311"/>
                </a:lnTo>
                <a:lnTo>
                  <a:pt x="2479" y="3292"/>
                </a:lnTo>
                <a:lnTo>
                  <a:pt x="2446" y="3276"/>
                </a:lnTo>
                <a:lnTo>
                  <a:pt x="2446" y="3276"/>
                </a:lnTo>
                <a:lnTo>
                  <a:pt x="2409" y="3263"/>
                </a:lnTo>
                <a:lnTo>
                  <a:pt x="2373" y="3254"/>
                </a:lnTo>
                <a:lnTo>
                  <a:pt x="2355" y="3250"/>
                </a:lnTo>
                <a:lnTo>
                  <a:pt x="2335" y="3247"/>
                </a:lnTo>
                <a:lnTo>
                  <a:pt x="2316" y="3246"/>
                </a:lnTo>
                <a:lnTo>
                  <a:pt x="2297" y="3246"/>
                </a:lnTo>
                <a:lnTo>
                  <a:pt x="2297" y="3246"/>
                </a:lnTo>
                <a:lnTo>
                  <a:pt x="2276" y="3246"/>
                </a:lnTo>
                <a:lnTo>
                  <a:pt x="2257" y="3247"/>
                </a:lnTo>
                <a:lnTo>
                  <a:pt x="2238" y="3250"/>
                </a:lnTo>
                <a:lnTo>
                  <a:pt x="2219" y="3254"/>
                </a:lnTo>
                <a:lnTo>
                  <a:pt x="2201" y="3257"/>
                </a:lnTo>
                <a:lnTo>
                  <a:pt x="2182" y="3263"/>
                </a:lnTo>
                <a:lnTo>
                  <a:pt x="2148" y="3276"/>
                </a:lnTo>
                <a:lnTo>
                  <a:pt x="2148" y="3276"/>
                </a:lnTo>
                <a:lnTo>
                  <a:pt x="2114" y="3292"/>
                </a:lnTo>
                <a:lnTo>
                  <a:pt x="2082" y="3311"/>
                </a:lnTo>
                <a:lnTo>
                  <a:pt x="2052" y="3333"/>
                </a:lnTo>
                <a:lnTo>
                  <a:pt x="2025" y="3358"/>
                </a:lnTo>
                <a:lnTo>
                  <a:pt x="2025" y="3358"/>
                </a:lnTo>
                <a:lnTo>
                  <a:pt x="2001" y="3385"/>
                </a:lnTo>
                <a:lnTo>
                  <a:pt x="1979" y="3414"/>
                </a:lnTo>
                <a:lnTo>
                  <a:pt x="1960" y="3446"/>
                </a:lnTo>
                <a:lnTo>
                  <a:pt x="1944" y="3479"/>
                </a:lnTo>
                <a:lnTo>
                  <a:pt x="1944" y="3479"/>
                </a:lnTo>
                <a:lnTo>
                  <a:pt x="1930" y="3515"/>
                </a:lnTo>
                <a:lnTo>
                  <a:pt x="1922" y="3552"/>
                </a:lnTo>
                <a:lnTo>
                  <a:pt x="1917" y="3571"/>
                </a:lnTo>
                <a:lnTo>
                  <a:pt x="1916" y="3590"/>
                </a:lnTo>
                <a:lnTo>
                  <a:pt x="1914" y="3609"/>
                </a:lnTo>
                <a:lnTo>
                  <a:pt x="1914" y="3628"/>
                </a:lnTo>
                <a:lnTo>
                  <a:pt x="1914" y="3628"/>
                </a:lnTo>
                <a:lnTo>
                  <a:pt x="1914" y="3655"/>
                </a:lnTo>
                <a:lnTo>
                  <a:pt x="1917" y="3680"/>
                </a:lnTo>
                <a:lnTo>
                  <a:pt x="1917" y="3680"/>
                </a:lnTo>
                <a:lnTo>
                  <a:pt x="1922" y="3706"/>
                </a:lnTo>
                <a:lnTo>
                  <a:pt x="1927" y="3730"/>
                </a:lnTo>
                <a:lnTo>
                  <a:pt x="1927" y="3730"/>
                </a:lnTo>
                <a:lnTo>
                  <a:pt x="1935" y="3755"/>
                </a:lnTo>
                <a:lnTo>
                  <a:pt x="1944" y="3777"/>
                </a:lnTo>
                <a:lnTo>
                  <a:pt x="1944" y="3777"/>
                </a:lnTo>
                <a:lnTo>
                  <a:pt x="1955" y="3799"/>
                </a:lnTo>
                <a:lnTo>
                  <a:pt x="1967" y="3822"/>
                </a:lnTo>
                <a:lnTo>
                  <a:pt x="114" y="3820"/>
                </a:lnTo>
                <a:lnTo>
                  <a:pt x="114" y="3820"/>
                </a:lnTo>
                <a:lnTo>
                  <a:pt x="89" y="3793"/>
                </a:lnTo>
                <a:lnTo>
                  <a:pt x="67" y="3764"/>
                </a:lnTo>
                <a:lnTo>
                  <a:pt x="67" y="3764"/>
                </a:lnTo>
                <a:lnTo>
                  <a:pt x="48" y="3734"/>
                </a:lnTo>
                <a:lnTo>
                  <a:pt x="30" y="3703"/>
                </a:lnTo>
                <a:lnTo>
                  <a:pt x="30" y="3703"/>
                </a:lnTo>
                <a:lnTo>
                  <a:pt x="24" y="3687"/>
                </a:lnTo>
                <a:lnTo>
                  <a:pt x="17" y="3669"/>
                </a:lnTo>
                <a:lnTo>
                  <a:pt x="13" y="3652"/>
                </a:lnTo>
                <a:lnTo>
                  <a:pt x="8" y="3634"/>
                </a:lnTo>
                <a:lnTo>
                  <a:pt x="8" y="3634"/>
                </a:lnTo>
                <a:lnTo>
                  <a:pt x="5" y="3615"/>
                </a:lnTo>
                <a:lnTo>
                  <a:pt x="2" y="3596"/>
                </a:lnTo>
                <a:lnTo>
                  <a:pt x="2" y="3577"/>
                </a:lnTo>
                <a:lnTo>
                  <a:pt x="0" y="3557"/>
                </a:lnTo>
                <a:lnTo>
                  <a:pt x="0" y="3557"/>
                </a:lnTo>
                <a:lnTo>
                  <a:pt x="0" y="3527"/>
                </a:lnTo>
                <a:lnTo>
                  <a:pt x="2" y="3496"/>
                </a:lnTo>
                <a:lnTo>
                  <a:pt x="6" y="3469"/>
                </a:lnTo>
                <a:lnTo>
                  <a:pt x="11" y="3442"/>
                </a:lnTo>
                <a:lnTo>
                  <a:pt x="16" y="3415"/>
                </a:lnTo>
                <a:lnTo>
                  <a:pt x="24" y="3392"/>
                </a:lnTo>
                <a:lnTo>
                  <a:pt x="33" y="3368"/>
                </a:lnTo>
                <a:lnTo>
                  <a:pt x="43" y="3346"/>
                </a:lnTo>
                <a:lnTo>
                  <a:pt x="43" y="3346"/>
                </a:lnTo>
                <a:lnTo>
                  <a:pt x="56" y="3323"/>
                </a:lnTo>
                <a:lnTo>
                  <a:pt x="68" y="3304"/>
                </a:lnTo>
                <a:lnTo>
                  <a:pt x="83" y="3285"/>
                </a:lnTo>
                <a:lnTo>
                  <a:pt x="97" y="3266"/>
                </a:lnTo>
                <a:lnTo>
                  <a:pt x="113" y="3249"/>
                </a:lnTo>
                <a:lnTo>
                  <a:pt x="130" y="3233"/>
                </a:lnTo>
                <a:lnTo>
                  <a:pt x="149" y="3219"/>
                </a:lnTo>
                <a:lnTo>
                  <a:pt x="168" y="3204"/>
                </a:lnTo>
                <a:lnTo>
                  <a:pt x="168" y="3204"/>
                </a:lnTo>
                <a:lnTo>
                  <a:pt x="189" y="3192"/>
                </a:lnTo>
                <a:lnTo>
                  <a:pt x="210" y="3179"/>
                </a:lnTo>
                <a:lnTo>
                  <a:pt x="232" y="3168"/>
                </a:lnTo>
                <a:lnTo>
                  <a:pt x="254" y="3158"/>
                </a:lnTo>
                <a:lnTo>
                  <a:pt x="278" y="3149"/>
                </a:lnTo>
                <a:lnTo>
                  <a:pt x="303" y="3141"/>
                </a:lnTo>
                <a:lnTo>
                  <a:pt x="329" y="3133"/>
                </a:lnTo>
                <a:lnTo>
                  <a:pt x="354" y="3127"/>
                </a:lnTo>
                <a:lnTo>
                  <a:pt x="354" y="3127"/>
                </a:lnTo>
                <a:lnTo>
                  <a:pt x="406" y="3116"/>
                </a:lnTo>
                <a:lnTo>
                  <a:pt x="462" y="3108"/>
                </a:lnTo>
                <a:lnTo>
                  <a:pt x="521" y="3103"/>
                </a:lnTo>
                <a:lnTo>
                  <a:pt x="579" y="3101"/>
                </a:lnTo>
                <a:lnTo>
                  <a:pt x="579" y="3101"/>
                </a:lnTo>
                <a:lnTo>
                  <a:pt x="617" y="3103"/>
                </a:lnTo>
                <a:lnTo>
                  <a:pt x="657" y="3105"/>
                </a:lnTo>
                <a:lnTo>
                  <a:pt x="697" y="3108"/>
                </a:lnTo>
                <a:lnTo>
                  <a:pt x="736" y="3111"/>
                </a:lnTo>
                <a:lnTo>
                  <a:pt x="776" y="3116"/>
                </a:lnTo>
                <a:lnTo>
                  <a:pt x="816" y="3122"/>
                </a:lnTo>
                <a:lnTo>
                  <a:pt x="857" y="3130"/>
                </a:lnTo>
                <a:lnTo>
                  <a:pt x="897" y="3138"/>
                </a:lnTo>
                <a:lnTo>
                  <a:pt x="897" y="3138"/>
                </a:lnTo>
                <a:lnTo>
                  <a:pt x="975" y="3157"/>
                </a:lnTo>
                <a:lnTo>
                  <a:pt x="1052" y="3179"/>
                </a:lnTo>
                <a:lnTo>
                  <a:pt x="1127" y="3204"/>
                </a:lnTo>
                <a:lnTo>
                  <a:pt x="1200" y="3231"/>
                </a:lnTo>
                <a:lnTo>
                  <a:pt x="1200" y="3231"/>
                </a:lnTo>
                <a:lnTo>
                  <a:pt x="1235" y="3247"/>
                </a:lnTo>
                <a:lnTo>
                  <a:pt x="1268" y="3263"/>
                </a:lnTo>
                <a:lnTo>
                  <a:pt x="1302" y="3279"/>
                </a:lnTo>
                <a:lnTo>
                  <a:pt x="1332" y="3297"/>
                </a:lnTo>
                <a:lnTo>
                  <a:pt x="1362" y="3314"/>
                </a:lnTo>
                <a:lnTo>
                  <a:pt x="1390" y="3331"/>
                </a:lnTo>
                <a:lnTo>
                  <a:pt x="1419" y="3349"/>
                </a:lnTo>
                <a:lnTo>
                  <a:pt x="1444" y="3368"/>
                </a:lnTo>
                <a:lnTo>
                  <a:pt x="1444" y="3368"/>
                </a:lnTo>
                <a:lnTo>
                  <a:pt x="1468" y="3387"/>
                </a:lnTo>
                <a:lnTo>
                  <a:pt x="1490" y="3406"/>
                </a:lnTo>
                <a:lnTo>
                  <a:pt x="1511" y="3427"/>
                </a:lnTo>
                <a:lnTo>
                  <a:pt x="1530" y="3446"/>
                </a:lnTo>
                <a:lnTo>
                  <a:pt x="1546" y="3466"/>
                </a:lnTo>
                <a:lnTo>
                  <a:pt x="1560" y="3487"/>
                </a:lnTo>
                <a:lnTo>
                  <a:pt x="1573" y="3506"/>
                </a:lnTo>
                <a:lnTo>
                  <a:pt x="1582" y="3527"/>
                </a:lnTo>
                <a:lnTo>
                  <a:pt x="1582" y="466"/>
                </a:lnTo>
                <a:lnTo>
                  <a:pt x="1582" y="466"/>
                </a:lnTo>
                <a:lnTo>
                  <a:pt x="1584" y="443"/>
                </a:lnTo>
                <a:lnTo>
                  <a:pt x="1586" y="419"/>
                </a:lnTo>
                <a:lnTo>
                  <a:pt x="1589" y="397"/>
                </a:lnTo>
                <a:lnTo>
                  <a:pt x="1592" y="373"/>
                </a:lnTo>
                <a:lnTo>
                  <a:pt x="1597" y="351"/>
                </a:lnTo>
                <a:lnTo>
                  <a:pt x="1603" y="328"/>
                </a:lnTo>
                <a:lnTo>
                  <a:pt x="1611" y="308"/>
                </a:lnTo>
                <a:lnTo>
                  <a:pt x="1619" y="286"/>
                </a:lnTo>
                <a:lnTo>
                  <a:pt x="1619" y="286"/>
                </a:lnTo>
                <a:lnTo>
                  <a:pt x="1628" y="265"/>
                </a:lnTo>
                <a:lnTo>
                  <a:pt x="1638" y="246"/>
                </a:lnTo>
                <a:lnTo>
                  <a:pt x="1649" y="225"/>
                </a:lnTo>
                <a:lnTo>
                  <a:pt x="1662" y="208"/>
                </a:lnTo>
                <a:lnTo>
                  <a:pt x="1675" y="189"/>
                </a:lnTo>
                <a:lnTo>
                  <a:pt x="1687" y="171"/>
                </a:lnTo>
                <a:lnTo>
                  <a:pt x="1702" y="154"/>
                </a:lnTo>
                <a:lnTo>
                  <a:pt x="1717" y="138"/>
                </a:lnTo>
                <a:lnTo>
                  <a:pt x="1717" y="138"/>
                </a:lnTo>
                <a:lnTo>
                  <a:pt x="1733" y="122"/>
                </a:lnTo>
                <a:lnTo>
                  <a:pt x="1749" y="108"/>
                </a:lnTo>
                <a:lnTo>
                  <a:pt x="1767" y="94"/>
                </a:lnTo>
                <a:lnTo>
                  <a:pt x="1784" y="81"/>
                </a:lnTo>
                <a:lnTo>
                  <a:pt x="1803" y="70"/>
                </a:lnTo>
                <a:lnTo>
                  <a:pt x="1822" y="57"/>
                </a:lnTo>
                <a:lnTo>
                  <a:pt x="1843" y="48"/>
                </a:lnTo>
                <a:lnTo>
                  <a:pt x="1862" y="38"/>
                </a:lnTo>
                <a:lnTo>
                  <a:pt x="1862" y="38"/>
                </a:lnTo>
                <a:lnTo>
                  <a:pt x="1882" y="30"/>
                </a:lnTo>
                <a:lnTo>
                  <a:pt x="1905" y="22"/>
                </a:lnTo>
                <a:lnTo>
                  <a:pt x="1927" y="16"/>
                </a:lnTo>
                <a:lnTo>
                  <a:pt x="1948" y="11"/>
                </a:lnTo>
                <a:lnTo>
                  <a:pt x="1971" y="6"/>
                </a:lnTo>
                <a:lnTo>
                  <a:pt x="1994" y="3"/>
                </a:lnTo>
                <a:lnTo>
                  <a:pt x="2017" y="2"/>
                </a:lnTo>
                <a:lnTo>
                  <a:pt x="2041" y="0"/>
                </a:lnTo>
                <a:lnTo>
                  <a:pt x="2041" y="0"/>
                </a:lnTo>
                <a:close/>
              </a:path>
            </a:pathLst>
          </a:custGeom>
        </p:spPr>
        <p:style>
          <a:lnRef idx="1">
            <a:schemeClr val="accent1"/>
          </a:lnRef>
          <a:fillRef idx="2">
            <a:schemeClr val="accent1"/>
          </a:fillRef>
          <a:effectRef idx="1">
            <a:schemeClr val="accent1"/>
          </a:effectRef>
          <a:fontRef idx="minor">
            <a:schemeClr val="dk1"/>
          </a:fontRef>
        </p:style>
        <p:txBody>
          <a:bodyPr lIns="68589" tIns="34295" rIns="68589" bIns="34295" anchor="ctr"/>
          <a:lstStyle/>
          <a:p>
            <a:pPr algn="ctr"/>
          </a:p>
        </p:txBody>
      </p:sp>
      <p:sp>
        <p:nvSpPr>
          <p:cNvPr id="12" name="Freeform: Shape 4"/>
          <p:cNvSpPr/>
          <p:nvPr/>
        </p:nvSpPr>
        <p:spPr bwMode="auto">
          <a:xfrm>
            <a:off x="7498229" y="2597718"/>
            <a:ext cx="910171" cy="1297652"/>
          </a:xfrm>
          <a:custGeom>
            <a:avLst/>
            <a:gdLst>
              <a:gd name="T0" fmla="*/ 53 w 1975"/>
              <a:gd name="T1" fmla="*/ 68 h 2814"/>
              <a:gd name="T2" fmla="*/ 94 w 1975"/>
              <a:gd name="T3" fmla="*/ 146 h 2814"/>
              <a:gd name="T4" fmla="*/ 124 w 1975"/>
              <a:gd name="T5" fmla="*/ 254 h 2814"/>
              <a:gd name="T6" fmla="*/ 129 w 1975"/>
              <a:gd name="T7" fmla="*/ 536 h 2814"/>
              <a:gd name="T8" fmla="*/ 156 w 1975"/>
              <a:gd name="T9" fmla="*/ 400 h 2814"/>
              <a:gd name="T10" fmla="*/ 207 w 1975"/>
              <a:gd name="T11" fmla="*/ 300 h 2814"/>
              <a:gd name="T12" fmla="*/ 280 w 1975"/>
              <a:gd name="T13" fmla="*/ 214 h 2814"/>
              <a:gd name="T14" fmla="*/ 389 w 1975"/>
              <a:gd name="T15" fmla="*/ 140 h 2814"/>
              <a:gd name="T16" fmla="*/ 496 w 1975"/>
              <a:gd name="T17" fmla="*/ 103 h 2814"/>
              <a:gd name="T18" fmla="*/ 613 w 1975"/>
              <a:gd name="T19" fmla="*/ 94 h 2814"/>
              <a:gd name="T20" fmla="*/ 748 w 1975"/>
              <a:gd name="T21" fmla="*/ 121 h 2814"/>
              <a:gd name="T22" fmla="*/ 846 w 1975"/>
              <a:gd name="T23" fmla="*/ 171 h 2814"/>
              <a:gd name="T24" fmla="*/ 930 w 1975"/>
              <a:gd name="T25" fmla="*/ 244 h 2814"/>
              <a:gd name="T26" fmla="*/ 1005 w 1975"/>
              <a:gd name="T27" fmla="*/ 355 h 2814"/>
              <a:gd name="T28" fmla="*/ 1040 w 1975"/>
              <a:gd name="T29" fmla="*/ 465 h 2814"/>
              <a:gd name="T30" fmla="*/ 1049 w 1975"/>
              <a:gd name="T31" fmla="*/ 914 h 2814"/>
              <a:gd name="T32" fmla="*/ 1070 w 1975"/>
              <a:gd name="T33" fmla="*/ 776 h 2814"/>
              <a:gd name="T34" fmla="*/ 1118 w 1975"/>
              <a:gd name="T35" fmla="*/ 671 h 2814"/>
              <a:gd name="T36" fmla="*/ 1186 w 1975"/>
              <a:gd name="T37" fmla="*/ 584 h 2814"/>
              <a:gd name="T38" fmla="*/ 1292 w 1975"/>
              <a:gd name="T39" fmla="*/ 503 h 2814"/>
              <a:gd name="T40" fmla="*/ 1397 w 1975"/>
              <a:gd name="T41" fmla="*/ 462 h 2814"/>
              <a:gd name="T42" fmla="*/ 1513 w 1975"/>
              <a:gd name="T43" fmla="*/ 447 h 2814"/>
              <a:gd name="T44" fmla="*/ 1649 w 1975"/>
              <a:gd name="T45" fmla="*/ 468 h 2814"/>
              <a:gd name="T46" fmla="*/ 1753 w 1975"/>
              <a:gd name="T47" fmla="*/ 514 h 2814"/>
              <a:gd name="T48" fmla="*/ 1840 w 1975"/>
              <a:gd name="T49" fmla="*/ 582 h 2814"/>
              <a:gd name="T50" fmla="*/ 1919 w 1975"/>
              <a:gd name="T51" fmla="*/ 690 h 2814"/>
              <a:gd name="T52" fmla="*/ 1961 w 1975"/>
              <a:gd name="T53" fmla="*/ 796 h 2814"/>
              <a:gd name="T54" fmla="*/ 1975 w 1975"/>
              <a:gd name="T55" fmla="*/ 1655 h 2814"/>
              <a:gd name="T56" fmla="*/ 1975 w 1975"/>
              <a:gd name="T57" fmla="*/ 1682 h 2814"/>
              <a:gd name="T58" fmla="*/ 1975 w 1975"/>
              <a:gd name="T59" fmla="*/ 1883 h 2814"/>
              <a:gd name="T60" fmla="*/ 1273 w 1975"/>
              <a:gd name="T61" fmla="*/ 2253 h 2814"/>
              <a:gd name="T62" fmla="*/ 1256 w 1975"/>
              <a:gd name="T63" fmla="*/ 2281 h 2814"/>
              <a:gd name="T64" fmla="*/ 1303 w 1975"/>
              <a:gd name="T65" fmla="*/ 2354 h 2814"/>
              <a:gd name="T66" fmla="*/ 1332 w 1975"/>
              <a:gd name="T67" fmla="*/ 2443 h 2814"/>
              <a:gd name="T68" fmla="*/ 1329 w 1975"/>
              <a:gd name="T69" fmla="*/ 2557 h 2814"/>
              <a:gd name="T70" fmla="*/ 1261 w 1975"/>
              <a:gd name="T71" fmla="*/ 2697 h 2814"/>
              <a:gd name="T72" fmla="*/ 1137 w 1975"/>
              <a:gd name="T73" fmla="*/ 2789 h 2814"/>
              <a:gd name="T74" fmla="*/ 1011 w 1975"/>
              <a:gd name="T75" fmla="*/ 2814 h 2814"/>
              <a:gd name="T76" fmla="*/ 857 w 1975"/>
              <a:gd name="T77" fmla="*/ 2775 h 2814"/>
              <a:gd name="T78" fmla="*/ 743 w 1975"/>
              <a:gd name="T79" fmla="*/ 2672 h 2814"/>
              <a:gd name="T80" fmla="*/ 689 w 1975"/>
              <a:gd name="T81" fmla="*/ 2524 h 2814"/>
              <a:gd name="T82" fmla="*/ 696 w 1975"/>
              <a:gd name="T83" fmla="*/ 2419 h 2814"/>
              <a:gd name="T84" fmla="*/ 729 w 1975"/>
              <a:gd name="T85" fmla="*/ 2334 h 2814"/>
              <a:gd name="T86" fmla="*/ 765 w 1975"/>
              <a:gd name="T87" fmla="*/ 2281 h 2814"/>
              <a:gd name="T88" fmla="*/ 0 w 1975"/>
              <a:gd name="T89" fmla="*/ 2251 h 2814"/>
              <a:gd name="T90" fmla="*/ 62 w 1975"/>
              <a:gd name="T91" fmla="*/ 1675 h 2814"/>
              <a:gd name="T92" fmla="*/ 153 w 1975"/>
              <a:gd name="T93" fmla="*/ 1693 h 2814"/>
              <a:gd name="T94" fmla="*/ 253 w 1975"/>
              <a:gd name="T95" fmla="*/ 1685 h 2814"/>
              <a:gd name="T96" fmla="*/ 421 w 1975"/>
              <a:gd name="T97" fmla="*/ 1606 h 2814"/>
              <a:gd name="T98" fmla="*/ 530 w 1975"/>
              <a:gd name="T99" fmla="*/ 1458 h 2814"/>
              <a:gd name="T100" fmla="*/ 559 w 1975"/>
              <a:gd name="T101" fmla="*/ 1349 h 2814"/>
              <a:gd name="T102" fmla="*/ 556 w 1975"/>
              <a:gd name="T103" fmla="*/ 1250 h 2814"/>
              <a:gd name="T104" fmla="*/ 515 w 1975"/>
              <a:gd name="T105" fmla="*/ 1126 h 2814"/>
              <a:gd name="T106" fmla="*/ 391 w 1975"/>
              <a:gd name="T107" fmla="*/ 992 h 2814"/>
              <a:gd name="T108" fmla="*/ 253 w 1975"/>
              <a:gd name="T109" fmla="*/ 933 h 2814"/>
              <a:gd name="T110" fmla="*/ 153 w 1975"/>
              <a:gd name="T111" fmla="*/ 927 h 2814"/>
              <a:gd name="T112" fmla="*/ 62 w 1975"/>
              <a:gd name="T113" fmla="*/ 942 h 2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5" h="2814">
                <a:moveTo>
                  <a:pt x="0" y="0"/>
                </a:moveTo>
                <a:lnTo>
                  <a:pt x="0" y="0"/>
                </a:lnTo>
                <a:lnTo>
                  <a:pt x="15" y="16"/>
                </a:lnTo>
                <a:lnTo>
                  <a:pt x="27" y="33"/>
                </a:lnTo>
                <a:lnTo>
                  <a:pt x="42" y="51"/>
                </a:lnTo>
                <a:lnTo>
                  <a:pt x="53" y="68"/>
                </a:lnTo>
                <a:lnTo>
                  <a:pt x="53" y="68"/>
                </a:lnTo>
                <a:lnTo>
                  <a:pt x="65" y="87"/>
                </a:lnTo>
                <a:lnTo>
                  <a:pt x="75" y="106"/>
                </a:lnTo>
                <a:lnTo>
                  <a:pt x="84" y="125"/>
                </a:lnTo>
                <a:lnTo>
                  <a:pt x="94" y="146"/>
                </a:lnTo>
                <a:lnTo>
                  <a:pt x="94" y="146"/>
                </a:lnTo>
                <a:lnTo>
                  <a:pt x="102" y="167"/>
                </a:lnTo>
                <a:lnTo>
                  <a:pt x="108" y="187"/>
                </a:lnTo>
                <a:lnTo>
                  <a:pt x="115" y="210"/>
                </a:lnTo>
                <a:lnTo>
                  <a:pt x="119" y="232"/>
                </a:lnTo>
                <a:lnTo>
                  <a:pt x="119" y="232"/>
                </a:lnTo>
                <a:lnTo>
                  <a:pt x="124" y="254"/>
                </a:lnTo>
                <a:lnTo>
                  <a:pt x="126" y="276"/>
                </a:lnTo>
                <a:lnTo>
                  <a:pt x="127" y="300"/>
                </a:lnTo>
                <a:lnTo>
                  <a:pt x="129" y="322"/>
                </a:lnTo>
                <a:lnTo>
                  <a:pt x="129" y="560"/>
                </a:lnTo>
                <a:lnTo>
                  <a:pt x="129" y="560"/>
                </a:lnTo>
                <a:lnTo>
                  <a:pt x="129" y="536"/>
                </a:lnTo>
                <a:lnTo>
                  <a:pt x="130" y="513"/>
                </a:lnTo>
                <a:lnTo>
                  <a:pt x="134" y="489"/>
                </a:lnTo>
                <a:lnTo>
                  <a:pt x="138" y="465"/>
                </a:lnTo>
                <a:lnTo>
                  <a:pt x="143" y="443"/>
                </a:lnTo>
                <a:lnTo>
                  <a:pt x="150" y="420"/>
                </a:lnTo>
                <a:lnTo>
                  <a:pt x="156" y="400"/>
                </a:lnTo>
                <a:lnTo>
                  <a:pt x="164" y="378"/>
                </a:lnTo>
                <a:lnTo>
                  <a:pt x="164" y="378"/>
                </a:lnTo>
                <a:lnTo>
                  <a:pt x="173" y="357"/>
                </a:lnTo>
                <a:lnTo>
                  <a:pt x="184" y="338"/>
                </a:lnTo>
                <a:lnTo>
                  <a:pt x="196" y="317"/>
                </a:lnTo>
                <a:lnTo>
                  <a:pt x="207" y="300"/>
                </a:lnTo>
                <a:lnTo>
                  <a:pt x="219" y="281"/>
                </a:lnTo>
                <a:lnTo>
                  <a:pt x="234" y="263"/>
                </a:lnTo>
                <a:lnTo>
                  <a:pt x="248" y="246"/>
                </a:lnTo>
                <a:lnTo>
                  <a:pt x="264" y="230"/>
                </a:lnTo>
                <a:lnTo>
                  <a:pt x="264" y="230"/>
                </a:lnTo>
                <a:lnTo>
                  <a:pt x="280" y="214"/>
                </a:lnTo>
                <a:lnTo>
                  <a:pt x="296" y="200"/>
                </a:lnTo>
                <a:lnTo>
                  <a:pt x="313" y="186"/>
                </a:lnTo>
                <a:lnTo>
                  <a:pt x="330" y="173"/>
                </a:lnTo>
                <a:lnTo>
                  <a:pt x="350" y="160"/>
                </a:lnTo>
                <a:lnTo>
                  <a:pt x="369" y="149"/>
                </a:lnTo>
                <a:lnTo>
                  <a:pt x="389" y="140"/>
                </a:lnTo>
                <a:lnTo>
                  <a:pt x="410" y="130"/>
                </a:lnTo>
                <a:lnTo>
                  <a:pt x="410" y="130"/>
                </a:lnTo>
                <a:lnTo>
                  <a:pt x="430" y="122"/>
                </a:lnTo>
                <a:lnTo>
                  <a:pt x="451" y="114"/>
                </a:lnTo>
                <a:lnTo>
                  <a:pt x="473" y="108"/>
                </a:lnTo>
                <a:lnTo>
                  <a:pt x="496" y="103"/>
                </a:lnTo>
                <a:lnTo>
                  <a:pt x="519" y="98"/>
                </a:lnTo>
                <a:lnTo>
                  <a:pt x="542" y="95"/>
                </a:lnTo>
                <a:lnTo>
                  <a:pt x="565" y="94"/>
                </a:lnTo>
                <a:lnTo>
                  <a:pt x="589" y="94"/>
                </a:lnTo>
                <a:lnTo>
                  <a:pt x="589" y="94"/>
                </a:lnTo>
                <a:lnTo>
                  <a:pt x="613" y="94"/>
                </a:lnTo>
                <a:lnTo>
                  <a:pt x="635" y="95"/>
                </a:lnTo>
                <a:lnTo>
                  <a:pt x="659" y="98"/>
                </a:lnTo>
                <a:lnTo>
                  <a:pt x="681" y="102"/>
                </a:lnTo>
                <a:lnTo>
                  <a:pt x="703" y="108"/>
                </a:lnTo>
                <a:lnTo>
                  <a:pt x="726" y="114"/>
                </a:lnTo>
                <a:lnTo>
                  <a:pt x="748" y="121"/>
                </a:lnTo>
                <a:lnTo>
                  <a:pt x="769" y="129"/>
                </a:lnTo>
                <a:lnTo>
                  <a:pt x="769" y="129"/>
                </a:lnTo>
                <a:lnTo>
                  <a:pt x="789" y="138"/>
                </a:lnTo>
                <a:lnTo>
                  <a:pt x="808" y="149"/>
                </a:lnTo>
                <a:lnTo>
                  <a:pt x="827" y="160"/>
                </a:lnTo>
                <a:lnTo>
                  <a:pt x="846" y="171"/>
                </a:lnTo>
                <a:lnTo>
                  <a:pt x="865" y="186"/>
                </a:lnTo>
                <a:lnTo>
                  <a:pt x="883" y="198"/>
                </a:lnTo>
                <a:lnTo>
                  <a:pt x="899" y="213"/>
                </a:lnTo>
                <a:lnTo>
                  <a:pt x="915" y="229"/>
                </a:lnTo>
                <a:lnTo>
                  <a:pt x="915" y="229"/>
                </a:lnTo>
                <a:lnTo>
                  <a:pt x="930" y="244"/>
                </a:lnTo>
                <a:lnTo>
                  <a:pt x="945" y="262"/>
                </a:lnTo>
                <a:lnTo>
                  <a:pt x="959" y="279"/>
                </a:lnTo>
                <a:lnTo>
                  <a:pt x="972" y="298"/>
                </a:lnTo>
                <a:lnTo>
                  <a:pt x="983" y="316"/>
                </a:lnTo>
                <a:lnTo>
                  <a:pt x="994" y="336"/>
                </a:lnTo>
                <a:lnTo>
                  <a:pt x="1005" y="355"/>
                </a:lnTo>
                <a:lnTo>
                  <a:pt x="1015" y="376"/>
                </a:lnTo>
                <a:lnTo>
                  <a:pt x="1015" y="376"/>
                </a:lnTo>
                <a:lnTo>
                  <a:pt x="1022" y="398"/>
                </a:lnTo>
                <a:lnTo>
                  <a:pt x="1029" y="419"/>
                </a:lnTo>
                <a:lnTo>
                  <a:pt x="1035" y="441"/>
                </a:lnTo>
                <a:lnTo>
                  <a:pt x="1040" y="465"/>
                </a:lnTo>
                <a:lnTo>
                  <a:pt x="1045" y="487"/>
                </a:lnTo>
                <a:lnTo>
                  <a:pt x="1048" y="511"/>
                </a:lnTo>
                <a:lnTo>
                  <a:pt x="1049" y="535"/>
                </a:lnTo>
                <a:lnTo>
                  <a:pt x="1049" y="559"/>
                </a:lnTo>
                <a:lnTo>
                  <a:pt x="1049" y="914"/>
                </a:lnTo>
                <a:lnTo>
                  <a:pt x="1049" y="914"/>
                </a:lnTo>
                <a:lnTo>
                  <a:pt x="1051" y="890"/>
                </a:lnTo>
                <a:lnTo>
                  <a:pt x="1053" y="866"/>
                </a:lnTo>
                <a:lnTo>
                  <a:pt x="1056" y="842"/>
                </a:lnTo>
                <a:lnTo>
                  <a:pt x="1059" y="820"/>
                </a:lnTo>
                <a:lnTo>
                  <a:pt x="1065" y="796"/>
                </a:lnTo>
                <a:lnTo>
                  <a:pt x="1070" y="776"/>
                </a:lnTo>
                <a:lnTo>
                  <a:pt x="1078" y="754"/>
                </a:lnTo>
                <a:lnTo>
                  <a:pt x="1086" y="731"/>
                </a:lnTo>
                <a:lnTo>
                  <a:pt x="1086" y="731"/>
                </a:lnTo>
                <a:lnTo>
                  <a:pt x="1096" y="711"/>
                </a:lnTo>
                <a:lnTo>
                  <a:pt x="1107" y="692"/>
                </a:lnTo>
                <a:lnTo>
                  <a:pt x="1118" y="671"/>
                </a:lnTo>
                <a:lnTo>
                  <a:pt x="1129" y="654"/>
                </a:lnTo>
                <a:lnTo>
                  <a:pt x="1142" y="635"/>
                </a:lnTo>
                <a:lnTo>
                  <a:pt x="1156" y="617"/>
                </a:lnTo>
                <a:lnTo>
                  <a:pt x="1170" y="600"/>
                </a:lnTo>
                <a:lnTo>
                  <a:pt x="1186" y="584"/>
                </a:lnTo>
                <a:lnTo>
                  <a:pt x="1186" y="584"/>
                </a:lnTo>
                <a:lnTo>
                  <a:pt x="1202" y="568"/>
                </a:lnTo>
                <a:lnTo>
                  <a:pt x="1218" y="554"/>
                </a:lnTo>
                <a:lnTo>
                  <a:pt x="1235" y="539"/>
                </a:lnTo>
                <a:lnTo>
                  <a:pt x="1254" y="527"/>
                </a:lnTo>
                <a:lnTo>
                  <a:pt x="1273" y="514"/>
                </a:lnTo>
                <a:lnTo>
                  <a:pt x="1292" y="503"/>
                </a:lnTo>
                <a:lnTo>
                  <a:pt x="1311" y="493"/>
                </a:lnTo>
                <a:lnTo>
                  <a:pt x="1332" y="484"/>
                </a:lnTo>
                <a:lnTo>
                  <a:pt x="1332" y="484"/>
                </a:lnTo>
                <a:lnTo>
                  <a:pt x="1353" y="476"/>
                </a:lnTo>
                <a:lnTo>
                  <a:pt x="1375" y="468"/>
                </a:lnTo>
                <a:lnTo>
                  <a:pt x="1397" y="462"/>
                </a:lnTo>
                <a:lnTo>
                  <a:pt x="1419" y="457"/>
                </a:lnTo>
                <a:lnTo>
                  <a:pt x="1442" y="452"/>
                </a:lnTo>
                <a:lnTo>
                  <a:pt x="1465" y="449"/>
                </a:lnTo>
                <a:lnTo>
                  <a:pt x="1489" y="447"/>
                </a:lnTo>
                <a:lnTo>
                  <a:pt x="1513" y="447"/>
                </a:lnTo>
                <a:lnTo>
                  <a:pt x="1513" y="447"/>
                </a:lnTo>
                <a:lnTo>
                  <a:pt x="1535" y="447"/>
                </a:lnTo>
                <a:lnTo>
                  <a:pt x="1559" y="449"/>
                </a:lnTo>
                <a:lnTo>
                  <a:pt x="1583" y="452"/>
                </a:lnTo>
                <a:lnTo>
                  <a:pt x="1605" y="455"/>
                </a:lnTo>
                <a:lnTo>
                  <a:pt x="1627" y="462"/>
                </a:lnTo>
                <a:lnTo>
                  <a:pt x="1649" y="468"/>
                </a:lnTo>
                <a:lnTo>
                  <a:pt x="1672" y="474"/>
                </a:lnTo>
                <a:lnTo>
                  <a:pt x="1692" y="484"/>
                </a:lnTo>
                <a:lnTo>
                  <a:pt x="1692" y="484"/>
                </a:lnTo>
                <a:lnTo>
                  <a:pt x="1713" y="492"/>
                </a:lnTo>
                <a:lnTo>
                  <a:pt x="1732" y="503"/>
                </a:lnTo>
                <a:lnTo>
                  <a:pt x="1753" y="514"/>
                </a:lnTo>
                <a:lnTo>
                  <a:pt x="1770" y="527"/>
                </a:lnTo>
                <a:lnTo>
                  <a:pt x="1789" y="539"/>
                </a:lnTo>
                <a:lnTo>
                  <a:pt x="1807" y="552"/>
                </a:lnTo>
                <a:lnTo>
                  <a:pt x="1824" y="568"/>
                </a:lnTo>
                <a:lnTo>
                  <a:pt x="1840" y="582"/>
                </a:lnTo>
                <a:lnTo>
                  <a:pt x="1840" y="582"/>
                </a:lnTo>
                <a:lnTo>
                  <a:pt x="1854" y="600"/>
                </a:lnTo>
                <a:lnTo>
                  <a:pt x="1868" y="616"/>
                </a:lnTo>
                <a:lnTo>
                  <a:pt x="1883" y="633"/>
                </a:lnTo>
                <a:lnTo>
                  <a:pt x="1895" y="652"/>
                </a:lnTo>
                <a:lnTo>
                  <a:pt x="1908" y="671"/>
                </a:lnTo>
                <a:lnTo>
                  <a:pt x="1919" y="690"/>
                </a:lnTo>
                <a:lnTo>
                  <a:pt x="1929" y="711"/>
                </a:lnTo>
                <a:lnTo>
                  <a:pt x="1938" y="731"/>
                </a:lnTo>
                <a:lnTo>
                  <a:pt x="1938" y="731"/>
                </a:lnTo>
                <a:lnTo>
                  <a:pt x="1946" y="752"/>
                </a:lnTo>
                <a:lnTo>
                  <a:pt x="1954" y="774"/>
                </a:lnTo>
                <a:lnTo>
                  <a:pt x="1961" y="796"/>
                </a:lnTo>
                <a:lnTo>
                  <a:pt x="1965" y="819"/>
                </a:lnTo>
                <a:lnTo>
                  <a:pt x="1970" y="842"/>
                </a:lnTo>
                <a:lnTo>
                  <a:pt x="1973" y="865"/>
                </a:lnTo>
                <a:lnTo>
                  <a:pt x="1975" y="888"/>
                </a:lnTo>
                <a:lnTo>
                  <a:pt x="1975" y="912"/>
                </a:lnTo>
                <a:lnTo>
                  <a:pt x="1975" y="1655"/>
                </a:lnTo>
                <a:lnTo>
                  <a:pt x="1975" y="1655"/>
                </a:lnTo>
                <a:lnTo>
                  <a:pt x="1975" y="1658"/>
                </a:lnTo>
                <a:lnTo>
                  <a:pt x="1975" y="1658"/>
                </a:lnTo>
                <a:lnTo>
                  <a:pt x="1975" y="1667"/>
                </a:lnTo>
                <a:lnTo>
                  <a:pt x="1975" y="1667"/>
                </a:lnTo>
                <a:lnTo>
                  <a:pt x="1975" y="1682"/>
                </a:lnTo>
                <a:lnTo>
                  <a:pt x="1975" y="1682"/>
                </a:lnTo>
                <a:lnTo>
                  <a:pt x="1975" y="1704"/>
                </a:lnTo>
                <a:lnTo>
                  <a:pt x="1975" y="1704"/>
                </a:lnTo>
                <a:lnTo>
                  <a:pt x="1975" y="1774"/>
                </a:lnTo>
                <a:lnTo>
                  <a:pt x="1975" y="1774"/>
                </a:lnTo>
                <a:lnTo>
                  <a:pt x="1975" y="1883"/>
                </a:lnTo>
                <a:lnTo>
                  <a:pt x="1975" y="1883"/>
                </a:lnTo>
                <a:lnTo>
                  <a:pt x="1975" y="2040"/>
                </a:lnTo>
                <a:lnTo>
                  <a:pt x="1975" y="2040"/>
                </a:lnTo>
                <a:lnTo>
                  <a:pt x="1975" y="2254"/>
                </a:lnTo>
                <a:lnTo>
                  <a:pt x="1313" y="2253"/>
                </a:lnTo>
                <a:lnTo>
                  <a:pt x="1273" y="2253"/>
                </a:lnTo>
                <a:lnTo>
                  <a:pt x="1227" y="2253"/>
                </a:lnTo>
                <a:lnTo>
                  <a:pt x="1227" y="2253"/>
                </a:lnTo>
                <a:lnTo>
                  <a:pt x="1243" y="2267"/>
                </a:lnTo>
                <a:lnTo>
                  <a:pt x="1243" y="2267"/>
                </a:lnTo>
                <a:lnTo>
                  <a:pt x="1256" y="2281"/>
                </a:lnTo>
                <a:lnTo>
                  <a:pt x="1256" y="2281"/>
                </a:lnTo>
                <a:lnTo>
                  <a:pt x="1270" y="2297"/>
                </a:lnTo>
                <a:lnTo>
                  <a:pt x="1270" y="2297"/>
                </a:lnTo>
                <a:lnTo>
                  <a:pt x="1281" y="2315"/>
                </a:lnTo>
                <a:lnTo>
                  <a:pt x="1281" y="2315"/>
                </a:lnTo>
                <a:lnTo>
                  <a:pt x="1294" y="2334"/>
                </a:lnTo>
                <a:lnTo>
                  <a:pt x="1303" y="2354"/>
                </a:lnTo>
                <a:lnTo>
                  <a:pt x="1303" y="2354"/>
                </a:lnTo>
                <a:lnTo>
                  <a:pt x="1313" y="2377"/>
                </a:lnTo>
                <a:lnTo>
                  <a:pt x="1321" y="2397"/>
                </a:lnTo>
                <a:lnTo>
                  <a:pt x="1321" y="2397"/>
                </a:lnTo>
                <a:lnTo>
                  <a:pt x="1327" y="2421"/>
                </a:lnTo>
                <a:lnTo>
                  <a:pt x="1332" y="2443"/>
                </a:lnTo>
                <a:lnTo>
                  <a:pt x="1332" y="2443"/>
                </a:lnTo>
                <a:lnTo>
                  <a:pt x="1334" y="2467"/>
                </a:lnTo>
                <a:lnTo>
                  <a:pt x="1335" y="2492"/>
                </a:lnTo>
                <a:lnTo>
                  <a:pt x="1335" y="2492"/>
                </a:lnTo>
                <a:lnTo>
                  <a:pt x="1334" y="2524"/>
                </a:lnTo>
                <a:lnTo>
                  <a:pt x="1329" y="2557"/>
                </a:lnTo>
                <a:lnTo>
                  <a:pt x="1321" y="2587"/>
                </a:lnTo>
                <a:lnTo>
                  <a:pt x="1310" y="2618"/>
                </a:lnTo>
                <a:lnTo>
                  <a:pt x="1310" y="2618"/>
                </a:lnTo>
                <a:lnTo>
                  <a:pt x="1295" y="2645"/>
                </a:lnTo>
                <a:lnTo>
                  <a:pt x="1280" y="2672"/>
                </a:lnTo>
                <a:lnTo>
                  <a:pt x="1261" y="2697"/>
                </a:lnTo>
                <a:lnTo>
                  <a:pt x="1240" y="2719"/>
                </a:lnTo>
                <a:lnTo>
                  <a:pt x="1240" y="2719"/>
                </a:lnTo>
                <a:lnTo>
                  <a:pt x="1218" y="2740"/>
                </a:lnTo>
                <a:lnTo>
                  <a:pt x="1192" y="2759"/>
                </a:lnTo>
                <a:lnTo>
                  <a:pt x="1165" y="2775"/>
                </a:lnTo>
                <a:lnTo>
                  <a:pt x="1137" y="2789"/>
                </a:lnTo>
                <a:lnTo>
                  <a:pt x="1137" y="2789"/>
                </a:lnTo>
                <a:lnTo>
                  <a:pt x="1107" y="2800"/>
                </a:lnTo>
                <a:lnTo>
                  <a:pt x="1076" y="2808"/>
                </a:lnTo>
                <a:lnTo>
                  <a:pt x="1045" y="2813"/>
                </a:lnTo>
                <a:lnTo>
                  <a:pt x="1011" y="2814"/>
                </a:lnTo>
                <a:lnTo>
                  <a:pt x="1011" y="2814"/>
                </a:lnTo>
                <a:lnTo>
                  <a:pt x="978" y="2813"/>
                </a:lnTo>
                <a:lnTo>
                  <a:pt x="946" y="2806"/>
                </a:lnTo>
                <a:lnTo>
                  <a:pt x="915" y="2798"/>
                </a:lnTo>
                <a:lnTo>
                  <a:pt x="886" y="2787"/>
                </a:lnTo>
                <a:lnTo>
                  <a:pt x="886" y="2787"/>
                </a:lnTo>
                <a:lnTo>
                  <a:pt x="857" y="2775"/>
                </a:lnTo>
                <a:lnTo>
                  <a:pt x="830" y="2759"/>
                </a:lnTo>
                <a:lnTo>
                  <a:pt x="805" y="2740"/>
                </a:lnTo>
                <a:lnTo>
                  <a:pt x="783" y="2719"/>
                </a:lnTo>
                <a:lnTo>
                  <a:pt x="783" y="2719"/>
                </a:lnTo>
                <a:lnTo>
                  <a:pt x="762" y="2695"/>
                </a:lnTo>
                <a:lnTo>
                  <a:pt x="743" y="2672"/>
                </a:lnTo>
                <a:lnTo>
                  <a:pt x="727" y="2645"/>
                </a:lnTo>
                <a:lnTo>
                  <a:pt x="713" y="2616"/>
                </a:lnTo>
                <a:lnTo>
                  <a:pt x="713" y="2616"/>
                </a:lnTo>
                <a:lnTo>
                  <a:pt x="702" y="2586"/>
                </a:lnTo>
                <a:lnTo>
                  <a:pt x="694" y="2556"/>
                </a:lnTo>
                <a:lnTo>
                  <a:pt x="689" y="2524"/>
                </a:lnTo>
                <a:lnTo>
                  <a:pt x="688" y="2491"/>
                </a:lnTo>
                <a:lnTo>
                  <a:pt x="688" y="2491"/>
                </a:lnTo>
                <a:lnTo>
                  <a:pt x="689" y="2467"/>
                </a:lnTo>
                <a:lnTo>
                  <a:pt x="691" y="2443"/>
                </a:lnTo>
                <a:lnTo>
                  <a:pt x="691" y="2443"/>
                </a:lnTo>
                <a:lnTo>
                  <a:pt x="696" y="2419"/>
                </a:lnTo>
                <a:lnTo>
                  <a:pt x="702" y="2397"/>
                </a:lnTo>
                <a:lnTo>
                  <a:pt x="702" y="2397"/>
                </a:lnTo>
                <a:lnTo>
                  <a:pt x="710" y="2375"/>
                </a:lnTo>
                <a:lnTo>
                  <a:pt x="719" y="2354"/>
                </a:lnTo>
                <a:lnTo>
                  <a:pt x="719" y="2354"/>
                </a:lnTo>
                <a:lnTo>
                  <a:pt x="729" y="2334"/>
                </a:lnTo>
                <a:lnTo>
                  <a:pt x="742" y="2315"/>
                </a:lnTo>
                <a:lnTo>
                  <a:pt x="742" y="2315"/>
                </a:lnTo>
                <a:lnTo>
                  <a:pt x="753" y="2297"/>
                </a:lnTo>
                <a:lnTo>
                  <a:pt x="753" y="2297"/>
                </a:lnTo>
                <a:lnTo>
                  <a:pt x="765" y="2281"/>
                </a:lnTo>
                <a:lnTo>
                  <a:pt x="765" y="2281"/>
                </a:lnTo>
                <a:lnTo>
                  <a:pt x="780" y="2267"/>
                </a:lnTo>
                <a:lnTo>
                  <a:pt x="780" y="2267"/>
                </a:lnTo>
                <a:lnTo>
                  <a:pt x="796" y="2253"/>
                </a:lnTo>
                <a:lnTo>
                  <a:pt x="749" y="2253"/>
                </a:lnTo>
                <a:lnTo>
                  <a:pt x="710" y="2253"/>
                </a:lnTo>
                <a:lnTo>
                  <a:pt x="0" y="2251"/>
                </a:lnTo>
                <a:lnTo>
                  <a:pt x="0" y="1650"/>
                </a:lnTo>
                <a:lnTo>
                  <a:pt x="0" y="1650"/>
                </a:lnTo>
                <a:lnTo>
                  <a:pt x="19" y="1659"/>
                </a:lnTo>
                <a:lnTo>
                  <a:pt x="40" y="1667"/>
                </a:lnTo>
                <a:lnTo>
                  <a:pt x="40" y="1667"/>
                </a:lnTo>
                <a:lnTo>
                  <a:pt x="62" y="1675"/>
                </a:lnTo>
                <a:lnTo>
                  <a:pt x="84" y="1682"/>
                </a:lnTo>
                <a:lnTo>
                  <a:pt x="84" y="1682"/>
                </a:lnTo>
                <a:lnTo>
                  <a:pt x="107" y="1686"/>
                </a:lnTo>
                <a:lnTo>
                  <a:pt x="129" y="1690"/>
                </a:lnTo>
                <a:lnTo>
                  <a:pt x="129" y="1690"/>
                </a:lnTo>
                <a:lnTo>
                  <a:pt x="153" y="1693"/>
                </a:lnTo>
                <a:lnTo>
                  <a:pt x="176" y="1693"/>
                </a:lnTo>
                <a:lnTo>
                  <a:pt x="176" y="1693"/>
                </a:lnTo>
                <a:lnTo>
                  <a:pt x="196" y="1693"/>
                </a:lnTo>
                <a:lnTo>
                  <a:pt x="215" y="1691"/>
                </a:lnTo>
                <a:lnTo>
                  <a:pt x="234" y="1688"/>
                </a:lnTo>
                <a:lnTo>
                  <a:pt x="253" y="1685"/>
                </a:lnTo>
                <a:lnTo>
                  <a:pt x="291" y="1675"/>
                </a:lnTo>
                <a:lnTo>
                  <a:pt x="326" y="1663"/>
                </a:lnTo>
                <a:lnTo>
                  <a:pt x="326" y="1663"/>
                </a:lnTo>
                <a:lnTo>
                  <a:pt x="359" y="1647"/>
                </a:lnTo>
                <a:lnTo>
                  <a:pt x="391" y="1628"/>
                </a:lnTo>
                <a:lnTo>
                  <a:pt x="421" y="1606"/>
                </a:lnTo>
                <a:lnTo>
                  <a:pt x="448" y="1580"/>
                </a:lnTo>
                <a:lnTo>
                  <a:pt x="448" y="1580"/>
                </a:lnTo>
                <a:lnTo>
                  <a:pt x="473" y="1553"/>
                </a:lnTo>
                <a:lnTo>
                  <a:pt x="496" y="1523"/>
                </a:lnTo>
                <a:lnTo>
                  <a:pt x="515" y="1491"/>
                </a:lnTo>
                <a:lnTo>
                  <a:pt x="530" y="1458"/>
                </a:lnTo>
                <a:lnTo>
                  <a:pt x="530" y="1458"/>
                </a:lnTo>
                <a:lnTo>
                  <a:pt x="543" y="1423"/>
                </a:lnTo>
                <a:lnTo>
                  <a:pt x="548" y="1406"/>
                </a:lnTo>
                <a:lnTo>
                  <a:pt x="553" y="1387"/>
                </a:lnTo>
                <a:lnTo>
                  <a:pt x="556" y="1368"/>
                </a:lnTo>
                <a:lnTo>
                  <a:pt x="559" y="1349"/>
                </a:lnTo>
                <a:lnTo>
                  <a:pt x="561" y="1329"/>
                </a:lnTo>
                <a:lnTo>
                  <a:pt x="561" y="1309"/>
                </a:lnTo>
                <a:lnTo>
                  <a:pt x="561" y="1309"/>
                </a:lnTo>
                <a:lnTo>
                  <a:pt x="561" y="1290"/>
                </a:lnTo>
                <a:lnTo>
                  <a:pt x="559" y="1269"/>
                </a:lnTo>
                <a:lnTo>
                  <a:pt x="556" y="1250"/>
                </a:lnTo>
                <a:lnTo>
                  <a:pt x="553" y="1231"/>
                </a:lnTo>
                <a:lnTo>
                  <a:pt x="548" y="1214"/>
                </a:lnTo>
                <a:lnTo>
                  <a:pt x="543" y="1195"/>
                </a:lnTo>
                <a:lnTo>
                  <a:pt x="530" y="1160"/>
                </a:lnTo>
                <a:lnTo>
                  <a:pt x="530" y="1160"/>
                </a:lnTo>
                <a:lnTo>
                  <a:pt x="515" y="1126"/>
                </a:lnTo>
                <a:lnTo>
                  <a:pt x="496" y="1095"/>
                </a:lnTo>
                <a:lnTo>
                  <a:pt x="473" y="1065"/>
                </a:lnTo>
                <a:lnTo>
                  <a:pt x="448" y="1038"/>
                </a:lnTo>
                <a:lnTo>
                  <a:pt x="448" y="1038"/>
                </a:lnTo>
                <a:lnTo>
                  <a:pt x="421" y="1012"/>
                </a:lnTo>
                <a:lnTo>
                  <a:pt x="391" y="992"/>
                </a:lnTo>
                <a:lnTo>
                  <a:pt x="359" y="971"/>
                </a:lnTo>
                <a:lnTo>
                  <a:pt x="326" y="955"/>
                </a:lnTo>
                <a:lnTo>
                  <a:pt x="326" y="955"/>
                </a:lnTo>
                <a:lnTo>
                  <a:pt x="291" y="942"/>
                </a:lnTo>
                <a:lnTo>
                  <a:pt x="272" y="938"/>
                </a:lnTo>
                <a:lnTo>
                  <a:pt x="253" y="933"/>
                </a:lnTo>
                <a:lnTo>
                  <a:pt x="234" y="930"/>
                </a:lnTo>
                <a:lnTo>
                  <a:pt x="215" y="927"/>
                </a:lnTo>
                <a:lnTo>
                  <a:pt x="196" y="927"/>
                </a:lnTo>
                <a:lnTo>
                  <a:pt x="176" y="925"/>
                </a:lnTo>
                <a:lnTo>
                  <a:pt x="176" y="925"/>
                </a:lnTo>
                <a:lnTo>
                  <a:pt x="153" y="927"/>
                </a:lnTo>
                <a:lnTo>
                  <a:pt x="129" y="928"/>
                </a:lnTo>
                <a:lnTo>
                  <a:pt x="129" y="928"/>
                </a:lnTo>
                <a:lnTo>
                  <a:pt x="107" y="931"/>
                </a:lnTo>
                <a:lnTo>
                  <a:pt x="84" y="936"/>
                </a:lnTo>
                <a:lnTo>
                  <a:pt x="84" y="936"/>
                </a:lnTo>
                <a:lnTo>
                  <a:pt x="62" y="942"/>
                </a:lnTo>
                <a:lnTo>
                  <a:pt x="40" y="950"/>
                </a:lnTo>
                <a:lnTo>
                  <a:pt x="40" y="950"/>
                </a:lnTo>
                <a:lnTo>
                  <a:pt x="19" y="960"/>
                </a:lnTo>
                <a:lnTo>
                  <a:pt x="0" y="969"/>
                </a:lnTo>
                <a:lnTo>
                  <a:pt x="0" y="0"/>
                </a:lnTo>
                <a:close/>
              </a:path>
            </a:pathLst>
          </a:custGeom>
        </p:spPr>
        <p:style>
          <a:lnRef idx="1">
            <a:schemeClr val="accent1"/>
          </a:lnRef>
          <a:fillRef idx="2">
            <a:schemeClr val="accent1"/>
          </a:fillRef>
          <a:effectRef idx="1">
            <a:schemeClr val="accent1"/>
          </a:effectRef>
          <a:fontRef idx="minor">
            <a:schemeClr val="dk1"/>
          </a:fontRef>
        </p:style>
        <p:txBody>
          <a:bodyPr lIns="68589" tIns="34295" rIns="68589" bIns="34295" anchor="ctr"/>
          <a:lstStyle/>
          <a:p>
            <a:pPr algn="ctr"/>
          </a:p>
        </p:txBody>
      </p:sp>
      <p:sp>
        <p:nvSpPr>
          <p:cNvPr id="13" name="Freeform: Shape 5"/>
          <p:cNvSpPr/>
          <p:nvPr/>
        </p:nvSpPr>
        <p:spPr bwMode="auto">
          <a:xfrm>
            <a:off x="7236335" y="3664800"/>
            <a:ext cx="1172064" cy="1066158"/>
          </a:xfrm>
          <a:custGeom>
            <a:avLst/>
            <a:gdLst>
              <a:gd name="T0" fmla="*/ 2543 w 2543"/>
              <a:gd name="T1" fmla="*/ 83 h 2313"/>
              <a:gd name="T2" fmla="*/ 2543 w 2543"/>
              <a:gd name="T3" fmla="*/ 259 h 2313"/>
              <a:gd name="T4" fmla="*/ 2543 w 2543"/>
              <a:gd name="T5" fmla="*/ 485 h 2313"/>
              <a:gd name="T6" fmla="*/ 2538 w 2543"/>
              <a:gd name="T7" fmla="*/ 524 h 2313"/>
              <a:gd name="T8" fmla="*/ 2529 w 2543"/>
              <a:gd name="T9" fmla="*/ 620 h 2313"/>
              <a:gd name="T10" fmla="*/ 2487 w 2543"/>
              <a:gd name="T11" fmla="*/ 915 h 2313"/>
              <a:gd name="T12" fmla="*/ 2438 w 2543"/>
              <a:gd name="T13" fmla="*/ 1117 h 2313"/>
              <a:gd name="T14" fmla="*/ 2357 w 2543"/>
              <a:gd name="T15" fmla="*/ 1360 h 2313"/>
              <a:gd name="T16" fmla="*/ 2260 w 2543"/>
              <a:gd name="T17" fmla="*/ 1575 h 2313"/>
              <a:gd name="T18" fmla="*/ 2183 w 2543"/>
              <a:gd name="T19" fmla="*/ 1718 h 2313"/>
              <a:gd name="T20" fmla="*/ 2048 w 2543"/>
              <a:gd name="T21" fmla="*/ 1921 h 2313"/>
              <a:gd name="T22" fmla="*/ 1894 w 2543"/>
              <a:gd name="T23" fmla="*/ 2108 h 2313"/>
              <a:gd name="T24" fmla="*/ 1808 w 2543"/>
              <a:gd name="T25" fmla="*/ 2192 h 2313"/>
              <a:gd name="T26" fmla="*/ 1744 w 2543"/>
              <a:gd name="T27" fmla="*/ 2238 h 2313"/>
              <a:gd name="T28" fmla="*/ 1675 w 2543"/>
              <a:gd name="T29" fmla="*/ 2273 h 2313"/>
              <a:gd name="T30" fmla="*/ 1575 w 2543"/>
              <a:gd name="T31" fmla="*/ 2303 h 2313"/>
              <a:gd name="T32" fmla="*/ 1497 w 2543"/>
              <a:gd name="T33" fmla="*/ 2313 h 2313"/>
              <a:gd name="T34" fmla="*/ 568 w 2543"/>
              <a:gd name="T35" fmla="*/ 1431 h 2313"/>
              <a:gd name="T36" fmla="*/ 554 w 2543"/>
              <a:gd name="T37" fmla="*/ 1399 h 2313"/>
              <a:gd name="T38" fmla="*/ 522 w 2543"/>
              <a:gd name="T39" fmla="*/ 1428 h 2313"/>
              <a:gd name="T40" fmla="*/ 465 w 2543"/>
              <a:gd name="T41" fmla="*/ 1466 h 2313"/>
              <a:gd name="T42" fmla="*/ 421 w 2543"/>
              <a:gd name="T43" fmla="*/ 1483 h 2313"/>
              <a:gd name="T44" fmla="*/ 348 w 2543"/>
              <a:gd name="T45" fmla="*/ 1498 h 2313"/>
              <a:gd name="T46" fmla="*/ 257 w 2543"/>
              <a:gd name="T47" fmla="*/ 1491 h 2313"/>
              <a:gd name="T48" fmla="*/ 168 w 2543"/>
              <a:gd name="T49" fmla="*/ 1460 h 2313"/>
              <a:gd name="T50" fmla="*/ 94 w 2543"/>
              <a:gd name="T51" fmla="*/ 1404 h 2313"/>
              <a:gd name="T52" fmla="*/ 25 w 2543"/>
              <a:gd name="T53" fmla="*/ 1301 h 2313"/>
              <a:gd name="T54" fmla="*/ 2 w 2543"/>
              <a:gd name="T55" fmla="*/ 1209 h 2313"/>
              <a:gd name="T56" fmla="*/ 6 w 2543"/>
              <a:gd name="T57" fmla="*/ 1111 h 2313"/>
              <a:gd name="T58" fmla="*/ 38 w 2543"/>
              <a:gd name="T59" fmla="*/ 1022 h 2313"/>
              <a:gd name="T60" fmla="*/ 94 w 2543"/>
              <a:gd name="T61" fmla="*/ 949 h 2313"/>
              <a:gd name="T62" fmla="*/ 197 w 2543"/>
              <a:gd name="T63" fmla="*/ 879 h 2313"/>
              <a:gd name="T64" fmla="*/ 289 w 2543"/>
              <a:gd name="T65" fmla="*/ 857 h 2313"/>
              <a:gd name="T66" fmla="*/ 372 w 2543"/>
              <a:gd name="T67" fmla="*/ 858 h 2313"/>
              <a:gd name="T68" fmla="*/ 421 w 2543"/>
              <a:gd name="T69" fmla="*/ 871 h 2313"/>
              <a:gd name="T70" fmla="*/ 486 w 2543"/>
              <a:gd name="T71" fmla="*/ 900 h 2313"/>
              <a:gd name="T72" fmla="*/ 522 w 2543"/>
              <a:gd name="T73" fmla="*/ 927 h 2313"/>
              <a:gd name="T74" fmla="*/ 554 w 2543"/>
              <a:gd name="T75" fmla="*/ 955 h 2313"/>
              <a:gd name="T76" fmla="*/ 568 w 2543"/>
              <a:gd name="T77" fmla="*/ 0 h 2313"/>
              <a:gd name="T78" fmla="*/ 1219 w 2543"/>
              <a:gd name="T79" fmla="*/ 41 h 2313"/>
              <a:gd name="T80" fmla="*/ 1205 w 2543"/>
              <a:gd name="T81" fmla="*/ 86 h 2313"/>
              <a:gd name="T82" fmla="*/ 1195 w 2543"/>
              <a:gd name="T83" fmla="*/ 154 h 2313"/>
              <a:gd name="T84" fmla="*/ 1195 w 2543"/>
              <a:gd name="T85" fmla="*/ 217 h 2313"/>
              <a:gd name="T86" fmla="*/ 1211 w 2543"/>
              <a:gd name="T87" fmla="*/ 292 h 2313"/>
              <a:gd name="T88" fmla="*/ 1260 w 2543"/>
              <a:gd name="T89" fmla="*/ 392 h 2313"/>
              <a:gd name="T90" fmla="*/ 1335 w 2543"/>
              <a:gd name="T91" fmla="*/ 474 h 2313"/>
              <a:gd name="T92" fmla="*/ 1429 w 2543"/>
              <a:gd name="T93" fmla="*/ 531 h 2313"/>
              <a:gd name="T94" fmla="*/ 1521 w 2543"/>
              <a:gd name="T95" fmla="*/ 558 h 2313"/>
              <a:gd name="T96" fmla="*/ 1579 w 2543"/>
              <a:gd name="T97" fmla="*/ 562 h 2313"/>
              <a:gd name="T98" fmla="*/ 1657 w 2543"/>
              <a:gd name="T99" fmla="*/ 555 h 2313"/>
              <a:gd name="T100" fmla="*/ 1729 w 2543"/>
              <a:gd name="T101" fmla="*/ 533 h 2313"/>
              <a:gd name="T102" fmla="*/ 1852 w 2543"/>
              <a:gd name="T103" fmla="*/ 451 h 2313"/>
              <a:gd name="T104" fmla="*/ 1919 w 2543"/>
              <a:gd name="T105" fmla="*/ 362 h 2313"/>
              <a:gd name="T106" fmla="*/ 1952 w 2543"/>
              <a:gd name="T107" fmla="*/ 274 h 2313"/>
              <a:gd name="T108" fmla="*/ 1965 w 2543"/>
              <a:gd name="T109" fmla="*/ 198 h 2313"/>
              <a:gd name="T110" fmla="*/ 1962 w 2543"/>
              <a:gd name="T111" fmla="*/ 132 h 2313"/>
              <a:gd name="T112" fmla="*/ 1954 w 2543"/>
              <a:gd name="T113" fmla="*/ 86 h 2313"/>
              <a:gd name="T114" fmla="*/ 1932 w 2543"/>
              <a:gd name="T115" fmla="*/ 22 h 2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43" h="2313">
                <a:moveTo>
                  <a:pt x="2543" y="3"/>
                </a:moveTo>
                <a:lnTo>
                  <a:pt x="2543" y="3"/>
                </a:lnTo>
                <a:lnTo>
                  <a:pt x="2543" y="83"/>
                </a:lnTo>
                <a:lnTo>
                  <a:pt x="2543" y="83"/>
                </a:lnTo>
                <a:lnTo>
                  <a:pt x="2543" y="167"/>
                </a:lnTo>
                <a:lnTo>
                  <a:pt x="2543" y="167"/>
                </a:lnTo>
                <a:lnTo>
                  <a:pt x="2543" y="259"/>
                </a:lnTo>
                <a:lnTo>
                  <a:pt x="2543" y="259"/>
                </a:lnTo>
                <a:lnTo>
                  <a:pt x="2543" y="357"/>
                </a:lnTo>
                <a:lnTo>
                  <a:pt x="2543" y="466"/>
                </a:lnTo>
                <a:lnTo>
                  <a:pt x="2543" y="466"/>
                </a:lnTo>
                <a:lnTo>
                  <a:pt x="2543" y="485"/>
                </a:lnTo>
                <a:lnTo>
                  <a:pt x="2543" y="485"/>
                </a:lnTo>
                <a:lnTo>
                  <a:pt x="2541" y="505"/>
                </a:lnTo>
                <a:lnTo>
                  <a:pt x="2541" y="505"/>
                </a:lnTo>
                <a:lnTo>
                  <a:pt x="2538" y="524"/>
                </a:lnTo>
                <a:lnTo>
                  <a:pt x="2538" y="524"/>
                </a:lnTo>
                <a:lnTo>
                  <a:pt x="2535" y="541"/>
                </a:lnTo>
                <a:lnTo>
                  <a:pt x="2535" y="541"/>
                </a:lnTo>
                <a:lnTo>
                  <a:pt x="2529" y="620"/>
                </a:lnTo>
                <a:lnTo>
                  <a:pt x="2522" y="696"/>
                </a:lnTo>
                <a:lnTo>
                  <a:pt x="2511" y="771"/>
                </a:lnTo>
                <a:lnTo>
                  <a:pt x="2500" y="844"/>
                </a:lnTo>
                <a:lnTo>
                  <a:pt x="2487" y="915"/>
                </a:lnTo>
                <a:lnTo>
                  <a:pt x="2473" y="984"/>
                </a:lnTo>
                <a:lnTo>
                  <a:pt x="2457" y="1052"/>
                </a:lnTo>
                <a:lnTo>
                  <a:pt x="2438" y="1117"/>
                </a:lnTo>
                <a:lnTo>
                  <a:pt x="2438" y="1117"/>
                </a:lnTo>
                <a:lnTo>
                  <a:pt x="2421" y="1180"/>
                </a:lnTo>
                <a:lnTo>
                  <a:pt x="2400" y="1242"/>
                </a:lnTo>
                <a:lnTo>
                  <a:pt x="2379" y="1302"/>
                </a:lnTo>
                <a:lnTo>
                  <a:pt x="2357" y="1360"/>
                </a:lnTo>
                <a:lnTo>
                  <a:pt x="2333" y="1417"/>
                </a:lnTo>
                <a:lnTo>
                  <a:pt x="2310" y="1472"/>
                </a:lnTo>
                <a:lnTo>
                  <a:pt x="2286" y="1525"/>
                </a:lnTo>
                <a:lnTo>
                  <a:pt x="2260" y="1575"/>
                </a:lnTo>
                <a:lnTo>
                  <a:pt x="2260" y="1575"/>
                </a:lnTo>
                <a:lnTo>
                  <a:pt x="2235" y="1625"/>
                </a:lnTo>
                <a:lnTo>
                  <a:pt x="2208" y="1672"/>
                </a:lnTo>
                <a:lnTo>
                  <a:pt x="2183" y="1718"/>
                </a:lnTo>
                <a:lnTo>
                  <a:pt x="2156" y="1763"/>
                </a:lnTo>
                <a:lnTo>
                  <a:pt x="2129" y="1804"/>
                </a:lnTo>
                <a:lnTo>
                  <a:pt x="2102" y="1845"/>
                </a:lnTo>
                <a:lnTo>
                  <a:pt x="2048" y="1921"/>
                </a:lnTo>
                <a:lnTo>
                  <a:pt x="2048" y="1921"/>
                </a:lnTo>
                <a:lnTo>
                  <a:pt x="1994" y="1989"/>
                </a:lnTo>
                <a:lnTo>
                  <a:pt x="1943" y="2053"/>
                </a:lnTo>
                <a:lnTo>
                  <a:pt x="1894" y="2108"/>
                </a:lnTo>
                <a:lnTo>
                  <a:pt x="1846" y="2156"/>
                </a:lnTo>
                <a:lnTo>
                  <a:pt x="1846" y="2156"/>
                </a:lnTo>
                <a:lnTo>
                  <a:pt x="1829" y="2175"/>
                </a:lnTo>
                <a:lnTo>
                  <a:pt x="1808" y="2192"/>
                </a:lnTo>
                <a:lnTo>
                  <a:pt x="1787" y="2208"/>
                </a:lnTo>
                <a:lnTo>
                  <a:pt x="1767" y="2224"/>
                </a:lnTo>
                <a:lnTo>
                  <a:pt x="1767" y="2224"/>
                </a:lnTo>
                <a:lnTo>
                  <a:pt x="1744" y="2238"/>
                </a:lnTo>
                <a:lnTo>
                  <a:pt x="1722" y="2251"/>
                </a:lnTo>
                <a:lnTo>
                  <a:pt x="1698" y="2262"/>
                </a:lnTo>
                <a:lnTo>
                  <a:pt x="1675" y="2273"/>
                </a:lnTo>
                <a:lnTo>
                  <a:pt x="1675" y="2273"/>
                </a:lnTo>
                <a:lnTo>
                  <a:pt x="1651" y="2283"/>
                </a:lnTo>
                <a:lnTo>
                  <a:pt x="1625" y="2291"/>
                </a:lnTo>
                <a:lnTo>
                  <a:pt x="1600" y="2297"/>
                </a:lnTo>
                <a:lnTo>
                  <a:pt x="1575" y="2303"/>
                </a:lnTo>
                <a:lnTo>
                  <a:pt x="1575" y="2303"/>
                </a:lnTo>
                <a:lnTo>
                  <a:pt x="1549" y="2308"/>
                </a:lnTo>
                <a:lnTo>
                  <a:pt x="1524" y="2311"/>
                </a:lnTo>
                <a:lnTo>
                  <a:pt x="1497" y="2313"/>
                </a:lnTo>
                <a:lnTo>
                  <a:pt x="1470" y="2313"/>
                </a:lnTo>
                <a:lnTo>
                  <a:pt x="568" y="2308"/>
                </a:lnTo>
                <a:lnTo>
                  <a:pt x="568" y="1472"/>
                </a:lnTo>
                <a:lnTo>
                  <a:pt x="568" y="1431"/>
                </a:lnTo>
                <a:lnTo>
                  <a:pt x="568" y="1383"/>
                </a:lnTo>
                <a:lnTo>
                  <a:pt x="568" y="1383"/>
                </a:lnTo>
                <a:lnTo>
                  <a:pt x="554" y="1399"/>
                </a:lnTo>
                <a:lnTo>
                  <a:pt x="554" y="1399"/>
                </a:lnTo>
                <a:lnTo>
                  <a:pt x="538" y="1415"/>
                </a:lnTo>
                <a:lnTo>
                  <a:pt x="538" y="1415"/>
                </a:lnTo>
                <a:lnTo>
                  <a:pt x="522" y="1428"/>
                </a:lnTo>
                <a:lnTo>
                  <a:pt x="522" y="1428"/>
                </a:lnTo>
                <a:lnTo>
                  <a:pt x="506" y="1442"/>
                </a:lnTo>
                <a:lnTo>
                  <a:pt x="506" y="1442"/>
                </a:lnTo>
                <a:lnTo>
                  <a:pt x="486" y="1455"/>
                </a:lnTo>
                <a:lnTo>
                  <a:pt x="465" y="1466"/>
                </a:lnTo>
                <a:lnTo>
                  <a:pt x="465" y="1466"/>
                </a:lnTo>
                <a:lnTo>
                  <a:pt x="443" y="1475"/>
                </a:lnTo>
                <a:lnTo>
                  <a:pt x="421" y="1483"/>
                </a:lnTo>
                <a:lnTo>
                  <a:pt x="421" y="1483"/>
                </a:lnTo>
                <a:lnTo>
                  <a:pt x="397" y="1490"/>
                </a:lnTo>
                <a:lnTo>
                  <a:pt x="372" y="1494"/>
                </a:lnTo>
                <a:lnTo>
                  <a:pt x="372" y="1494"/>
                </a:lnTo>
                <a:lnTo>
                  <a:pt x="348" y="1498"/>
                </a:lnTo>
                <a:lnTo>
                  <a:pt x="322" y="1499"/>
                </a:lnTo>
                <a:lnTo>
                  <a:pt x="322" y="1499"/>
                </a:lnTo>
                <a:lnTo>
                  <a:pt x="289" y="1498"/>
                </a:lnTo>
                <a:lnTo>
                  <a:pt x="257" y="1491"/>
                </a:lnTo>
                <a:lnTo>
                  <a:pt x="225" y="1483"/>
                </a:lnTo>
                <a:lnTo>
                  <a:pt x="197" y="1472"/>
                </a:lnTo>
                <a:lnTo>
                  <a:pt x="197" y="1472"/>
                </a:lnTo>
                <a:lnTo>
                  <a:pt x="168" y="1460"/>
                </a:lnTo>
                <a:lnTo>
                  <a:pt x="141" y="1444"/>
                </a:lnTo>
                <a:lnTo>
                  <a:pt x="118" y="1425"/>
                </a:lnTo>
                <a:lnTo>
                  <a:pt x="94" y="1404"/>
                </a:lnTo>
                <a:lnTo>
                  <a:pt x="94" y="1404"/>
                </a:lnTo>
                <a:lnTo>
                  <a:pt x="73" y="1380"/>
                </a:lnTo>
                <a:lnTo>
                  <a:pt x="54" y="1356"/>
                </a:lnTo>
                <a:lnTo>
                  <a:pt x="38" y="1329"/>
                </a:lnTo>
                <a:lnTo>
                  <a:pt x="25" y="1301"/>
                </a:lnTo>
                <a:lnTo>
                  <a:pt x="25" y="1301"/>
                </a:lnTo>
                <a:lnTo>
                  <a:pt x="14" y="1271"/>
                </a:lnTo>
                <a:lnTo>
                  <a:pt x="6" y="1241"/>
                </a:lnTo>
                <a:lnTo>
                  <a:pt x="2" y="1209"/>
                </a:lnTo>
                <a:lnTo>
                  <a:pt x="0" y="1176"/>
                </a:lnTo>
                <a:lnTo>
                  <a:pt x="0" y="1176"/>
                </a:lnTo>
                <a:lnTo>
                  <a:pt x="2" y="1142"/>
                </a:lnTo>
                <a:lnTo>
                  <a:pt x="6" y="1111"/>
                </a:lnTo>
                <a:lnTo>
                  <a:pt x="14" y="1080"/>
                </a:lnTo>
                <a:lnTo>
                  <a:pt x="25" y="1050"/>
                </a:lnTo>
                <a:lnTo>
                  <a:pt x="25" y="1050"/>
                </a:lnTo>
                <a:lnTo>
                  <a:pt x="38" y="1022"/>
                </a:lnTo>
                <a:lnTo>
                  <a:pt x="54" y="996"/>
                </a:lnTo>
                <a:lnTo>
                  <a:pt x="73" y="971"/>
                </a:lnTo>
                <a:lnTo>
                  <a:pt x="94" y="949"/>
                </a:lnTo>
                <a:lnTo>
                  <a:pt x="94" y="949"/>
                </a:lnTo>
                <a:lnTo>
                  <a:pt x="118" y="928"/>
                </a:lnTo>
                <a:lnTo>
                  <a:pt x="141" y="909"/>
                </a:lnTo>
                <a:lnTo>
                  <a:pt x="168" y="893"/>
                </a:lnTo>
                <a:lnTo>
                  <a:pt x="197" y="879"/>
                </a:lnTo>
                <a:lnTo>
                  <a:pt x="197" y="879"/>
                </a:lnTo>
                <a:lnTo>
                  <a:pt x="225" y="869"/>
                </a:lnTo>
                <a:lnTo>
                  <a:pt x="257" y="861"/>
                </a:lnTo>
                <a:lnTo>
                  <a:pt x="289" y="857"/>
                </a:lnTo>
                <a:lnTo>
                  <a:pt x="322" y="855"/>
                </a:lnTo>
                <a:lnTo>
                  <a:pt x="322" y="855"/>
                </a:lnTo>
                <a:lnTo>
                  <a:pt x="348" y="855"/>
                </a:lnTo>
                <a:lnTo>
                  <a:pt x="372" y="858"/>
                </a:lnTo>
                <a:lnTo>
                  <a:pt x="372" y="858"/>
                </a:lnTo>
                <a:lnTo>
                  <a:pt x="397" y="863"/>
                </a:lnTo>
                <a:lnTo>
                  <a:pt x="421" y="871"/>
                </a:lnTo>
                <a:lnTo>
                  <a:pt x="421" y="871"/>
                </a:lnTo>
                <a:lnTo>
                  <a:pt x="443" y="879"/>
                </a:lnTo>
                <a:lnTo>
                  <a:pt x="465" y="888"/>
                </a:lnTo>
                <a:lnTo>
                  <a:pt x="465" y="888"/>
                </a:lnTo>
                <a:lnTo>
                  <a:pt x="486" y="900"/>
                </a:lnTo>
                <a:lnTo>
                  <a:pt x="506" y="914"/>
                </a:lnTo>
                <a:lnTo>
                  <a:pt x="506" y="914"/>
                </a:lnTo>
                <a:lnTo>
                  <a:pt x="522" y="927"/>
                </a:lnTo>
                <a:lnTo>
                  <a:pt x="522" y="927"/>
                </a:lnTo>
                <a:lnTo>
                  <a:pt x="538" y="941"/>
                </a:lnTo>
                <a:lnTo>
                  <a:pt x="538" y="941"/>
                </a:lnTo>
                <a:lnTo>
                  <a:pt x="554" y="955"/>
                </a:lnTo>
                <a:lnTo>
                  <a:pt x="554" y="955"/>
                </a:lnTo>
                <a:lnTo>
                  <a:pt x="568" y="971"/>
                </a:lnTo>
                <a:lnTo>
                  <a:pt x="568" y="925"/>
                </a:lnTo>
                <a:lnTo>
                  <a:pt x="568" y="882"/>
                </a:lnTo>
                <a:lnTo>
                  <a:pt x="568" y="0"/>
                </a:lnTo>
                <a:lnTo>
                  <a:pt x="1238" y="0"/>
                </a:lnTo>
                <a:lnTo>
                  <a:pt x="1238" y="0"/>
                </a:lnTo>
                <a:lnTo>
                  <a:pt x="1227" y="21"/>
                </a:lnTo>
                <a:lnTo>
                  <a:pt x="1219" y="41"/>
                </a:lnTo>
                <a:lnTo>
                  <a:pt x="1219" y="41"/>
                </a:lnTo>
                <a:lnTo>
                  <a:pt x="1211" y="64"/>
                </a:lnTo>
                <a:lnTo>
                  <a:pt x="1205" y="86"/>
                </a:lnTo>
                <a:lnTo>
                  <a:pt x="1205" y="86"/>
                </a:lnTo>
                <a:lnTo>
                  <a:pt x="1200" y="108"/>
                </a:lnTo>
                <a:lnTo>
                  <a:pt x="1197" y="130"/>
                </a:lnTo>
                <a:lnTo>
                  <a:pt x="1197" y="130"/>
                </a:lnTo>
                <a:lnTo>
                  <a:pt x="1195" y="154"/>
                </a:lnTo>
                <a:lnTo>
                  <a:pt x="1194" y="178"/>
                </a:lnTo>
                <a:lnTo>
                  <a:pt x="1194" y="178"/>
                </a:lnTo>
                <a:lnTo>
                  <a:pt x="1194" y="197"/>
                </a:lnTo>
                <a:lnTo>
                  <a:pt x="1195" y="217"/>
                </a:lnTo>
                <a:lnTo>
                  <a:pt x="1198" y="236"/>
                </a:lnTo>
                <a:lnTo>
                  <a:pt x="1202" y="255"/>
                </a:lnTo>
                <a:lnTo>
                  <a:pt x="1206" y="273"/>
                </a:lnTo>
                <a:lnTo>
                  <a:pt x="1211" y="292"/>
                </a:lnTo>
                <a:lnTo>
                  <a:pt x="1224" y="327"/>
                </a:lnTo>
                <a:lnTo>
                  <a:pt x="1224" y="327"/>
                </a:lnTo>
                <a:lnTo>
                  <a:pt x="1240" y="360"/>
                </a:lnTo>
                <a:lnTo>
                  <a:pt x="1260" y="392"/>
                </a:lnTo>
                <a:lnTo>
                  <a:pt x="1283" y="422"/>
                </a:lnTo>
                <a:lnTo>
                  <a:pt x="1306" y="449"/>
                </a:lnTo>
                <a:lnTo>
                  <a:pt x="1306" y="449"/>
                </a:lnTo>
                <a:lnTo>
                  <a:pt x="1335" y="474"/>
                </a:lnTo>
                <a:lnTo>
                  <a:pt x="1364" y="497"/>
                </a:lnTo>
                <a:lnTo>
                  <a:pt x="1395" y="516"/>
                </a:lnTo>
                <a:lnTo>
                  <a:pt x="1429" y="531"/>
                </a:lnTo>
                <a:lnTo>
                  <a:pt x="1429" y="531"/>
                </a:lnTo>
                <a:lnTo>
                  <a:pt x="1465" y="544"/>
                </a:lnTo>
                <a:lnTo>
                  <a:pt x="1483" y="551"/>
                </a:lnTo>
                <a:lnTo>
                  <a:pt x="1502" y="554"/>
                </a:lnTo>
                <a:lnTo>
                  <a:pt x="1521" y="558"/>
                </a:lnTo>
                <a:lnTo>
                  <a:pt x="1540" y="560"/>
                </a:lnTo>
                <a:lnTo>
                  <a:pt x="1559" y="562"/>
                </a:lnTo>
                <a:lnTo>
                  <a:pt x="1579" y="562"/>
                </a:lnTo>
                <a:lnTo>
                  <a:pt x="1579" y="562"/>
                </a:lnTo>
                <a:lnTo>
                  <a:pt x="1598" y="562"/>
                </a:lnTo>
                <a:lnTo>
                  <a:pt x="1619" y="560"/>
                </a:lnTo>
                <a:lnTo>
                  <a:pt x="1638" y="558"/>
                </a:lnTo>
                <a:lnTo>
                  <a:pt x="1657" y="555"/>
                </a:lnTo>
                <a:lnTo>
                  <a:pt x="1675" y="551"/>
                </a:lnTo>
                <a:lnTo>
                  <a:pt x="1694" y="546"/>
                </a:lnTo>
                <a:lnTo>
                  <a:pt x="1729" y="533"/>
                </a:lnTo>
                <a:lnTo>
                  <a:pt x="1729" y="533"/>
                </a:lnTo>
                <a:lnTo>
                  <a:pt x="1763" y="516"/>
                </a:lnTo>
                <a:lnTo>
                  <a:pt x="1795" y="497"/>
                </a:lnTo>
                <a:lnTo>
                  <a:pt x="1824" y="474"/>
                </a:lnTo>
                <a:lnTo>
                  <a:pt x="1852" y="451"/>
                </a:lnTo>
                <a:lnTo>
                  <a:pt x="1852" y="451"/>
                </a:lnTo>
                <a:lnTo>
                  <a:pt x="1876" y="424"/>
                </a:lnTo>
                <a:lnTo>
                  <a:pt x="1898" y="393"/>
                </a:lnTo>
                <a:lnTo>
                  <a:pt x="1919" y="362"/>
                </a:lnTo>
                <a:lnTo>
                  <a:pt x="1935" y="328"/>
                </a:lnTo>
                <a:lnTo>
                  <a:pt x="1935" y="328"/>
                </a:lnTo>
                <a:lnTo>
                  <a:pt x="1948" y="294"/>
                </a:lnTo>
                <a:lnTo>
                  <a:pt x="1952" y="274"/>
                </a:lnTo>
                <a:lnTo>
                  <a:pt x="1957" y="255"/>
                </a:lnTo>
                <a:lnTo>
                  <a:pt x="1960" y="236"/>
                </a:lnTo>
                <a:lnTo>
                  <a:pt x="1963" y="217"/>
                </a:lnTo>
                <a:lnTo>
                  <a:pt x="1965" y="198"/>
                </a:lnTo>
                <a:lnTo>
                  <a:pt x="1965" y="179"/>
                </a:lnTo>
                <a:lnTo>
                  <a:pt x="1965" y="179"/>
                </a:lnTo>
                <a:lnTo>
                  <a:pt x="1963" y="156"/>
                </a:lnTo>
                <a:lnTo>
                  <a:pt x="1962" y="132"/>
                </a:lnTo>
                <a:lnTo>
                  <a:pt x="1962" y="132"/>
                </a:lnTo>
                <a:lnTo>
                  <a:pt x="1959" y="108"/>
                </a:lnTo>
                <a:lnTo>
                  <a:pt x="1954" y="86"/>
                </a:lnTo>
                <a:lnTo>
                  <a:pt x="1954" y="86"/>
                </a:lnTo>
                <a:lnTo>
                  <a:pt x="1948" y="64"/>
                </a:lnTo>
                <a:lnTo>
                  <a:pt x="1940" y="43"/>
                </a:lnTo>
                <a:lnTo>
                  <a:pt x="1940" y="43"/>
                </a:lnTo>
                <a:lnTo>
                  <a:pt x="1932" y="22"/>
                </a:lnTo>
                <a:lnTo>
                  <a:pt x="1921" y="2"/>
                </a:lnTo>
                <a:lnTo>
                  <a:pt x="2543" y="3"/>
                </a:lnTo>
                <a:close/>
              </a:path>
            </a:pathLst>
          </a:custGeom>
        </p:spPr>
        <p:style>
          <a:lnRef idx="1">
            <a:schemeClr val="accent1"/>
          </a:lnRef>
          <a:fillRef idx="2">
            <a:schemeClr val="accent1"/>
          </a:fillRef>
          <a:effectRef idx="1">
            <a:schemeClr val="accent1"/>
          </a:effectRef>
          <a:fontRef idx="minor">
            <a:schemeClr val="dk1"/>
          </a:fontRef>
        </p:style>
        <p:txBody>
          <a:bodyPr lIns="68589" tIns="34295" rIns="68589" bIns="34295" anchor="ctr"/>
          <a:lstStyle/>
          <a:p>
            <a:pPr algn="ctr"/>
          </a:p>
        </p:txBody>
      </p:sp>
      <p:grpSp>
        <p:nvGrpSpPr>
          <p:cNvPr id="14" name="Group 9"/>
          <p:cNvGrpSpPr/>
          <p:nvPr/>
        </p:nvGrpSpPr>
        <p:grpSpPr>
          <a:xfrm>
            <a:off x="3770084" y="2711658"/>
            <a:ext cx="3200246" cy="127405"/>
            <a:chOff x="-43766" y="3207190"/>
            <a:chExt cx="3667317" cy="116145"/>
          </a:xfrm>
        </p:grpSpPr>
        <p:cxnSp>
          <p:nvCxnSpPr>
            <p:cNvPr id="30" name="Straight Connector 10"/>
            <p:cNvCxnSpPr/>
            <p:nvPr/>
          </p:nvCxnSpPr>
          <p:spPr>
            <a:xfrm>
              <a:off x="-43766" y="3207190"/>
              <a:ext cx="3404187"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11"/>
            <p:cNvCxnSpPr/>
            <p:nvPr/>
          </p:nvCxnSpPr>
          <p:spPr>
            <a:xfrm>
              <a:off x="3359516" y="3207190"/>
              <a:ext cx="264035" cy="116145"/>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5" name="Group 15"/>
          <p:cNvGrpSpPr/>
          <p:nvPr/>
        </p:nvGrpSpPr>
        <p:grpSpPr>
          <a:xfrm flipH="1">
            <a:off x="8209589" y="2966453"/>
            <a:ext cx="3145680" cy="131452"/>
            <a:chOff x="-56073" y="3207190"/>
            <a:chExt cx="4062836" cy="679712"/>
          </a:xfrm>
        </p:grpSpPr>
        <p:cxnSp>
          <p:nvCxnSpPr>
            <p:cNvPr id="28" name="Straight Connector 16"/>
            <p:cNvCxnSpPr/>
            <p:nvPr/>
          </p:nvCxnSpPr>
          <p:spPr>
            <a:xfrm>
              <a:off x="-56073" y="3207190"/>
              <a:ext cx="3416492"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17"/>
            <p:cNvCxnSpPr/>
            <p:nvPr/>
          </p:nvCxnSpPr>
          <p:spPr>
            <a:xfrm>
              <a:off x="3359514" y="3207190"/>
              <a:ext cx="647249" cy="679712"/>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6" name="Group 21"/>
          <p:cNvGrpSpPr/>
          <p:nvPr/>
        </p:nvGrpSpPr>
        <p:grpSpPr>
          <a:xfrm flipV="1">
            <a:off x="3942274" y="4106509"/>
            <a:ext cx="2840240" cy="463016"/>
            <a:chOff x="-43767" y="3207184"/>
            <a:chExt cx="3668340" cy="617167"/>
          </a:xfrm>
        </p:grpSpPr>
        <p:cxnSp>
          <p:nvCxnSpPr>
            <p:cNvPr id="26" name="Straight Connector 22"/>
            <p:cNvCxnSpPr/>
            <p:nvPr/>
          </p:nvCxnSpPr>
          <p:spPr>
            <a:xfrm flipV="1">
              <a:off x="-43767" y="3207184"/>
              <a:ext cx="3153405" cy="7"/>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3"/>
            <p:cNvCxnSpPr/>
            <p:nvPr/>
          </p:nvCxnSpPr>
          <p:spPr>
            <a:xfrm>
              <a:off x="3109638" y="3262567"/>
              <a:ext cx="514935" cy="561784"/>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7" name="Group 27"/>
          <p:cNvGrpSpPr/>
          <p:nvPr/>
        </p:nvGrpSpPr>
        <p:grpSpPr>
          <a:xfrm flipH="1">
            <a:off x="8053829" y="4389627"/>
            <a:ext cx="3457200" cy="506014"/>
            <a:chOff x="-56071" y="598569"/>
            <a:chExt cx="3795869" cy="2316129"/>
          </a:xfrm>
        </p:grpSpPr>
        <p:cxnSp>
          <p:nvCxnSpPr>
            <p:cNvPr id="24" name="Straight Connector 28"/>
            <p:cNvCxnSpPr/>
            <p:nvPr/>
          </p:nvCxnSpPr>
          <p:spPr>
            <a:xfrm>
              <a:off x="-56071" y="2914693"/>
              <a:ext cx="3075392" cy="5"/>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9"/>
            <p:cNvCxnSpPr/>
            <p:nvPr/>
          </p:nvCxnSpPr>
          <p:spPr>
            <a:xfrm flipV="1">
              <a:off x="3019321" y="598569"/>
              <a:ext cx="720477" cy="2316124"/>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18" name="TextBox 30"/>
          <p:cNvSpPr txBox="1"/>
          <p:nvPr/>
        </p:nvSpPr>
        <p:spPr bwMode="auto">
          <a:xfrm>
            <a:off x="6917663" y="2814787"/>
            <a:ext cx="347975" cy="347992"/>
          </a:xfrm>
          <a:prstGeom prst="rect">
            <a:avLst/>
          </a:prstGeom>
        </p:spPr>
        <p:style>
          <a:lnRef idx="1">
            <a:schemeClr val="accent1"/>
          </a:lnRef>
          <a:fillRef idx="2">
            <a:schemeClr val="accent1"/>
          </a:fillRef>
          <a:effectRef idx="1">
            <a:schemeClr val="accent1"/>
          </a:effectRef>
          <a:fontRef idx="minor">
            <a:schemeClr val="dk1"/>
          </a:fontRef>
        </p:style>
        <p:txBody>
          <a:bodyPr wrap="none" lIns="67509" tIns="35105" rIns="67509" bIns="35105">
            <a:normAutofit/>
            <a:scene3d>
              <a:camera prst="orthographicFront"/>
              <a:lightRig rig="soft" dir="t">
                <a:rot lat="0" lon="0" rev="15600000"/>
              </a:lightRig>
            </a:scene3d>
            <a:sp3d extrusionH="57150" prstMaterial="softEdge">
              <a:bevelT w="25400" h="38100"/>
            </a:sp3d>
          </a:bodyPr>
          <a:lstStyle/>
          <a:p>
            <a:pPr>
              <a:buClr>
                <a:srgbClr val="C35954"/>
              </a:buClr>
              <a:buSzPct val="120000"/>
            </a:pPr>
            <a:r>
              <a:rPr lang="en-US" altLang="ko-KR" dirty="0">
                <a:solidFill>
                  <a:schemeClr val="accent4"/>
                </a:solidFill>
                <a:effectLst/>
                <a:latin typeface="Impact" pitchFamily="34" charset="0"/>
              </a:rPr>
              <a:t>01</a:t>
            </a:r>
          </a:p>
        </p:txBody>
      </p:sp>
      <p:sp>
        <p:nvSpPr>
          <p:cNvPr id="19" name="TextBox 31"/>
          <p:cNvSpPr txBox="1"/>
          <p:nvPr/>
        </p:nvSpPr>
        <p:spPr bwMode="auto">
          <a:xfrm>
            <a:off x="7833958" y="3097905"/>
            <a:ext cx="375631" cy="347992"/>
          </a:xfrm>
          <a:prstGeom prst="rect">
            <a:avLst/>
          </a:prstGeom>
        </p:spPr>
        <p:style>
          <a:lnRef idx="1">
            <a:schemeClr val="accent1"/>
          </a:lnRef>
          <a:fillRef idx="2">
            <a:schemeClr val="accent1"/>
          </a:fillRef>
          <a:effectRef idx="1">
            <a:schemeClr val="accent1"/>
          </a:effectRef>
          <a:fontRef idx="minor">
            <a:schemeClr val="dk1"/>
          </a:fontRef>
        </p:style>
        <p:txBody>
          <a:bodyPr wrap="none" lIns="67509" tIns="35105" rIns="67509" bIns="35105">
            <a:normAutofit/>
            <a:scene3d>
              <a:camera prst="orthographicFront"/>
              <a:lightRig rig="soft" dir="t">
                <a:rot lat="0" lon="0" rev="15600000"/>
              </a:lightRig>
            </a:scene3d>
            <a:sp3d extrusionH="57150" prstMaterial="softEdge">
              <a:bevelT w="25400" h="38100"/>
            </a:sp3d>
          </a:bodyPr>
          <a:lstStyle/>
          <a:p>
            <a:pPr>
              <a:buClr>
                <a:srgbClr val="C35954"/>
              </a:buClr>
              <a:buSzPct val="120000"/>
            </a:pPr>
            <a:r>
              <a:rPr lang="en-US" altLang="ko-KR" dirty="0">
                <a:solidFill>
                  <a:schemeClr val="accent4"/>
                </a:solidFill>
                <a:effectLst/>
                <a:latin typeface="Impact" pitchFamily="34" charset="0"/>
              </a:rPr>
              <a:t>02</a:t>
            </a:r>
          </a:p>
        </p:txBody>
      </p:sp>
      <p:sp>
        <p:nvSpPr>
          <p:cNvPr id="20" name="TextBox 32"/>
          <p:cNvSpPr txBox="1"/>
          <p:nvPr/>
        </p:nvSpPr>
        <p:spPr bwMode="auto">
          <a:xfrm>
            <a:off x="6782514" y="3758515"/>
            <a:ext cx="375631" cy="347992"/>
          </a:xfrm>
          <a:prstGeom prst="rect">
            <a:avLst/>
          </a:prstGeom>
        </p:spPr>
        <p:style>
          <a:lnRef idx="1">
            <a:schemeClr val="accent1"/>
          </a:lnRef>
          <a:fillRef idx="2">
            <a:schemeClr val="accent1"/>
          </a:fillRef>
          <a:effectRef idx="1">
            <a:schemeClr val="accent1"/>
          </a:effectRef>
          <a:fontRef idx="minor">
            <a:schemeClr val="dk1"/>
          </a:fontRef>
        </p:style>
        <p:txBody>
          <a:bodyPr wrap="none" lIns="67509" tIns="35105" rIns="67509" bIns="35105">
            <a:normAutofit/>
            <a:scene3d>
              <a:camera prst="orthographicFront"/>
              <a:lightRig rig="soft" dir="t">
                <a:rot lat="0" lon="0" rev="15600000"/>
              </a:lightRig>
            </a:scene3d>
            <a:sp3d extrusionH="57150" prstMaterial="softEdge">
              <a:bevelT w="25400" h="38100"/>
            </a:sp3d>
          </a:bodyPr>
          <a:lstStyle/>
          <a:p>
            <a:pPr>
              <a:buClr>
                <a:srgbClr val="C35954"/>
              </a:buClr>
              <a:buSzPct val="120000"/>
            </a:pPr>
            <a:r>
              <a:rPr lang="en-US" altLang="ko-KR" dirty="0">
                <a:solidFill>
                  <a:schemeClr val="accent4"/>
                </a:solidFill>
                <a:latin typeface="Impact" pitchFamily="34" charset="0"/>
              </a:rPr>
              <a:t>04</a:t>
            </a:r>
          </a:p>
        </p:txBody>
      </p:sp>
      <p:sp>
        <p:nvSpPr>
          <p:cNvPr id="21" name="TextBox 33"/>
          <p:cNvSpPr txBox="1"/>
          <p:nvPr/>
        </p:nvSpPr>
        <p:spPr bwMode="auto">
          <a:xfrm>
            <a:off x="7695550" y="4041635"/>
            <a:ext cx="382847" cy="347992"/>
          </a:xfrm>
          <a:prstGeom prst="rect">
            <a:avLst/>
          </a:prstGeom>
        </p:spPr>
        <p:style>
          <a:lnRef idx="1">
            <a:schemeClr val="accent1"/>
          </a:lnRef>
          <a:fillRef idx="2">
            <a:schemeClr val="accent1"/>
          </a:fillRef>
          <a:effectRef idx="1">
            <a:schemeClr val="accent1"/>
          </a:effectRef>
          <a:fontRef idx="minor">
            <a:schemeClr val="dk1"/>
          </a:fontRef>
        </p:style>
        <p:txBody>
          <a:bodyPr wrap="none" lIns="67509" tIns="35105" rIns="67509" bIns="35105">
            <a:normAutofit/>
            <a:scene3d>
              <a:camera prst="orthographicFront"/>
              <a:lightRig rig="soft" dir="t">
                <a:rot lat="0" lon="0" rev="15600000"/>
              </a:lightRig>
            </a:scene3d>
            <a:sp3d extrusionH="57150" prstMaterial="softEdge">
              <a:bevelT w="25400" h="38100"/>
            </a:sp3d>
          </a:bodyPr>
          <a:lstStyle/>
          <a:p>
            <a:pPr>
              <a:buClr>
                <a:srgbClr val="C35954"/>
              </a:buClr>
              <a:buSzPct val="120000"/>
            </a:pPr>
            <a:r>
              <a:rPr lang="en-US" altLang="ko-KR" dirty="0">
                <a:solidFill>
                  <a:schemeClr val="accent4"/>
                </a:solidFill>
                <a:effectLst/>
                <a:latin typeface="Impact" pitchFamily="34" charset="0"/>
              </a:rPr>
              <a:t>03</a:t>
            </a:r>
          </a:p>
        </p:txBody>
      </p:sp>
      <p:sp>
        <p:nvSpPr>
          <p:cNvPr id="22" name="矩形 21"/>
          <p:cNvSpPr/>
          <p:nvPr/>
        </p:nvSpPr>
        <p:spPr>
          <a:xfrm>
            <a:off x="3687209" y="2018177"/>
            <a:ext cx="2712131" cy="660191"/>
          </a:xfrm>
          <a:prstGeom prst="rect">
            <a:avLst/>
          </a:prstGeom>
        </p:spPr>
        <p:txBody>
          <a:bodyPr wrap="square" lIns="68589" tIns="34295" rIns="68589" bIns="34295">
            <a:spAutoFit/>
          </a:bodyPr>
          <a:lstStyle/>
          <a:p>
            <a:pPr>
              <a:lnSpc>
                <a:spcPct val="120000"/>
              </a:lnSpc>
            </a:pPr>
            <a:r>
              <a:rPr lang="zh-CN" altLang="en-US" sz="16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采用新技术原理、新设计构思研制、生产的</a:t>
            </a:r>
            <a:r>
              <a:rPr lang="zh-CN" altLang="en-US" sz="1600" b="1" dirty="0">
                <a:solidFill>
                  <a:srgbClr val="FF0000"/>
                </a:solidFill>
                <a:latin typeface="华文细黑" panose="02010600040101010101" pitchFamily="2" charset="-122"/>
                <a:ea typeface="华文细黑" panose="02010600040101010101" pitchFamily="2" charset="-122"/>
              </a:rPr>
              <a:t>全新产品</a:t>
            </a:r>
          </a:p>
        </p:txBody>
      </p:sp>
      <p:sp>
        <p:nvSpPr>
          <p:cNvPr id="37" name="矩形 36"/>
          <p:cNvSpPr/>
          <p:nvPr/>
        </p:nvSpPr>
        <p:spPr>
          <a:xfrm>
            <a:off x="3687209" y="3867783"/>
            <a:ext cx="2297921" cy="660191"/>
          </a:xfrm>
          <a:prstGeom prst="rect">
            <a:avLst/>
          </a:prstGeom>
        </p:spPr>
        <p:txBody>
          <a:bodyPr wrap="square" lIns="68589" tIns="34295" rIns="68589" bIns="34295">
            <a:spAutoFit/>
            <a:scene3d>
              <a:camera prst="orthographicFront"/>
              <a:lightRig rig="threePt" dir="t"/>
            </a:scene3d>
          </a:bodyPr>
          <a:lstStyle/>
          <a:p>
            <a:pPr algn="r">
              <a:lnSpc>
                <a:spcPct val="120000"/>
              </a:lnSpc>
            </a:pPr>
            <a:r>
              <a:rPr lang="zh-CN" altLang="en-US" sz="16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经政府有关部门认定并在有效期内（三年）。</a:t>
            </a:r>
          </a:p>
        </p:txBody>
      </p:sp>
      <p:sp>
        <p:nvSpPr>
          <p:cNvPr id="40" name="矩形 39"/>
          <p:cNvSpPr/>
          <p:nvPr/>
        </p:nvSpPr>
        <p:spPr>
          <a:xfrm>
            <a:off x="8846072" y="1578018"/>
            <a:ext cx="2736305" cy="1251122"/>
          </a:xfrm>
          <a:prstGeom prst="rect">
            <a:avLst/>
          </a:prstGeom>
        </p:spPr>
        <p:txBody>
          <a:bodyPr wrap="square" lIns="68589" tIns="34295" rIns="68589" bIns="34295">
            <a:spAutoFit/>
          </a:bodyPr>
          <a:lstStyle/>
          <a:p>
            <a:pPr>
              <a:lnSpc>
                <a:spcPct val="120000"/>
              </a:lnSpc>
            </a:pPr>
            <a:r>
              <a:rPr lang="zh-CN" altLang="en-US" sz="16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结构、材质、工艺等某一方面比原有产品有明显改进，从而</a:t>
            </a:r>
            <a:r>
              <a:rPr lang="zh-CN" altLang="en-US" sz="1600" b="1" dirty="0">
                <a:solidFill>
                  <a:srgbClr val="FF0000"/>
                </a:solidFill>
                <a:latin typeface="华文细黑" panose="02010600040101010101" pitchFamily="2" charset="-122"/>
                <a:ea typeface="华文细黑" panose="02010600040101010101" pitchFamily="2" charset="-122"/>
              </a:rPr>
              <a:t>显著提高了产品性能或扩大了使用功能</a:t>
            </a:r>
            <a:r>
              <a:rPr lang="zh-CN" altLang="en-US" sz="1600" b="1" dirty="0">
                <a:solidFill>
                  <a:schemeClr val="tx1">
                    <a:lumMod val="65000"/>
                    <a:lumOff val="35000"/>
                  </a:schemeClr>
                </a:solidFill>
                <a:latin typeface="华文细黑" panose="02010600040101010101" pitchFamily="2" charset="-122"/>
                <a:ea typeface="华文细黑" panose="02010600040101010101" pitchFamily="2" charset="-122"/>
              </a:rPr>
              <a:t>的产品。</a:t>
            </a:r>
          </a:p>
        </p:txBody>
      </p:sp>
      <p:sp>
        <p:nvSpPr>
          <p:cNvPr id="43" name="矩形 42"/>
          <p:cNvSpPr/>
          <p:nvPr/>
        </p:nvSpPr>
        <p:spPr>
          <a:xfrm>
            <a:off x="9062096" y="3939984"/>
            <a:ext cx="2520281" cy="955656"/>
          </a:xfrm>
          <a:prstGeom prst="rect">
            <a:avLst/>
          </a:prstGeom>
        </p:spPr>
        <p:txBody>
          <a:bodyPr wrap="square" lIns="68589" tIns="34295" rIns="68589" bIns="34295">
            <a:spAutoFit/>
          </a:bodyPr>
          <a:lstStyle/>
          <a:p>
            <a:pPr>
              <a:lnSpc>
                <a:spcPct val="120000"/>
              </a:lnSpc>
            </a:pPr>
            <a:r>
              <a:rPr lang="zh-CN" altLang="en-US" sz="16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rPr>
              <a:t>企业自行研制开发，未经政府有关部门认定，从投产之日起一年之内的。</a:t>
            </a:r>
          </a:p>
        </p:txBody>
      </p:sp>
      <p:sp>
        <p:nvSpPr>
          <p:cNvPr id="23" name="矩形 22"/>
          <p:cNvSpPr/>
          <p:nvPr/>
        </p:nvSpPr>
        <p:spPr>
          <a:xfrm>
            <a:off x="6942627" y="2966454"/>
            <a:ext cx="1111202" cy="1200329"/>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lIns="91440" tIns="45720" rIns="91440" bIns="45720">
            <a:spAutoFit/>
            <a:scene3d>
              <a:camera prst="orthographicFront"/>
              <a:lightRig rig="threePt" dir="t"/>
            </a:scene3d>
          </a:bodyPr>
          <a:lstStyle/>
          <a:p>
            <a:pPr algn="ctr"/>
            <a:r>
              <a:rPr lang="zh-CN" altLang="en-US" sz="3600" b="1" cap="none" spc="0" dirty="0">
                <a:ln w="22225">
                  <a:solidFill>
                    <a:schemeClr val="accent2"/>
                  </a:solidFill>
                  <a:prstDash val="solid"/>
                </a:ln>
                <a:solidFill>
                  <a:schemeClr val="accent2">
                    <a:lumMod val="40000"/>
                    <a:lumOff val="60000"/>
                  </a:schemeClr>
                </a:solidFill>
                <a:effectLst/>
              </a:rPr>
              <a:t>新</a:t>
            </a:r>
            <a:endParaRPr lang="en-US" altLang="zh-CN" sz="3600" b="1" cap="none" spc="0" dirty="0">
              <a:ln w="22225">
                <a:solidFill>
                  <a:schemeClr val="accent2"/>
                </a:solidFill>
                <a:prstDash val="solid"/>
              </a:ln>
              <a:solidFill>
                <a:schemeClr val="accent2">
                  <a:lumMod val="40000"/>
                  <a:lumOff val="60000"/>
                </a:schemeClr>
              </a:solidFill>
              <a:effectLst/>
            </a:endParaRPr>
          </a:p>
          <a:p>
            <a:pPr algn="ctr"/>
            <a:r>
              <a:rPr lang="zh-CN" altLang="en-US" sz="3600" b="1" cap="none" spc="0" dirty="0">
                <a:ln w="22225">
                  <a:solidFill>
                    <a:schemeClr val="accent2"/>
                  </a:solidFill>
                  <a:prstDash val="solid"/>
                </a:ln>
                <a:solidFill>
                  <a:schemeClr val="accent2">
                    <a:lumMod val="40000"/>
                    <a:lumOff val="60000"/>
                  </a:schemeClr>
                </a:solidFill>
                <a:effectLst/>
              </a:rPr>
              <a:t>产品</a:t>
            </a:r>
          </a:p>
        </p:txBody>
      </p:sp>
      <p:sp>
        <p:nvSpPr>
          <p:cNvPr id="39" name="文本框 38"/>
          <p:cNvSpPr txBox="1"/>
          <p:nvPr/>
        </p:nvSpPr>
        <p:spPr>
          <a:xfrm>
            <a:off x="3469641" y="5293362"/>
            <a:ext cx="8328660" cy="1170305"/>
          </a:xfrm>
          <a:prstGeom prst="rect">
            <a:avLst/>
          </a:prstGeom>
          <a:noFill/>
        </p:spPr>
        <p:txBody>
          <a:bodyPr wrap="square" rtlCol="0" anchor="t">
            <a:spAutoFit/>
          </a:bodyPr>
          <a:lstStyle/>
          <a:p>
            <a:pPr lvl="0">
              <a:lnSpc>
                <a:spcPct val="130000"/>
              </a:lnSpc>
              <a:defRPr/>
            </a:pPr>
            <a:r>
              <a:rPr lang="zh-CN" altLang="zh-CN" b="1" noProof="0" dirty="0" smtClean="0">
                <a:ln>
                  <a:noFill/>
                </a:ln>
                <a:solidFill>
                  <a:srgbClr val="0000FF"/>
                </a:solidFill>
                <a:effectLst/>
                <a:uLnTx/>
                <a:uFillTx/>
                <a:latin typeface="微软雅黑" pitchFamily="34" charset="-122"/>
                <a:ea typeface="微软雅黑" pitchFamily="34" charset="-122"/>
                <a:sym typeface="+mn-ea"/>
              </a:rPr>
              <a:t>新产品</a:t>
            </a:r>
            <a:r>
              <a:rPr lang="zh-CN" altLang="en-US" b="1" noProof="0" dirty="0" smtClean="0">
                <a:ln>
                  <a:noFill/>
                </a:ln>
                <a:solidFill>
                  <a:srgbClr val="0000FF"/>
                </a:solidFill>
                <a:effectLst/>
                <a:uLnTx/>
                <a:uFillTx/>
                <a:latin typeface="微软雅黑" pitchFamily="34" charset="-122"/>
                <a:ea typeface="微软雅黑" pitchFamily="34" charset="-122"/>
                <a:sym typeface="+mn-ea"/>
              </a:rPr>
              <a:t>销售收入</a:t>
            </a:r>
            <a:r>
              <a:rPr lang="zh-CN" altLang="zh-CN" b="1" noProof="0" dirty="0" smtClean="0">
                <a:ln>
                  <a:noFill/>
                </a:ln>
                <a:solidFill>
                  <a:srgbClr val="0000FF"/>
                </a:solidFill>
                <a:effectLst/>
                <a:uLnTx/>
                <a:uFillTx/>
                <a:latin typeface="微软雅黑" pitchFamily="34" charset="-122"/>
                <a:ea typeface="微软雅黑" pitchFamily="34" charset="-122"/>
                <a:sym typeface="+mn-ea"/>
              </a:rPr>
              <a:t>：</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指报告期内企业销售新产品实现的销售</a:t>
            </a:r>
            <a:r>
              <a:rPr lang="zh-CN" altLang="en-US" b="1" dirty="0" smtClean="0">
                <a:latin typeface="华文细黑" panose="02010600040101010101" pitchFamily="2" charset="-122"/>
                <a:ea typeface="华文细黑" panose="02010600040101010101" pitchFamily="2" charset="-122"/>
                <a:cs typeface="华文细黑" panose="02010600040101010101" pitchFamily="2" charset="-122"/>
                <a:sym typeface="+mn-ea"/>
              </a:rPr>
              <a:t>收入。</a:t>
            </a:r>
            <a:endParaRPr lang="en-US" altLang="zh-CN" b="1" dirty="0" smtClean="0">
              <a:latin typeface="华文细黑" panose="02010600040101010101" pitchFamily="2" charset="-122"/>
              <a:ea typeface="华文细黑" panose="02010600040101010101" pitchFamily="2" charset="-122"/>
              <a:cs typeface="华文细黑" panose="02010600040101010101" pitchFamily="2" charset="-122"/>
              <a:sym typeface="+mn-ea"/>
            </a:endParaRPr>
          </a:p>
          <a:p>
            <a:pPr lvl="0">
              <a:lnSpc>
                <a:spcPct val="130000"/>
              </a:lnSpc>
              <a:defRPr/>
            </a:pPr>
            <a:r>
              <a:rPr lang="en-US" altLang="zh-CN" sz="1800" b="1" dirty="0">
                <a:solidFill>
                  <a:srgbClr val="FF0000"/>
                </a:solidFill>
                <a:latin typeface="华文细黑" panose="02010600040101010101" pitchFamily="2" charset="-122"/>
                <a:ea typeface="华文细黑" panose="02010600040101010101" pitchFamily="2" charset="-122"/>
                <a:cs typeface="楷体" pitchFamily="49" charset="-122"/>
                <a:sym typeface="+mn-ea"/>
              </a:rPr>
              <a:t> </a:t>
            </a:r>
            <a:r>
              <a:rPr lang="en-US" altLang="zh-CN" sz="1800" b="1" dirty="0" smtClean="0">
                <a:solidFill>
                  <a:srgbClr val="FF0000"/>
                </a:solidFill>
                <a:latin typeface="华文细黑" panose="02010600040101010101" pitchFamily="2" charset="-122"/>
                <a:ea typeface="华文细黑" panose="02010600040101010101" pitchFamily="2" charset="-122"/>
                <a:cs typeface="楷体" pitchFamily="49" charset="-122"/>
                <a:sym typeface="+mn-ea"/>
              </a:rPr>
              <a:t>    </a:t>
            </a:r>
            <a:r>
              <a:rPr lang="zh-CN" altLang="zh-CN" sz="1800" b="1" dirty="0" smtClean="0">
                <a:solidFill>
                  <a:srgbClr val="FF0000"/>
                </a:solidFill>
                <a:latin typeface="楷体" pitchFamily="49" charset="-122"/>
                <a:ea typeface="楷体" pitchFamily="49" charset="-122"/>
                <a:cs typeface="楷体" pitchFamily="49" charset="-122"/>
                <a:sym typeface="+mn-ea"/>
              </a:rPr>
              <a:t>注意：</a:t>
            </a:r>
            <a:r>
              <a:rPr lang="zh-CN" altLang="en-US" b="1" dirty="0" smtClean="0">
                <a:solidFill>
                  <a:srgbClr val="FF0000"/>
                </a:solidFill>
                <a:latin typeface="楷体" pitchFamily="49" charset="-122"/>
                <a:ea typeface="楷体" pitchFamily="49" charset="-122"/>
                <a:cs typeface="楷体" pitchFamily="49" charset="-122"/>
                <a:sym typeface="+mn-ea"/>
              </a:rPr>
              <a:t>新产品</a:t>
            </a:r>
            <a:r>
              <a:rPr lang="zh-CN" altLang="en-US" b="1" dirty="0">
                <a:solidFill>
                  <a:srgbClr val="FF0000"/>
                </a:solidFill>
                <a:latin typeface="楷体" pitchFamily="49" charset="-122"/>
                <a:ea typeface="楷体" pitchFamily="49" charset="-122"/>
                <a:cs typeface="楷体" pitchFamily="49" charset="-122"/>
                <a:sym typeface="+mn-ea"/>
              </a:rPr>
              <a:t>销售收入≤主营业务</a:t>
            </a:r>
            <a:r>
              <a:rPr lang="zh-CN" altLang="en-US" b="1" dirty="0" smtClean="0">
                <a:solidFill>
                  <a:srgbClr val="FF0000"/>
                </a:solidFill>
                <a:latin typeface="楷体" pitchFamily="49" charset="-122"/>
                <a:ea typeface="楷体" pitchFamily="49" charset="-122"/>
                <a:cs typeface="楷体" pitchFamily="49" charset="-122"/>
                <a:sym typeface="+mn-ea"/>
              </a:rPr>
              <a:t>收入。</a:t>
            </a:r>
            <a:endParaRPr lang="zh-CN" altLang="en-US" sz="1800" b="1" dirty="0">
              <a:solidFill>
                <a:srgbClr val="FF0000"/>
              </a:solidFill>
              <a:latin typeface="楷体" pitchFamily="49" charset="-122"/>
              <a:ea typeface="楷体" pitchFamily="49" charset="-122"/>
              <a:cs typeface="楷体" pitchFamily="49" charset="-122"/>
              <a:sym typeface="+mn-ea"/>
            </a:endParaRPr>
          </a:p>
          <a:p>
            <a:pPr marL="0" marR="0" lvl="0" indent="0" algn="l" defTabSz="914400" rtl="0" eaLnBrk="1" latinLnBrk="0" hangingPunct="1">
              <a:lnSpc>
                <a:spcPct val="13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tx1"/>
                </a:solidFill>
                <a:effectLst/>
                <a:uLnTx/>
                <a:uFillTx/>
                <a:latin typeface="楷体" pitchFamily="49" charset="-122"/>
                <a:ea typeface="楷体" pitchFamily="49" charset="-122"/>
                <a:cs typeface="楷体" pitchFamily="49" charset="-122"/>
                <a:sym typeface="+mn-ea"/>
              </a:rPr>
              <a:t>        </a:t>
            </a:r>
            <a:endParaRPr kumimoji="0" lang="zh-CN" altLang="en-US" sz="1800" b="1" i="0" u="none" strike="noStrike" kern="1200" cap="none" spc="50" normalizeH="0" baseline="0" noProof="0" dirty="0">
              <a:ln w="11430"/>
              <a:solidFill>
                <a:schemeClr val="tx1"/>
              </a:solidFill>
              <a:effectLst/>
              <a:uLnTx/>
              <a:uFillTx/>
              <a:latin typeface="楷体" pitchFamily="49" charset="-122"/>
              <a:ea typeface="楷体" pitchFamily="49" charset="-122"/>
              <a:cs typeface="楷体" pitchFamily="49" charset="-122"/>
              <a:sym typeface="+mn-ea"/>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254" y="4549016"/>
            <a:ext cx="1481137"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ppt_x"/>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ppt_x"/>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fill="hold"/>
                                        <p:tgtEl>
                                          <p:spTgt spid="17"/>
                                        </p:tgtEl>
                                        <p:attrNameLst>
                                          <p:attrName>ppt_x</p:attrName>
                                        </p:attrNameLst>
                                      </p:cBhvr>
                                      <p:tavLst>
                                        <p:tav tm="0">
                                          <p:val>
                                            <p:strVal val="#ppt_x"/>
                                          </p:val>
                                        </p:tav>
                                        <p:tav tm="100000">
                                          <p:val>
                                            <p:strVal val="#ppt_x"/>
                                          </p:val>
                                        </p:tav>
                                      </p:tavLst>
                                    </p:anim>
                                    <p:anim calcmode="lin" valueType="num">
                                      <p:cBhvr additive="base">
                                        <p:cTn id="67" dur="500" fill="hold"/>
                                        <p:tgtEl>
                                          <p:spTgt spid="17"/>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fill="hold"/>
                                        <p:tgtEl>
                                          <p:spTgt spid="43"/>
                                        </p:tgtEl>
                                        <p:attrNameLst>
                                          <p:attrName>ppt_x</p:attrName>
                                        </p:attrNameLst>
                                      </p:cBhvr>
                                      <p:tavLst>
                                        <p:tav tm="0">
                                          <p:val>
                                            <p:strVal val="#ppt_x"/>
                                          </p:val>
                                        </p:tav>
                                        <p:tav tm="100000">
                                          <p:val>
                                            <p:strVal val="#ppt_x"/>
                                          </p:val>
                                        </p:tav>
                                      </p:tavLst>
                                    </p:anim>
                                    <p:anim calcmode="lin" valueType="num">
                                      <p:cBhvr additive="base">
                                        <p:cTn id="7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ppt_x"/>
                                          </p:val>
                                        </p:tav>
                                        <p:tav tm="100000">
                                          <p:val>
                                            <p:strVal val="#ppt_x"/>
                                          </p:val>
                                        </p:tav>
                                      </p:tavLst>
                                    </p:anim>
                                    <p:anim calcmode="lin" valueType="num">
                                      <p:cBhvr additive="base">
                                        <p:cTn id="77" dur="500" fill="hold"/>
                                        <p:tgtEl>
                                          <p:spTgt spid="20"/>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fill="hold"/>
                                        <p:tgtEl>
                                          <p:spTgt spid="16"/>
                                        </p:tgtEl>
                                        <p:attrNameLst>
                                          <p:attrName>ppt_x</p:attrName>
                                        </p:attrNameLst>
                                      </p:cBhvr>
                                      <p:tavLst>
                                        <p:tav tm="0">
                                          <p:val>
                                            <p:strVal val="#ppt_x"/>
                                          </p:val>
                                        </p:tav>
                                        <p:tav tm="100000">
                                          <p:val>
                                            <p:strVal val="#ppt_x"/>
                                          </p:val>
                                        </p:tav>
                                      </p:tavLst>
                                    </p:anim>
                                    <p:anim calcmode="lin" valueType="num">
                                      <p:cBhvr additive="base">
                                        <p:cTn id="81" dur="500" fill="hold"/>
                                        <p:tgtEl>
                                          <p:spTgt spid="16"/>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 calcmode="lin" valueType="num">
                                      <p:cBhvr additive="base">
                                        <p:cTn id="84" dur="500" fill="hold"/>
                                        <p:tgtEl>
                                          <p:spTgt spid="37"/>
                                        </p:tgtEl>
                                        <p:attrNameLst>
                                          <p:attrName>ppt_x</p:attrName>
                                        </p:attrNameLst>
                                      </p:cBhvr>
                                      <p:tavLst>
                                        <p:tav tm="0">
                                          <p:val>
                                            <p:strVal val="#ppt_x"/>
                                          </p:val>
                                        </p:tav>
                                        <p:tav tm="100000">
                                          <p:val>
                                            <p:strVal val="#ppt_x"/>
                                          </p:val>
                                        </p:tav>
                                      </p:tavLst>
                                    </p:anim>
                                    <p:anim calcmode="lin" valueType="num">
                                      <p:cBhvr additive="base">
                                        <p:cTn id="8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nodeType="clickEffect">
                                  <p:stCondLst>
                                    <p:cond delay="0"/>
                                  </p:stCondLst>
                                  <p:childTnLst>
                                    <p:set>
                                      <p:cBhvr>
                                        <p:cTn id="89" dur="1" fill="hold">
                                          <p:stCondLst>
                                            <p:cond delay="0"/>
                                          </p:stCondLst>
                                        </p:cTn>
                                        <p:tgtEl>
                                          <p:spTgt spid="1026"/>
                                        </p:tgtEl>
                                        <p:attrNameLst>
                                          <p:attrName>style.visibility</p:attrName>
                                        </p:attrNameLst>
                                      </p:cBhvr>
                                      <p:to>
                                        <p:strVal val="visible"/>
                                      </p:to>
                                    </p:set>
                                    <p:animEffect transition="in" filter="fade">
                                      <p:cBhvr>
                                        <p:cTn id="90" dur="1000"/>
                                        <p:tgtEl>
                                          <p:spTgt spid="1026"/>
                                        </p:tgtEl>
                                      </p:cBhvr>
                                    </p:animEffect>
                                    <p:anim calcmode="lin" valueType="num">
                                      <p:cBhvr>
                                        <p:cTn id="91" dur="1000" fill="hold"/>
                                        <p:tgtEl>
                                          <p:spTgt spid="1026"/>
                                        </p:tgtEl>
                                        <p:attrNameLst>
                                          <p:attrName>ppt_x</p:attrName>
                                        </p:attrNameLst>
                                      </p:cBhvr>
                                      <p:tavLst>
                                        <p:tav tm="0">
                                          <p:val>
                                            <p:strVal val="#ppt_x"/>
                                          </p:val>
                                        </p:tav>
                                        <p:tav tm="100000">
                                          <p:val>
                                            <p:strVal val="#ppt_x"/>
                                          </p:val>
                                        </p:tav>
                                      </p:tavLst>
                                    </p:anim>
                                    <p:anim calcmode="lin" valueType="num">
                                      <p:cBhvr>
                                        <p:cTn id="92" dur="1000" fill="hold"/>
                                        <p:tgtEl>
                                          <p:spTgt spid="102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1000"/>
                                        <p:tgtEl>
                                          <p:spTgt spid="39"/>
                                        </p:tgtEl>
                                      </p:cBhvr>
                                    </p:animEffect>
                                    <p:anim calcmode="lin" valueType="num">
                                      <p:cBhvr>
                                        <p:cTn id="96" dur="1000" fill="hold"/>
                                        <p:tgtEl>
                                          <p:spTgt spid="39"/>
                                        </p:tgtEl>
                                        <p:attrNameLst>
                                          <p:attrName>ppt_x</p:attrName>
                                        </p:attrNameLst>
                                      </p:cBhvr>
                                      <p:tavLst>
                                        <p:tav tm="0">
                                          <p:val>
                                            <p:strVal val="#ppt_x"/>
                                          </p:val>
                                        </p:tav>
                                        <p:tav tm="100000">
                                          <p:val>
                                            <p:strVal val="#ppt_x"/>
                                          </p:val>
                                        </p:tav>
                                      </p:tavLst>
                                    </p:anim>
                                    <p:anim calcmode="lin" valueType="num">
                                      <p:cBhvr>
                                        <p:cTn id="9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2" grpId="0" animBg="1"/>
      <p:bldP spid="13" grpId="0" animBg="1"/>
      <p:bldP spid="18" grpId="0" animBg="1"/>
      <p:bldP spid="19" grpId="0" animBg="1"/>
      <p:bldP spid="20" grpId="0" animBg="1"/>
      <p:bldP spid="21" grpId="0" animBg="1"/>
      <p:bldP spid="22" grpId="0"/>
      <p:bldP spid="37" grpId="0"/>
      <p:bldP spid="40" grpId="0"/>
      <p:bldP spid="43" grpId="0"/>
      <p:bldP spid="23" grpId="0"/>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4221" y="2078176"/>
            <a:ext cx="2859134" cy="407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3" name="直接连接符 2"/>
          <p:cNvCxnSpPr/>
          <p:nvPr/>
        </p:nvCxnSpPr>
        <p:spPr bwMode="auto">
          <a:xfrm flipV="1">
            <a:off x="480060" y="170624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文本框 9"/>
          <p:cNvSpPr txBox="1"/>
          <p:nvPr/>
        </p:nvSpPr>
        <p:spPr>
          <a:xfrm>
            <a:off x="609601" y="1028700"/>
            <a:ext cx="6121401" cy="52322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问题七：</a:t>
            </a:r>
            <a:r>
              <a:rPr lang="zh-CN" altLang="en-US" sz="2800" b="1" dirty="0" smtClean="0">
                <a:latin typeface="微软雅黑" pitchFamily="34" charset="-122"/>
                <a:ea typeface="微软雅黑" pitchFamily="34" charset="-122"/>
              </a:rPr>
              <a:t>其他</a:t>
            </a:r>
            <a:r>
              <a:rPr lang="zh-CN" altLang="en-US" sz="2800" b="1" dirty="0">
                <a:latin typeface="微软雅黑" pitchFamily="34" charset="-122"/>
                <a:ea typeface="微软雅黑" pitchFamily="34" charset="-122"/>
              </a:rPr>
              <a:t>相关情况？</a:t>
            </a:r>
          </a:p>
        </p:txBody>
      </p:sp>
      <mc:AlternateContent xmlns:mc="http://schemas.openxmlformats.org/markup-compatibility/2006" xmlns:p14="http://schemas.microsoft.com/office/powerpoint/2010/main">
        <mc:Choice Requires="p14">
          <p:contentPart r:id="rId2" p14:bwMode="auto">
            <p14:nvContentPartPr>
              <p14:cNvPr id="4" name="墨迹 3"/>
              <p14:cNvContentPartPr/>
              <p14:nvPr/>
            </p14:nvContentPartPr>
            <p14:xfrm>
              <a:off x="609601" y="3258023"/>
              <a:ext cx="1318260" cy="292100"/>
            </p14:xfrm>
          </p:contentPart>
        </mc:Choice>
        <mc:Fallback xmlns="">
          <p:pic>
            <p:nvPicPr>
              <p:cNvPr id="4" name="墨迹 3"/>
            </p:nvPicPr>
            <p:blipFill>
              <a:blip r:embed="rId3"/>
              <a:srcRect/>
            </p:blipFill>
            <p:spPr>
              <a:xfrm>
                <a:off x="609601" y="3258023"/>
                <a:ext cx="1318260" cy="292100"/>
              </a:xfrm>
              <a:prstGeom prst="rect"/>
            </p:spPr>
          </p:pic>
        </mc:Fallback>
      </mc:AlternateContent>
      <p:sp>
        <p:nvSpPr>
          <p:cNvPr id="7" name="文本框 6"/>
          <p:cNvSpPr txBox="1"/>
          <p:nvPr/>
        </p:nvSpPr>
        <p:spPr>
          <a:xfrm>
            <a:off x="3671061" y="4556270"/>
            <a:ext cx="8276860" cy="1892826"/>
          </a:xfrm>
          <a:prstGeom prst="rect">
            <a:avLst/>
          </a:prstGeom>
          <a:noFill/>
        </p:spPr>
        <p:txBody>
          <a:bodyPr wrap="square" rtlCol="0" anchor="t">
            <a:spAutoFit/>
          </a:bodyPr>
          <a:lstStyle/>
          <a:p>
            <a:pPr marL="0" marR="0" lvl="0" indent="0" algn="l" defTabSz="914400" rtl="0" eaLnBrk="1" latinLnBrk="0" hangingPunct="1">
              <a:lnSpc>
                <a:spcPct val="130000"/>
              </a:lnSpc>
              <a:spcBef>
                <a:spcPct val="0"/>
              </a:spcBef>
              <a:spcAft>
                <a:spcPct val="0"/>
              </a:spcAft>
              <a:buClrTx/>
              <a:buSzTx/>
              <a:buFontTx/>
              <a:buNone/>
              <a:defRPr/>
            </a:pPr>
            <a:r>
              <a:rPr lang="zh-CN" altLang="zh-CN" b="1" noProof="0" dirty="0">
                <a:ln>
                  <a:noFill/>
                </a:ln>
                <a:solidFill>
                  <a:srgbClr val="0000FF"/>
                </a:solidFill>
                <a:effectLst/>
                <a:uLnTx/>
                <a:uFillTx/>
                <a:latin typeface="微软雅黑" pitchFamily="34" charset="-122"/>
                <a:ea typeface="微软雅黑" pitchFamily="34" charset="-122"/>
                <a:sym typeface="+mn-ea"/>
              </a:rPr>
              <a:t>技术改造：</a:t>
            </a:r>
            <a:r>
              <a:rPr lang="zh-CN" altLang="en-US" b="1" noProof="0" dirty="0">
                <a:uLnTx/>
                <a:uFillTx/>
                <a:latin typeface="华文细黑" panose="02010600040101010101" pitchFamily="2" charset="-122"/>
                <a:ea typeface="华文细黑" panose="02010600040101010101" pitchFamily="2" charset="-122"/>
                <a:cs typeface="华文细黑" panose="02010600040101010101" pitchFamily="2" charset="-122"/>
                <a:sym typeface="+mn-ea"/>
              </a:rPr>
              <a:t>指企业用先进工艺、设备代替落后工艺、设备，从而达到提高产品质量、促进产品更新换代、节约能源、降低消耗的目的。但这过程一般只是应用新技术，而并没有创新技术。</a:t>
            </a:r>
            <a:r>
              <a:rPr lang="zh-CN" altLang="en-US" b="1" noProof="0" dirty="0">
                <a:solidFill>
                  <a:srgbClr val="FF0000"/>
                </a:solidFill>
                <a:uLnTx/>
                <a:uFillTx/>
                <a:latin typeface="楷体" pitchFamily="49" charset="-122"/>
                <a:ea typeface="楷体" pitchFamily="49" charset="-122"/>
                <a:cs typeface="楷体" pitchFamily="49" charset="-122"/>
                <a:sym typeface="+mn-ea"/>
              </a:rPr>
              <a:t>（注意：若技术改造经费支出</a:t>
            </a:r>
            <a:r>
              <a:rPr lang="en-US" altLang="zh-CN" b="1" noProof="0" dirty="0">
                <a:solidFill>
                  <a:srgbClr val="FF0000"/>
                </a:solidFill>
                <a:uLnTx/>
                <a:uFillTx/>
                <a:latin typeface="楷体" pitchFamily="49" charset="-122"/>
                <a:ea typeface="楷体" pitchFamily="49" charset="-122"/>
                <a:cs typeface="楷体" pitchFamily="49" charset="-122"/>
                <a:sym typeface="+mn-ea"/>
              </a:rPr>
              <a:t>=</a:t>
            </a:r>
            <a:r>
              <a:rPr lang="zh-CN" altLang="en-US" b="1" noProof="0" dirty="0">
                <a:solidFill>
                  <a:srgbClr val="FF0000"/>
                </a:solidFill>
                <a:uLnTx/>
                <a:uFillTx/>
                <a:latin typeface="楷体" pitchFamily="49" charset="-122"/>
                <a:ea typeface="楷体" pitchFamily="49" charset="-122"/>
                <a:cs typeface="楷体" pitchFamily="49" charset="-122"/>
                <a:sym typeface="+mn-ea"/>
              </a:rPr>
              <a:t>当年购置用于研发活动的仪器设备支出（代码</a:t>
            </a:r>
            <a:r>
              <a:rPr lang="en-US" altLang="zh-CN" b="1" noProof="0" dirty="0">
                <a:solidFill>
                  <a:srgbClr val="FF0000"/>
                </a:solidFill>
                <a:uLnTx/>
                <a:uFillTx/>
                <a:latin typeface="楷体" pitchFamily="49" charset="-122"/>
                <a:ea typeface="楷体" pitchFamily="49" charset="-122"/>
                <a:cs typeface="楷体" pitchFamily="49" charset="-122"/>
                <a:sym typeface="+mn-ea"/>
              </a:rPr>
              <a:t>20</a:t>
            </a:r>
            <a:r>
              <a:rPr lang="zh-CN" altLang="en-US" b="1" noProof="0" dirty="0">
                <a:solidFill>
                  <a:srgbClr val="FF0000"/>
                </a:solidFill>
                <a:uLnTx/>
                <a:uFillTx/>
                <a:latin typeface="楷体" pitchFamily="49" charset="-122"/>
                <a:ea typeface="楷体" pitchFamily="49" charset="-122"/>
                <a:cs typeface="楷体" pitchFamily="49" charset="-122"/>
                <a:sym typeface="+mn-ea"/>
              </a:rPr>
              <a:t>），则要核实企业填报的研发活动是否包含技术改造）。</a:t>
            </a:r>
            <a:endParaRPr kumimoji="0" lang="zh-CN" altLang="en-US" sz="1600" b="1" i="0" u="none" strike="noStrike" kern="1200" cap="none" normalizeH="0" baseline="0" noProof="0" dirty="0">
              <a:solidFill>
                <a:srgbClr val="FF0000"/>
              </a:solidFill>
              <a:uLnTx/>
              <a:uFillTx/>
              <a:latin typeface="楷体" pitchFamily="49" charset="-122"/>
              <a:ea typeface="楷体" pitchFamily="49" charset="-122"/>
              <a:cs typeface="楷体" pitchFamily="49" charset="-122"/>
              <a:sym typeface="+mn-ea"/>
            </a:endParaRPr>
          </a:p>
        </p:txBody>
      </p:sp>
      <p:sp>
        <p:nvSpPr>
          <p:cNvPr id="44" name="文本框 23"/>
          <p:cNvSpPr txBox="1">
            <a:spLocks noChangeArrowheads="1"/>
          </p:cNvSpPr>
          <p:nvPr/>
        </p:nvSpPr>
        <p:spPr bwMode="auto">
          <a:xfrm>
            <a:off x="6511295" y="2721126"/>
            <a:ext cx="1468013" cy="807924"/>
          </a:xfrm>
          <a:prstGeom prst="rect">
            <a:avLst/>
          </a:prstGeom>
          <a:noFill/>
          <a:ln w="9525">
            <a:noFill/>
            <a:miter lim="800000"/>
          </a:ln>
        </p:spPr>
        <p:txBody>
          <a:bodyPr lIns="68588" tIns="34295" rIns="68588" bIns="34295">
            <a:spAutoFit/>
          </a:bodyPr>
          <a:lstStyle/>
          <a:p>
            <a:pPr algn="ctr" defTabSz="685800"/>
            <a:r>
              <a:rPr lang="zh-CN" alt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技术改造</a:t>
            </a:r>
            <a:endParaRPr lang="zh-CN" alt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defTabSz="685800"/>
            <a:r>
              <a:rPr lang="zh-CN" alt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技术获取</a:t>
            </a:r>
            <a:endParaRPr lang="zh-CN" alt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5" name="文本框 27"/>
          <p:cNvSpPr txBox="1">
            <a:spLocks noChangeArrowheads="1"/>
          </p:cNvSpPr>
          <p:nvPr/>
        </p:nvSpPr>
        <p:spPr bwMode="auto">
          <a:xfrm>
            <a:off x="8881902" y="2217338"/>
            <a:ext cx="2136868" cy="684813"/>
          </a:xfrm>
          <a:prstGeom prst="rect">
            <a:avLst/>
          </a:prstGeom>
          <a:noFill/>
          <a:ln w="9525">
            <a:noFill/>
            <a:miter lim="800000"/>
          </a:ln>
        </p:spPr>
        <p:txBody>
          <a:bodyPr wrap="square" lIns="68588" tIns="34295" rIns="68588" bIns="34295">
            <a:spAutoFit/>
            <a:scene3d>
              <a:camera prst="orthographicFront"/>
              <a:lightRig rig="threePt" dir="t"/>
            </a:scene3d>
          </a:bodyPr>
          <a:lstStyle/>
          <a:p>
            <a:pPr marL="214630" indent="-214630" defTabSz="685800">
              <a:buFont typeface="Wingdings" pitchFamily="2" charset="2"/>
              <a:buChar char="n"/>
            </a:pPr>
            <a:r>
              <a:rPr lang="zh-CN" altLang="en-US" sz="2000" b="1" dirty="0">
                <a:solidFill>
                  <a:schemeClr val="accent1"/>
                </a:solidFill>
                <a:effectLst>
                  <a:outerShdw blurRad="38100" dist="25400" dir="5400000" algn="ctr" rotWithShape="0">
                    <a:srgbClr val="6E747A">
                      <a:alpha val="43000"/>
                    </a:srgbClr>
                  </a:outerShdw>
                </a:effectLst>
                <a:latin typeface="微软雅黑" pitchFamily="34" charset="-122"/>
              </a:rPr>
              <a:t>引进境外技术经费支出</a:t>
            </a:r>
          </a:p>
        </p:txBody>
      </p:sp>
      <p:sp>
        <p:nvSpPr>
          <p:cNvPr id="46" name="文本框 27"/>
          <p:cNvSpPr txBox="1">
            <a:spLocks noChangeArrowheads="1"/>
          </p:cNvSpPr>
          <p:nvPr/>
        </p:nvSpPr>
        <p:spPr bwMode="auto">
          <a:xfrm>
            <a:off x="4095694" y="3529050"/>
            <a:ext cx="2129403" cy="684813"/>
          </a:xfrm>
          <a:prstGeom prst="rect">
            <a:avLst/>
          </a:prstGeom>
          <a:noFill/>
          <a:ln w="9525">
            <a:noFill/>
            <a:miter lim="800000"/>
          </a:ln>
        </p:spPr>
        <p:txBody>
          <a:bodyPr wrap="square" lIns="68588" tIns="34295" rIns="68588" bIns="34295">
            <a:spAutoFit/>
          </a:bodyPr>
          <a:lstStyle/>
          <a:p>
            <a:pPr marL="214630" indent="-214630" defTabSz="685800">
              <a:buFont typeface="Wingdings" pitchFamily="2" charset="2"/>
              <a:buChar char="n"/>
            </a:pPr>
            <a:r>
              <a:rPr lang="zh-CN" altLang="en-US" sz="2000" b="1" dirty="0">
                <a:solidFill>
                  <a:schemeClr val="accent1"/>
                </a:solidFill>
                <a:effectLst>
                  <a:outerShdw blurRad="38100" dist="25400" dir="5400000" algn="ctr" rotWithShape="0">
                    <a:srgbClr val="6E747A">
                      <a:alpha val="43000"/>
                    </a:srgbClr>
                  </a:outerShdw>
                </a:effectLst>
                <a:latin typeface="微软雅黑" pitchFamily="34" charset="-122"/>
              </a:rPr>
              <a:t>购买境内技术经费支出</a:t>
            </a:r>
          </a:p>
        </p:txBody>
      </p:sp>
      <p:sp>
        <p:nvSpPr>
          <p:cNvPr id="47" name="文本框 27"/>
          <p:cNvSpPr txBox="1">
            <a:spLocks noChangeArrowheads="1"/>
          </p:cNvSpPr>
          <p:nvPr/>
        </p:nvSpPr>
        <p:spPr bwMode="auto">
          <a:xfrm>
            <a:off x="4158385" y="2217339"/>
            <a:ext cx="2004022" cy="684813"/>
          </a:xfrm>
          <a:prstGeom prst="rect">
            <a:avLst/>
          </a:prstGeom>
          <a:noFill/>
          <a:ln w="9525">
            <a:noFill/>
            <a:miter lim="800000"/>
          </a:ln>
        </p:spPr>
        <p:txBody>
          <a:bodyPr wrap="square" lIns="68588" tIns="34295" rIns="68588" bIns="34295">
            <a:spAutoFit/>
            <a:scene3d>
              <a:camera prst="orthographicFront"/>
              <a:lightRig rig="threePt" dir="t"/>
            </a:scene3d>
          </a:bodyPr>
          <a:lstStyle/>
          <a:p>
            <a:pPr marL="214630" indent="-214630" defTabSz="685800">
              <a:buFont typeface="Wingdings" pitchFamily="2" charset="2"/>
              <a:buChar char="n"/>
            </a:pPr>
            <a:r>
              <a:rPr lang="zh-CN" altLang="en-US" sz="2000" b="1" dirty="0">
                <a:solidFill>
                  <a:schemeClr val="accent1"/>
                </a:solidFill>
                <a:effectLst>
                  <a:outerShdw blurRad="38100" dist="25400" dir="5400000" algn="ctr" rotWithShape="0">
                    <a:srgbClr val="6E747A">
                      <a:alpha val="43000"/>
                    </a:srgbClr>
                  </a:outerShdw>
                </a:effectLst>
                <a:latin typeface="微软雅黑" pitchFamily="34" charset="-122"/>
              </a:rPr>
              <a:t>技术改造经费支出</a:t>
            </a:r>
          </a:p>
        </p:txBody>
      </p:sp>
      <p:sp>
        <p:nvSpPr>
          <p:cNvPr id="48" name="文本框 27"/>
          <p:cNvSpPr txBox="1">
            <a:spLocks noChangeArrowheads="1"/>
          </p:cNvSpPr>
          <p:nvPr/>
        </p:nvSpPr>
        <p:spPr bwMode="auto">
          <a:xfrm>
            <a:off x="8881901" y="3550123"/>
            <a:ext cx="2440871" cy="684813"/>
          </a:xfrm>
          <a:prstGeom prst="rect">
            <a:avLst/>
          </a:prstGeom>
          <a:noFill/>
          <a:ln w="9525">
            <a:noFill/>
            <a:miter lim="800000"/>
          </a:ln>
        </p:spPr>
        <p:txBody>
          <a:bodyPr wrap="square" lIns="68588" tIns="34295" rIns="68588" bIns="34295">
            <a:spAutoFit/>
            <a:scene3d>
              <a:camera prst="orthographicFront"/>
              <a:lightRig rig="threePt" dir="t"/>
            </a:scene3d>
          </a:bodyPr>
          <a:lstStyle/>
          <a:p>
            <a:pPr marL="214630" indent="-214630" defTabSz="685800">
              <a:buFont typeface="Wingdings" pitchFamily="2" charset="2"/>
              <a:buChar char="n"/>
            </a:pPr>
            <a:r>
              <a:rPr lang="zh-CN" altLang="en-US" sz="2000" b="1" dirty="0">
                <a:solidFill>
                  <a:schemeClr val="accent1"/>
                </a:solidFill>
                <a:effectLst>
                  <a:outerShdw blurRad="38100" dist="25400" dir="5400000" algn="ctr" rotWithShape="0">
                    <a:srgbClr val="6E747A">
                      <a:alpha val="43000"/>
                    </a:srgbClr>
                  </a:outerShdw>
                </a:effectLst>
                <a:latin typeface="微软雅黑" pitchFamily="34" charset="-122"/>
              </a:rPr>
              <a:t>引进境外技术的消化吸收经费支出</a:t>
            </a:r>
          </a:p>
        </p:txBody>
      </p:sp>
      <p:sp>
        <p:nvSpPr>
          <p:cNvPr id="16" name="灯片编号占位符 4"/>
          <p:cNvSpPr txBox="1"/>
          <p:nvPr/>
        </p:nvSpPr>
        <p:spPr>
          <a:xfrm>
            <a:off x="10892589" y="6350220"/>
            <a:ext cx="1236661" cy="355379"/>
          </a:xfrm>
          <a:prstGeom prst="rect">
            <a:avLst/>
          </a:prstGeom>
          <a:noFill/>
          <a:ln>
            <a:noFill/>
          </a:ln>
        </p:spPr>
        <p:txBody>
          <a:bodyPr vert="horz" lIns="0" tIns="0" rIns="0" bIns="0" rtlCol="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75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750"/>
                                        <p:tgtEl>
                                          <p:spTgt spid="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75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75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4" grpId="0"/>
      <p:bldP spid="45" grpId="0"/>
      <p:bldP spid="46" grpId="0"/>
      <p:bldP spid="47" grpId="0"/>
      <p:bldP spid="4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3"/>
          <p:cNvSpPr>
            <a:spLocks noGrp="1"/>
          </p:cNvSpPr>
          <p:nvPr/>
        </p:nvSpPr>
        <p:spPr>
          <a:xfrm>
            <a:off x="1793875" y="3667445"/>
            <a:ext cx="8604251" cy="2155825"/>
          </a:xfrm>
          <a:prstGeom prst="rect">
            <a:avLst/>
          </a:prstGeom>
          <a:noFill/>
          <a:ln w="9525">
            <a:noFill/>
          </a:ln>
        </p:spPr>
        <p:txBody>
          <a:bodyPr anchor="t"/>
          <a:lstStyle/>
          <a:p>
            <a:pPr>
              <a:lnSpc>
                <a:spcPct val="150000"/>
              </a:lnSpc>
              <a:spcBef>
                <a:spcPct val="20000"/>
              </a:spcBef>
            </a:pPr>
            <a:r>
              <a:rPr lang="zh-CN" altLang="en-US" sz="2000" b="1" dirty="0">
                <a:solidFill>
                  <a:srgbClr val="FF0000"/>
                </a:solidFill>
                <a:latin typeface="Arial" pitchFamily="34" charset="0"/>
                <a:ea typeface="宋体" pitchFamily="2" charset="-122"/>
              </a:rPr>
              <a:t>        </a:t>
            </a:r>
            <a:r>
              <a:rPr lang="zh-CN" altLang="en-US" sz="2000" b="1" dirty="0" smtClean="0">
                <a:solidFill>
                  <a:srgbClr val="0000FF"/>
                </a:solidFill>
                <a:latin typeface="楷体" pitchFamily="49" charset="-122"/>
                <a:ea typeface="楷体" pitchFamily="49" charset="-122"/>
                <a:sym typeface="+mn-ea"/>
              </a:rPr>
              <a:t>举例</a:t>
            </a:r>
            <a:r>
              <a:rPr lang="zh-CN" altLang="en-US" sz="2000" b="1" dirty="0">
                <a:solidFill>
                  <a:srgbClr val="0000FF"/>
                </a:solidFill>
                <a:latin typeface="楷体" pitchFamily="49" charset="-122"/>
                <a:ea typeface="楷体" pitchFamily="49" charset="-122"/>
                <a:sym typeface="+mn-ea"/>
              </a:rPr>
              <a:t>：企业上年研究开发费用合计为</a:t>
            </a:r>
            <a:r>
              <a:rPr lang="en-US" altLang="zh-CN" sz="2000" b="1" dirty="0">
                <a:solidFill>
                  <a:srgbClr val="0000FF"/>
                </a:solidFill>
                <a:latin typeface="楷体" pitchFamily="49" charset="-122"/>
                <a:ea typeface="楷体" pitchFamily="49" charset="-122"/>
                <a:sym typeface="+mn-ea"/>
              </a:rPr>
              <a:t>100</a:t>
            </a:r>
            <a:r>
              <a:rPr lang="zh-CN" altLang="en-US" sz="2000" b="1" dirty="0">
                <a:solidFill>
                  <a:srgbClr val="0000FF"/>
                </a:solidFill>
                <a:latin typeface="楷体" pitchFamily="49" charset="-122"/>
                <a:ea typeface="楷体" pitchFamily="49" charset="-122"/>
                <a:sym typeface="+mn-ea"/>
              </a:rPr>
              <a:t>万元，其中税务部门认可可以享受加计扣除政策</a:t>
            </a:r>
            <a:r>
              <a:rPr lang="zh-CN" altLang="en-US" sz="2000" b="1" dirty="0" smtClean="0">
                <a:solidFill>
                  <a:srgbClr val="0000FF"/>
                </a:solidFill>
                <a:latin typeface="楷体" pitchFamily="49" charset="-122"/>
                <a:ea typeface="楷体" pitchFamily="49" charset="-122"/>
                <a:sym typeface="+mn-ea"/>
              </a:rPr>
              <a:t>的费用是</a:t>
            </a:r>
            <a:r>
              <a:rPr lang="en-US" altLang="zh-CN" sz="2000" b="1" dirty="0" smtClean="0">
                <a:solidFill>
                  <a:srgbClr val="0000FF"/>
                </a:solidFill>
                <a:latin typeface="楷体" pitchFamily="49" charset="-122"/>
                <a:ea typeface="楷体" pitchFamily="49" charset="-122"/>
                <a:sym typeface="+mn-ea"/>
              </a:rPr>
              <a:t>80</a:t>
            </a:r>
            <a:r>
              <a:rPr lang="zh-CN" altLang="en-US" sz="2000" b="1" dirty="0">
                <a:solidFill>
                  <a:srgbClr val="0000FF"/>
                </a:solidFill>
                <a:latin typeface="楷体" pitchFamily="49" charset="-122"/>
                <a:ea typeface="楷体" pitchFamily="49" charset="-122"/>
                <a:sym typeface="+mn-ea"/>
              </a:rPr>
              <a:t>万</a:t>
            </a:r>
            <a:r>
              <a:rPr lang="zh-CN" altLang="en-US" sz="2000" b="1" dirty="0" smtClean="0">
                <a:solidFill>
                  <a:srgbClr val="0000FF"/>
                </a:solidFill>
                <a:latin typeface="楷体" pitchFamily="49" charset="-122"/>
                <a:ea typeface="楷体" pitchFamily="49" charset="-122"/>
                <a:sym typeface="+mn-ea"/>
              </a:rPr>
              <a:t>元。</a:t>
            </a:r>
            <a:endParaRPr lang="en-US" altLang="zh-CN" sz="2000" b="1" dirty="0">
              <a:solidFill>
                <a:srgbClr val="0000FF"/>
              </a:solidFill>
              <a:latin typeface="楷体" pitchFamily="49" charset="-122"/>
              <a:ea typeface="楷体" pitchFamily="49" charset="-122"/>
            </a:endParaRPr>
          </a:p>
          <a:p>
            <a:pPr>
              <a:lnSpc>
                <a:spcPct val="150000"/>
              </a:lnSpc>
              <a:spcBef>
                <a:spcPct val="20000"/>
              </a:spcBef>
            </a:pPr>
            <a:r>
              <a:rPr lang="zh-CN" altLang="en-US" sz="2000" b="1" dirty="0">
                <a:solidFill>
                  <a:srgbClr val="0000FF"/>
                </a:solidFill>
                <a:latin typeface="楷体" pitchFamily="49" charset="-122"/>
                <a:ea typeface="楷体" pitchFamily="49" charset="-122"/>
                <a:sym typeface="+mn-ea"/>
              </a:rPr>
              <a:t>     则补充资料（</a:t>
            </a:r>
            <a:r>
              <a:rPr lang="en-US" altLang="zh-CN" sz="2000" b="1" dirty="0">
                <a:solidFill>
                  <a:srgbClr val="0000FF"/>
                </a:solidFill>
                <a:latin typeface="楷体" pitchFamily="49" charset="-122"/>
                <a:ea typeface="楷体" pitchFamily="49" charset="-122"/>
                <a:sym typeface="+mn-ea"/>
              </a:rPr>
              <a:t>51</a:t>
            </a:r>
            <a:r>
              <a:rPr lang="zh-CN" altLang="en-US" sz="2000" b="1" dirty="0">
                <a:solidFill>
                  <a:srgbClr val="0000FF"/>
                </a:solidFill>
                <a:latin typeface="楷体" pitchFamily="49" charset="-122"/>
                <a:ea typeface="楷体" pitchFamily="49" charset="-122"/>
                <a:sym typeface="+mn-ea"/>
              </a:rPr>
              <a:t>）项应</a:t>
            </a:r>
            <a:r>
              <a:rPr lang="zh-CN" altLang="en-US" sz="2000" b="1" dirty="0" smtClean="0">
                <a:solidFill>
                  <a:srgbClr val="0000FF"/>
                </a:solidFill>
                <a:latin typeface="楷体" pitchFamily="49" charset="-122"/>
                <a:ea typeface="楷体" pitchFamily="49" charset="-122"/>
                <a:sym typeface="+mn-ea"/>
              </a:rPr>
              <a:t>填报</a:t>
            </a:r>
            <a:r>
              <a:rPr lang="zh-CN" altLang="zh-CN" sz="2000" dirty="0">
                <a:solidFill>
                  <a:srgbClr val="000000"/>
                </a:solidFill>
                <a:ea typeface="宋体"/>
                <a:cs typeface="宋体"/>
              </a:rPr>
              <a:t>①</a:t>
            </a:r>
            <a:r>
              <a:rPr lang="zh-CN" altLang="en-US" sz="2000" b="1" dirty="0" smtClean="0">
                <a:solidFill>
                  <a:srgbClr val="0000FF"/>
                </a:solidFill>
                <a:latin typeface="楷体" pitchFamily="49" charset="-122"/>
                <a:ea typeface="楷体" pitchFamily="49" charset="-122"/>
                <a:sym typeface="+mn-ea"/>
              </a:rPr>
              <a:t>，</a:t>
            </a:r>
            <a:r>
              <a:rPr lang="zh-CN" altLang="en-US" sz="2000" b="1" dirty="0">
                <a:solidFill>
                  <a:srgbClr val="0000FF"/>
                </a:solidFill>
                <a:latin typeface="楷体" pitchFamily="49" charset="-122"/>
                <a:ea typeface="楷体" pitchFamily="49" charset="-122"/>
                <a:sym typeface="+mn-ea"/>
              </a:rPr>
              <a:t>而（</a:t>
            </a:r>
            <a:r>
              <a:rPr lang="en-US" altLang="zh-CN" sz="2000" b="1" dirty="0">
                <a:solidFill>
                  <a:srgbClr val="0000FF"/>
                </a:solidFill>
                <a:latin typeface="楷体" pitchFamily="49" charset="-122"/>
                <a:ea typeface="楷体" pitchFamily="49" charset="-122"/>
                <a:sym typeface="+mn-ea"/>
              </a:rPr>
              <a:t>52</a:t>
            </a:r>
            <a:r>
              <a:rPr lang="zh-CN" altLang="en-US" sz="2000" b="1" dirty="0">
                <a:solidFill>
                  <a:srgbClr val="0000FF"/>
                </a:solidFill>
                <a:latin typeface="楷体" pitchFamily="49" charset="-122"/>
                <a:ea typeface="楷体" pitchFamily="49" charset="-122"/>
                <a:sym typeface="+mn-ea"/>
              </a:rPr>
              <a:t>）项应</a:t>
            </a:r>
            <a:r>
              <a:rPr lang="zh-CN" altLang="en-US" sz="2000" b="1" dirty="0" smtClean="0">
                <a:solidFill>
                  <a:srgbClr val="0000FF"/>
                </a:solidFill>
                <a:latin typeface="楷体" pitchFamily="49" charset="-122"/>
                <a:ea typeface="楷体" pitchFamily="49" charset="-122"/>
                <a:sym typeface="+mn-ea"/>
              </a:rPr>
              <a:t>填报</a:t>
            </a:r>
            <a:r>
              <a:rPr lang="en-US" altLang="zh-CN" sz="2000" b="1" dirty="0" smtClean="0">
                <a:solidFill>
                  <a:srgbClr val="0000FF"/>
                </a:solidFill>
                <a:latin typeface="楷体" pitchFamily="49" charset="-122"/>
                <a:ea typeface="楷体" pitchFamily="49" charset="-122"/>
                <a:sym typeface="+mn-ea"/>
              </a:rPr>
              <a:t>80%</a:t>
            </a:r>
            <a:r>
              <a:rPr lang="zh-CN" altLang="en-US" sz="2000" b="1" dirty="0" smtClean="0">
                <a:solidFill>
                  <a:srgbClr val="0000FF"/>
                </a:solidFill>
                <a:latin typeface="楷体" pitchFamily="49" charset="-122"/>
                <a:ea typeface="楷体" pitchFamily="49" charset="-122"/>
                <a:sym typeface="+mn-ea"/>
              </a:rPr>
              <a:t>（</a:t>
            </a:r>
            <a:r>
              <a:rPr lang="zh-CN" altLang="en-US" sz="2000" b="1" dirty="0">
                <a:solidFill>
                  <a:srgbClr val="0000FF"/>
                </a:solidFill>
                <a:latin typeface="楷体" pitchFamily="49" charset="-122"/>
                <a:ea typeface="楷体" pitchFamily="49" charset="-122"/>
                <a:sym typeface="+mn-ea"/>
              </a:rPr>
              <a:t>即税务部门认可可以享受加计扣除政策的</a:t>
            </a:r>
            <a:r>
              <a:rPr lang="zh-CN" altLang="en-US" sz="2000" b="1" dirty="0" smtClean="0">
                <a:solidFill>
                  <a:srgbClr val="0000FF"/>
                </a:solidFill>
                <a:latin typeface="楷体" pitchFamily="49" charset="-122"/>
                <a:ea typeface="楷体" pitchFamily="49" charset="-122"/>
                <a:sym typeface="+mn-ea"/>
              </a:rPr>
              <a:t>费用</a:t>
            </a:r>
            <a:r>
              <a:rPr lang="zh-CN" altLang="en-US" sz="2000" b="1" dirty="0">
                <a:solidFill>
                  <a:srgbClr val="0000FF"/>
                </a:solidFill>
                <a:latin typeface="楷体" pitchFamily="49" charset="-122"/>
                <a:ea typeface="楷体" pitchFamily="49" charset="-122"/>
                <a:sym typeface="+mn-ea"/>
              </a:rPr>
              <a:t>除</a:t>
            </a:r>
            <a:r>
              <a:rPr lang="zh-CN" altLang="en-US" sz="2000" b="1" dirty="0" smtClean="0">
                <a:solidFill>
                  <a:srgbClr val="0000FF"/>
                </a:solidFill>
                <a:latin typeface="楷体" pitchFamily="49" charset="-122"/>
                <a:ea typeface="楷体" pitchFamily="49" charset="-122"/>
                <a:sym typeface="+mn-ea"/>
              </a:rPr>
              <a:t>以企业上年研究开发费用合计）。</a:t>
            </a:r>
            <a:endParaRPr lang="zh-CN" altLang="en-US" sz="2000" b="1" dirty="0">
              <a:solidFill>
                <a:srgbClr val="0000FF"/>
              </a:solidFill>
              <a:latin typeface="楷体" pitchFamily="49" charset="-122"/>
              <a:ea typeface="楷体" pitchFamily="49" charset="-122"/>
              <a:cs typeface="华文细黑" panose="02010600040101010101" pitchFamily="2" charset="-122"/>
              <a:sym typeface="+mn-ea"/>
            </a:endParaRPr>
          </a:p>
        </p:txBody>
      </p:sp>
      <p:sp>
        <p:nvSpPr>
          <p:cNvPr id="6" name="左箭头 5"/>
          <p:cNvSpPr/>
          <p:nvPr/>
        </p:nvSpPr>
        <p:spPr>
          <a:xfrm rot="16200000">
            <a:off x="3514726" y="3335657"/>
            <a:ext cx="561975" cy="352425"/>
          </a:xfrm>
          <a:prstGeom prst="leftArrow">
            <a:avLst/>
          </a:prstGeom>
          <a:solidFill>
            <a:srgbClr val="FF0000"/>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 name="矩形 3"/>
          <p:cNvSpPr>
            <a:spLocks noChangeArrowheads="1"/>
          </p:cNvSpPr>
          <p:nvPr/>
        </p:nvSpPr>
        <p:spPr bwMode="auto">
          <a:xfrm>
            <a:off x="6648281" y="188730"/>
            <a:ext cx="5480969"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p>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活动表（</a:t>
            </a:r>
            <a:r>
              <a:rPr lang="en-US" altLang="zh-CN" sz="3200" b="1" dirty="0" smtClean="0">
                <a:solidFill>
                  <a:schemeClr val="accent1">
                    <a:lumMod val="75000"/>
                  </a:schemeClr>
                </a:solidFill>
                <a:latin typeface="微软雅黑" pitchFamily="34" charset="-122"/>
                <a:ea typeface="微软雅黑" pitchFamily="34" charset="-122"/>
                <a:sym typeface="Arial" pitchFamily="34" charset="0"/>
              </a:rPr>
              <a:t>107-2</a:t>
            </a: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表</a:t>
            </a:r>
            <a:r>
              <a:rPr lang="zh-CN" altLang="en-US" sz="3200" b="1" dirty="0">
                <a:solidFill>
                  <a:schemeClr val="accent1">
                    <a:lumMod val="75000"/>
                  </a:schemeClr>
                </a:solidFill>
                <a:latin typeface="微软雅黑" pitchFamily="34" charset="-122"/>
                <a:ea typeface="微软雅黑" pitchFamily="34" charset="-122"/>
                <a:sym typeface="Arial" pitchFamily="34" charset="0"/>
              </a:rPr>
              <a:t>）填报说明</a:t>
            </a:r>
          </a:p>
        </p:txBody>
      </p:sp>
      <p:cxnSp>
        <p:nvCxnSpPr>
          <p:cNvPr id="4" name="直接连接符 3"/>
          <p:cNvCxnSpPr/>
          <p:nvPr/>
        </p:nvCxnSpPr>
        <p:spPr bwMode="auto">
          <a:xfrm flipV="1">
            <a:off x="480060" y="170624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文本框 9"/>
          <p:cNvSpPr txBox="1"/>
          <p:nvPr/>
        </p:nvSpPr>
        <p:spPr>
          <a:xfrm>
            <a:off x="592429" y="1028700"/>
            <a:ext cx="6138574" cy="523220"/>
          </a:xfrm>
          <a:prstGeom prst="rect">
            <a:avLst/>
          </a:prstGeom>
          <a:noFill/>
        </p:spPr>
        <p:txBody>
          <a:bodyPr wrap="square" rtlCol="0">
            <a:spAutoFit/>
          </a:bodyPr>
          <a:lstStyle/>
          <a:p>
            <a:r>
              <a:rPr lang="zh-CN" altLang="en-US" sz="2800" b="1" dirty="0">
                <a:solidFill>
                  <a:srgbClr val="FF0000"/>
                </a:solidFill>
                <a:latin typeface="微软雅黑" pitchFamily="34" charset="-122"/>
                <a:ea typeface="微软雅黑" pitchFamily="34" charset="-122"/>
              </a:rPr>
              <a:t>问题八</a:t>
            </a:r>
            <a:r>
              <a:rPr lang="zh-CN" altLang="en-US" sz="2800" b="1" dirty="0" smtClean="0">
                <a:solidFill>
                  <a:srgbClr val="FF0000"/>
                </a:solidFill>
                <a:latin typeface="微软雅黑" pitchFamily="34" charset="-122"/>
                <a:ea typeface="微软雅黑" pitchFamily="34" charset="-122"/>
              </a:rPr>
              <a:t>：</a:t>
            </a:r>
            <a:r>
              <a:rPr lang="zh-CN" altLang="en-US" sz="2800" b="1" dirty="0" smtClean="0">
                <a:latin typeface="微软雅黑" pitchFamily="34" charset="-122"/>
                <a:ea typeface="微软雅黑" pitchFamily="34" charset="-122"/>
              </a:rPr>
              <a:t>补充资料？</a:t>
            </a:r>
            <a:endParaRPr lang="zh-CN" altLang="en-US" sz="2800" b="1" dirty="0">
              <a:latin typeface="微软雅黑" pitchFamily="34" charset="-122"/>
              <a:ea typeface="微软雅黑" pitchFamily="34" charset="-122"/>
            </a:endParaRPr>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3875" y="1936376"/>
            <a:ext cx="7842325" cy="1294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2468"/>
                                        </p:tgtEl>
                                        <p:attrNameLst>
                                          <p:attrName>style.visibility</p:attrName>
                                        </p:attrNameLst>
                                      </p:cBhvr>
                                      <p:to>
                                        <p:strVal val="visible"/>
                                      </p:to>
                                    </p:set>
                                    <p:animEffect transition="in" filter="fade">
                                      <p:cBhvr>
                                        <p:cTn id="20" dur="1000"/>
                                        <p:tgtEl>
                                          <p:spTgt spid="62468"/>
                                        </p:tgtEl>
                                      </p:cBhvr>
                                    </p:animEffect>
                                    <p:anim calcmode="lin" valueType="num">
                                      <p:cBhvr>
                                        <p:cTn id="21" dur="1000" fill="hold"/>
                                        <p:tgtEl>
                                          <p:spTgt spid="62468"/>
                                        </p:tgtEl>
                                        <p:attrNameLst>
                                          <p:attrName>ppt_x</p:attrName>
                                        </p:attrNameLst>
                                      </p:cBhvr>
                                      <p:tavLst>
                                        <p:tav tm="0">
                                          <p:val>
                                            <p:strVal val="#ppt_x"/>
                                          </p:val>
                                        </p:tav>
                                        <p:tav tm="100000">
                                          <p:val>
                                            <p:strVal val="#ppt_x"/>
                                          </p:val>
                                        </p:tav>
                                      </p:tavLst>
                                    </p:anim>
                                    <p:anim calcmode="lin" valueType="num">
                                      <p:cBhvr>
                                        <p:cTn id="22" dur="1000" fill="hold"/>
                                        <p:tgtEl>
                                          <p:spTgt spid="624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 name="矩形 3"/>
          <p:cNvSpPr>
            <a:spLocks noChangeArrowheads="1"/>
          </p:cNvSpPr>
          <p:nvPr/>
        </p:nvSpPr>
        <p:spPr bwMode="auto">
          <a:xfrm>
            <a:off x="6201429" y="172325"/>
            <a:ext cx="5990572"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r>
              <a:rPr lang="zh-CN" altLang="en-US" sz="3200" b="1" dirty="0" smtClean="0">
                <a:solidFill>
                  <a:srgbClr val="31B6FD">
                    <a:lumMod val="75000"/>
                  </a:srgbClr>
                </a:solidFill>
                <a:latin typeface="微软雅黑" pitchFamily="34" charset="-122"/>
                <a:ea typeface="微软雅黑" pitchFamily="34" charset="-122"/>
                <a:sym typeface="Arial" pitchFamily="34" charset="0"/>
              </a:rPr>
              <a:t>财务状况表中</a:t>
            </a:r>
            <a:r>
              <a:rPr lang="zh-CN" altLang="en-US" sz="3200" b="1" dirty="0">
                <a:solidFill>
                  <a:srgbClr val="31B6FD">
                    <a:lumMod val="75000"/>
                  </a:srgbClr>
                </a:solidFill>
                <a:latin typeface="微软雅黑" pitchFamily="34" charset="-122"/>
                <a:ea typeface="微软雅黑" pitchFamily="34" charset="-122"/>
                <a:sym typeface="Arial" pitchFamily="34" charset="0"/>
              </a:rPr>
              <a:t>研发费用填报</a:t>
            </a:r>
            <a:r>
              <a:rPr lang="zh-CN" altLang="en-US" sz="3200" b="1" dirty="0" smtClean="0">
                <a:solidFill>
                  <a:srgbClr val="31B6FD">
                    <a:lumMod val="75000"/>
                  </a:srgbClr>
                </a:solidFill>
                <a:latin typeface="微软雅黑" pitchFamily="34" charset="-122"/>
                <a:ea typeface="微软雅黑" pitchFamily="34" charset="-122"/>
                <a:sym typeface="Arial" pitchFamily="34" charset="0"/>
              </a:rPr>
              <a:t>说明</a:t>
            </a:r>
            <a:endParaRPr lang="zh-CN" altLang="en-US" sz="3200" b="1" dirty="0">
              <a:solidFill>
                <a:srgbClr val="31B6FD">
                  <a:lumMod val="75000"/>
                </a:srgbClr>
              </a:solidFill>
              <a:latin typeface="微软雅黑" pitchFamily="34" charset="-122"/>
              <a:ea typeface="微软雅黑" pitchFamily="34" charset="-122"/>
              <a:sym typeface="Arial" pitchFamily="34" charset="0"/>
            </a:endParaRPr>
          </a:p>
        </p:txBody>
      </p:sp>
      <p:cxnSp>
        <p:nvCxnSpPr>
          <p:cNvPr id="4" name="直接连接符 3"/>
          <p:cNvCxnSpPr/>
          <p:nvPr/>
        </p:nvCxnSpPr>
        <p:spPr bwMode="auto">
          <a:xfrm flipV="1">
            <a:off x="480060" y="170624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文本框 9"/>
          <p:cNvSpPr txBox="1"/>
          <p:nvPr/>
        </p:nvSpPr>
        <p:spPr>
          <a:xfrm>
            <a:off x="1256224" y="1045641"/>
            <a:ext cx="4619625" cy="521970"/>
          </a:xfrm>
          <a:prstGeom prst="rect">
            <a:avLst/>
          </a:prstGeom>
          <a:noFill/>
        </p:spPr>
        <p:txBody>
          <a:bodyPr wrap="square" rtlCol="0">
            <a:spAutoFit/>
          </a:bodyPr>
          <a:lstStyle/>
          <a:p>
            <a:r>
              <a:rPr lang="zh-CN" altLang="en-US" sz="2800" b="1" dirty="0" smtClean="0">
                <a:solidFill>
                  <a:srgbClr val="FF0000"/>
                </a:solidFill>
                <a:latin typeface="微软雅黑" pitchFamily="34" charset="-122"/>
                <a:ea typeface="微软雅黑" pitchFamily="34" charset="-122"/>
              </a:rPr>
              <a:t>数据审核重点关联报表指标</a:t>
            </a:r>
            <a:endParaRPr lang="zh-CN" altLang="en-US" sz="2800" b="1" dirty="0">
              <a:solidFill>
                <a:srgbClr val="FF0000"/>
              </a:solidFill>
              <a:latin typeface="微软雅黑" pitchFamily="34" charset="-122"/>
              <a:ea typeface="微软雅黑" pitchFamily="34" charset="-122"/>
            </a:endParaRPr>
          </a:p>
        </p:txBody>
      </p:sp>
      <p:sp>
        <p:nvSpPr>
          <p:cNvPr id="11" name="Rectangle 3"/>
          <p:cNvSpPr>
            <a:spLocks noGrp="1"/>
          </p:cNvSpPr>
          <p:nvPr/>
        </p:nvSpPr>
        <p:spPr>
          <a:xfrm>
            <a:off x="1024350" y="2495773"/>
            <a:ext cx="5083374" cy="3402751"/>
          </a:xfrm>
          <a:prstGeom prst="rect">
            <a:avLst/>
          </a:prstGeom>
          <a:noFill/>
          <a:ln w="9525">
            <a:noFill/>
          </a:ln>
        </p:spPr>
        <p:txBody>
          <a:bodyPr anchor="t"/>
          <a:lstStyle/>
          <a:p>
            <a:pPr>
              <a:lnSpc>
                <a:spcPct val="150000"/>
              </a:lnSpc>
              <a:spcBef>
                <a:spcPct val="20000"/>
              </a:spcBef>
            </a:pPr>
            <a:r>
              <a:rPr lang="zh-CN" altLang="en-US" sz="2000" b="1" dirty="0" smtClean="0">
                <a:latin typeface="华文细黑" panose="02010600040101010101" pitchFamily="2" charset="-122"/>
                <a:ea typeface="华文细黑" panose="02010600040101010101" pitchFamily="2" charset="-122"/>
                <a:sym typeface="+mn-ea"/>
              </a:rPr>
              <a:t>        企业</a:t>
            </a:r>
            <a:r>
              <a:rPr lang="zh-CN" altLang="en-US" sz="2000" b="1" dirty="0">
                <a:latin typeface="华文细黑" panose="02010600040101010101" pitchFamily="2" charset="-122"/>
                <a:ea typeface="华文细黑" panose="02010600040101010101" pitchFamily="2" charset="-122"/>
                <a:sym typeface="+mn-ea"/>
              </a:rPr>
              <a:t>研发费用</a:t>
            </a:r>
            <a:r>
              <a:rPr lang="zh-CN" altLang="en-US" sz="2000" b="1" dirty="0" smtClean="0">
                <a:latin typeface="华文细黑" panose="02010600040101010101" pitchFamily="2" charset="-122"/>
                <a:ea typeface="华文细黑" panose="02010600040101010101" pitchFamily="2" charset="-122"/>
                <a:sym typeface="+mn-ea"/>
              </a:rPr>
              <a:t>依据有关</a:t>
            </a:r>
            <a:r>
              <a:rPr lang="zh-CN" altLang="en-US" sz="2000" b="1" dirty="0">
                <a:latin typeface="华文细黑" panose="02010600040101010101" pitchFamily="2" charset="-122"/>
                <a:ea typeface="华文细黑" panose="02010600040101010101" pitchFamily="2" charset="-122"/>
                <a:sym typeface="+mn-ea"/>
              </a:rPr>
              <a:t>研究开发会计科目或向税务部门提供的有关研究开发辅助账</a:t>
            </a:r>
            <a:r>
              <a:rPr lang="zh-CN" altLang="en-US" sz="2000" b="1" dirty="0" smtClean="0">
                <a:latin typeface="华文细黑" panose="02010600040101010101" pitchFamily="2" charset="-122"/>
                <a:ea typeface="华文细黑" panose="02010600040101010101" pitchFamily="2" charset="-122"/>
                <a:sym typeface="+mn-ea"/>
              </a:rPr>
              <a:t>填报，因此在上报研发统计报表前，还要注意关联审核统计一套表中</a:t>
            </a:r>
            <a:r>
              <a:rPr lang="zh-CN" altLang="en-US" sz="2000" b="1" dirty="0" smtClean="0">
                <a:solidFill>
                  <a:srgbClr val="FF0000"/>
                </a:solidFill>
                <a:latin typeface="华文细黑" panose="02010600040101010101" pitchFamily="2" charset="-122"/>
                <a:ea typeface="华文细黑" panose="02010600040101010101" pitchFamily="2" charset="-122"/>
                <a:sym typeface="+mn-ea"/>
              </a:rPr>
              <a:t>企业财务状况</a:t>
            </a:r>
            <a:r>
              <a:rPr lang="zh-CN" altLang="en-US" sz="2000" b="1" dirty="0" smtClean="0">
                <a:latin typeface="华文细黑" panose="02010600040101010101" pitchFamily="2" charset="-122"/>
                <a:ea typeface="华文细黑" panose="02010600040101010101" pitchFamily="2" charset="-122"/>
                <a:sym typeface="+mn-ea"/>
              </a:rPr>
              <a:t>表（定报</a:t>
            </a:r>
            <a:r>
              <a:rPr lang="en-US" altLang="zh-CN" sz="2000" b="1" dirty="0" smtClean="0">
                <a:latin typeface="华文细黑" panose="02010600040101010101" pitchFamily="2" charset="-122"/>
                <a:ea typeface="华文细黑" panose="02010600040101010101" pitchFamily="2" charset="-122"/>
                <a:sym typeface="+mn-ea"/>
              </a:rPr>
              <a:t>203</a:t>
            </a:r>
            <a:r>
              <a:rPr lang="zh-CN" altLang="en-US" sz="2000" b="1" dirty="0" smtClean="0">
                <a:latin typeface="华文细黑" panose="02010600040101010101" pitchFamily="2" charset="-122"/>
                <a:ea typeface="华文细黑" panose="02010600040101010101" pitchFamily="2" charset="-122"/>
                <a:sym typeface="+mn-ea"/>
              </a:rPr>
              <a:t>表，年报</a:t>
            </a:r>
            <a:r>
              <a:rPr lang="en-US" altLang="zh-CN" sz="2000" b="1" dirty="0" smtClean="0">
                <a:latin typeface="华文细黑" panose="02010600040101010101" pitchFamily="2" charset="-122"/>
                <a:ea typeface="华文细黑" panose="02010600040101010101" pitchFamily="2" charset="-122"/>
                <a:sym typeface="+mn-ea"/>
              </a:rPr>
              <a:t>103-1</a:t>
            </a:r>
            <a:r>
              <a:rPr lang="zh-CN" altLang="en-US" sz="2000" b="1" dirty="0" smtClean="0">
                <a:latin typeface="华文细黑" panose="02010600040101010101" pitchFamily="2" charset="-122"/>
                <a:ea typeface="华文细黑" panose="02010600040101010101" pitchFamily="2" charset="-122"/>
                <a:sym typeface="+mn-ea"/>
              </a:rPr>
              <a:t>、</a:t>
            </a:r>
            <a:r>
              <a:rPr lang="en-US" altLang="zh-CN" sz="2000" b="1" dirty="0" smtClean="0">
                <a:latin typeface="华文细黑" panose="02010600040101010101" pitchFamily="2" charset="-122"/>
                <a:ea typeface="华文细黑" panose="02010600040101010101" pitchFamily="2" charset="-122"/>
                <a:sym typeface="+mn-ea"/>
              </a:rPr>
              <a:t>-2</a:t>
            </a:r>
            <a:r>
              <a:rPr lang="zh-CN" altLang="en-US" sz="2000" b="1" dirty="0" smtClean="0">
                <a:latin typeface="华文细黑" panose="02010600040101010101" pitchFamily="2" charset="-122"/>
                <a:ea typeface="华文细黑" panose="02010600040101010101" pitchFamily="2" charset="-122"/>
                <a:sym typeface="+mn-ea"/>
              </a:rPr>
              <a:t>表）的</a:t>
            </a:r>
            <a:r>
              <a:rPr lang="zh-CN" altLang="en-US" sz="2000" b="1" dirty="0" smtClean="0">
                <a:solidFill>
                  <a:srgbClr val="FF0000"/>
                </a:solidFill>
                <a:latin typeface="华文细黑" panose="02010600040101010101" pitchFamily="2" charset="-122"/>
                <a:ea typeface="华文细黑" panose="02010600040101010101" pitchFamily="2" charset="-122"/>
                <a:sym typeface="+mn-ea"/>
              </a:rPr>
              <a:t>研发费用</a:t>
            </a:r>
            <a:r>
              <a:rPr lang="zh-CN" altLang="en-US" sz="2000" b="1" dirty="0" smtClean="0">
                <a:latin typeface="华文细黑" panose="02010600040101010101" pitchFamily="2" charset="-122"/>
                <a:ea typeface="华文细黑" panose="02010600040101010101" pitchFamily="2" charset="-122"/>
                <a:sym typeface="+mn-ea"/>
              </a:rPr>
              <a:t>，</a:t>
            </a:r>
            <a:r>
              <a:rPr lang="zh-CN" altLang="en-US" sz="2000" b="1" dirty="0">
                <a:latin typeface="华文细黑" panose="02010600040101010101" pitchFamily="2" charset="-122"/>
                <a:ea typeface="华文细黑" panose="02010600040101010101" pitchFamily="2" charset="-122"/>
                <a:sym typeface="+mn-ea"/>
              </a:rPr>
              <a:t>两者相差不应过</a:t>
            </a:r>
            <a:r>
              <a:rPr lang="zh-CN" altLang="en-US" sz="2000" b="1" dirty="0" smtClean="0">
                <a:latin typeface="华文细黑" panose="02010600040101010101" pitchFamily="2" charset="-122"/>
                <a:ea typeface="华文细黑" panose="02010600040101010101" pitchFamily="2" charset="-122"/>
                <a:sym typeface="+mn-ea"/>
              </a:rPr>
              <a:t>大，如果是财务状况表漏报误研发费用应及时补报和更正。</a:t>
            </a:r>
            <a:endParaRPr lang="zh-CN" altLang="en-US" sz="2000" b="1" dirty="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endParaRPr>
          </a:p>
        </p:txBody>
      </p:sp>
      <p:sp>
        <p:nvSpPr>
          <p:cNvPr id="12" name="文本框 51"/>
          <p:cNvSpPr txBox="1"/>
          <p:nvPr/>
        </p:nvSpPr>
        <p:spPr>
          <a:xfrm>
            <a:off x="8586470" y="911175"/>
            <a:ext cx="1554480" cy="368300"/>
          </a:xfrm>
          <a:prstGeom prst="rect">
            <a:avLst/>
          </a:prstGeom>
          <a:noFill/>
        </p:spPr>
        <p:txBody>
          <a:bodyPr wrap="none" rtlCol="0" anchor="t">
            <a:spAutoFit/>
          </a:bodyPr>
          <a:lstStyle/>
          <a:p>
            <a:pPr marL="0" marR="0" lvl="0" indent="0" algn="l" defTabSz="685800" eaLnBrk="1" latinLnBrk="0" hangingPunct="1">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微软雅黑" pitchFamily="34" charset="-122"/>
                <a:sym typeface="+mn-ea"/>
              </a:rPr>
              <a:t>企业财务状况</a:t>
            </a:r>
            <a:endParaRPr kumimoji="0" lang="zh-CN" altLang="en-US" sz="1800" b="0" i="0" u="none" strike="noStrike" kern="0" cap="none" spc="0" normalizeH="0" baseline="0" noProof="0" dirty="0">
              <a:ln>
                <a:noFill/>
              </a:ln>
              <a:solidFill>
                <a:sysClr val="windowText" lastClr="000000"/>
              </a:solidFill>
              <a:effectLst/>
              <a:uLnTx/>
              <a:uFillTx/>
            </a:endParaRPr>
          </a:p>
        </p:txBody>
      </p:sp>
      <p:pic>
        <p:nvPicPr>
          <p:cNvPr id="13" name="内容占位符 6"/>
          <p:cNvPicPr>
            <a:picLocks noChangeAspect="1"/>
          </p:cNvPicPr>
          <p:nvPr/>
        </p:nvPicPr>
        <p:blipFill>
          <a:blip r:embed="rId1"/>
          <a:srcRect/>
          <a:stretch>
            <a:fillRect/>
          </a:stretch>
        </p:blipFill>
        <p:spPr>
          <a:xfrm>
            <a:off x="7047865" y="1296670"/>
            <a:ext cx="4631690" cy="5516880"/>
          </a:xfrm>
          <a:prstGeom prst="rect">
            <a:avLst/>
          </a:prstGeom>
          <a:noFill/>
          <a:ln w="9525">
            <a:noFill/>
          </a:ln>
        </p:spPr>
      </p:pic>
      <p:cxnSp>
        <p:nvCxnSpPr>
          <p:cNvPr id="14" name="直接连接符 13"/>
          <p:cNvCxnSpPr/>
          <p:nvPr/>
        </p:nvCxnSpPr>
        <p:spPr>
          <a:xfrm>
            <a:off x="7047865" y="4315461"/>
            <a:ext cx="848248" cy="0"/>
          </a:xfrm>
          <a:prstGeom prst="line">
            <a:avLst/>
          </a:prstGeom>
          <a:noFill/>
          <a:ln w="38100" cap="flat" cmpd="sng" algn="ctr">
            <a:solidFill>
              <a:srgbClr val="FF0000"/>
            </a:solidFill>
            <a:prstDash val="solid"/>
          </a:ln>
          <a:effectLst/>
        </p:spPr>
      </p:cxnSp>
      <p:sp>
        <p:nvSpPr>
          <p:cNvPr id="15"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5" name="任意多边形 14"/>
          <p:cNvSpPr/>
          <p:nvPr/>
        </p:nvSpPr>
        <p:spPr>
          <a:xfrm>
            <a:off x="808892" y="1213338"/>
            <a:ext cx="6541477" cy="2628900"/>
          </a:xfrm>
          <a:custGeom>
            <a:avLst/>
            <a:gdLst>
              <a:gd name="connsiteX0" fmla="*/ 0 w 6541477"/>
              <a:gd name="connsiteY0" fmla="*/ 0 h 2628900"/>
              <a:gd name="connsiteX1" fmla="*/ 316523 w 6541477"/>
              <a:gd name="connsiteY1" fmla="*/ 79131 h 2628900"/>
              <a:gd name="connsiteX2" fmla="*/ 773723 w 6541477"/>
              <a:gd name="connsiteY2" fmla="*/ 263770 h 2628900"/>
              <a:gd name="connsiteX3" fmla="*/ 1178170 w 6541477"/>
              <a:gd name="connsiteY3" fmla="*/ 413239 h 2628900"/>
              <a:gd name="connsiteX4" fmla="*/ 1406770 w 6541477"/>
              <a:gd name="connsiteY4" fmla="*/ 492370 h 2628900"/>
              <a:gd name="connsiteX5" fmla="*/ 1608993 w 6541477"/>
              <a:gd name="connsiteY5" fmla="*/ 580293 h 2628900"/>
              <a:gd name="connsiteX6" fmla="*/ 2083777 w 6541477"/>
              <a:gd name="connsiteY6" fmla="*/ 747347 h 2628900"/>
              <a:gd name="connsiteX7" fmla="*/ 2540977 w 6541477"/>
              <a:gd name="connsiteY7" fmla="*/ 923193 h 2628900"/>
              <a:gd name="connsiteX8" fmla="*/ 2787162 w 6541477"/>
              <a:gd name="connsiteY8" fmla="*/ 1011116 h 2628900"/>
              <a:gd name="connsiteX9" fmla="*/ 3138854 w 6541477"/>
              <a:gd name="connsiteY9" fmla="*/ 1125416 h 2628900"/>
              <a:gd name="connsiteX10" fmla="*/ 3253154 w 6541477"/>
              <a:gd name="connsiteY10" fmla="*/ 1160585 h 2628900"/>
              <a:gd name="connsiteX11" fmla="*/ 3341077 w 6541477"/>
              <a:gd name="connsiteY11" fmla="*/ 1204547 h 2628900"/>
              <a:gd name="connsiteX12" fmla="*/ 3411416 w 6541477"/>
              <a:gd name="connsiteY12" fmla="*/ 1230924 h 2628900"/>
              <a:gd name="connsiteX13" fmla="*/ 3481754 w 6541477"/>
              <a:gd name="connsiteY13" fmla="*/ 1266093 h 2628900"/>
              <a:gd name="connsiteX14" fmla="*/ 3560885 w 6541477"/>
              <a:gd name="connsiteY14" fmla="*/ 1301262 h 2628900"/>
              <a:gd name="connsiteX15" fmla="*/ 3613639 w 6541477"/>
              <a:gd name="connsiteY15" fmla="*/ 1354016 h 2628900"/>
              <a:gd name="connsiteX16" fmla="*/ 3807070 w 6541477"/>
              <a:gd name="connsiteY16" fmla="*/ 1494693 h 2628900"/>
              <a:gd name="connsiteX17" fmla="*/ 3851031 w 6541477"/>
              <a:gd name="connsiteY17" fmla="*/ 1538654 h 2628900"/>
              <a:gd name="connsiteX18" fmla="*/ 3921370 w 6541477"/>
              <a:gd name="connsiteY18" fmla="*/ 1626577 h 2628900"/>
              <a:gd name="connsiteX19" fmla="*/ 3947746 w 6541477"/>
              <a:gd name="connsiteY19" fmla="*/ 1661747 h 2628900"/>
              <a:gd name="connsiteX20" fmla="*/ 3974123 w 6541477"/>
              <a:gd name="connsiteY20" fmla="*/ 1705708 h 2628900"/>
              <a:gd name="connsiteX21" fmla="*/ 4018085 w 6541477"/>
              <a:gd name="connsiteY21" fmla="*/ 1855177 h 2628900"/>
              <a:gd name="connsiteX22" fmla="*/ 4079631 w 6541477"/>
              <a:gd name="connsiteY22" fmla="*/ 1978270 h 2628900"/>
              <a:gd name="connsiteX23" fmla="*/ 4114800 w 6541477"/>
              <a:gd name="connsiteY23" fmla="*/ 2083777 h 2628900"/>
              <a:gd name="connsiteX24" fmla="*/ 4132385 w 6541477"/>
              <a:gd name="connsiteY24" fmla="*/ 2136531 h 2628900"/>
              <a:gd name="connsiteX25" fmla="*/ 4158762 w 6541477"/>
              <a:gd name="connsiteY25" fmla="*/ 2198077 h 2628900"/>
              <a:gd name="connsiteX26" fmla="*/ 4193931 w 6541477"/>
              <a:gd name="connsiteY26" fmla="*/ 2303585 h 2628900"/>
              <a:gd name="connsiteX27" fmla="*/ 4202723 w 6541477"/>
              <a:gd name="connsiteY27" fmla="*/ 2347547 h 2628900"/>
              <a:gd name="connsiteX28" fmla="*/ 4237893 w 6541477"/>
              <a:gd name="connsiteY28" fmla="*/ 2400300 h 2628900"/>
              <a:gd name="connsiteX29" fmla="*/ 4290646 w 6541477"/>
              <a:gd name="connsiteY29" fmla="*/ 2497016 h 2628900"/>
              <a:gd name="connsiteX30" fmla="*/ 4378570 w 6541477"/>
              <a:gd name="connsiteY30" fmla="*/ 2567354 h 2628900"/>
              <a:gd name="connsiteX31" fmla="*/ 4431323 w 6541477"/>
              <a:gd name="connsiteY31" fmla="*/ 2593731 h 2628900"/>
              <a:gd name="connsiteX32" fmla="*/ 4580793 w 6541477"/>
              <a:gd name="connsiteY32" fmla="*/ 2620108 h 2628900"/>
              <a:gd name="connsiteX33" fmla="*/ 4695093 w 6541477"/>
              <a:gd name="connsiteY33" fmla="*/ 2628900 h 2628900"/>
              <a:gd name="connsiteX34" fmla="*/ 5152293 w 6541477"/>
              <a:gd name="connsiteY34" fmla="*/ 2611316 h 2628900"/>
              <a:gd name="connsiteX35" fmla="*/ 5539154 w 6541477"/>
              <a:gd name="connsiteY35" fmla="*/ 2558562 h 2628900"/>
              <a:gd name="connsiteX36" fmla="*/ 5987562 w 6541477"/>
              <a:gd name="connsiteY36" fmla="*/ 2497016 h 2628900"/>
              <a:gd name="connsiteX37" fmla="*/ 6277708 w 6541477"/>
              <a:gd name="connsiteY37" fmla="*/ 2435470 h 2628900"/>
              <a:gd name="connsiteX38" fmla="*/ 6356839 w 6541477"/>
              <a:gd name="connsiteY38" fmla="*/ 2417885 h 2628900"/>
              <a:gd name="connsiteX39" fmla="*/ 6435970 w 6541477"/>
              <a:gd name="connsiteY39" fmla="*/ 2409093 h 2628900"/>
              <a:gd name="connsiteX40" fmla="*/ 6541477 w 6541477"/>
              <a:gd name="connsiteY40" fmla="*/ 2400300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41477" h="2628900">
                <a:moveTo>
                  <a:pt x="0" y="0"/>
                </a:moveTo>
                <a:cubicBezTo>
                  <a:pt x="105508" y="26377"/>
                  <a:pt x="211796" y="49807"/>
                  <a:pt x="316523" y="79131"/>
                </a:cubicBezTo>
                <a:cubicBezTo>
                  <a:pt x="426951" y="110051"/>
                  <a:pt x="750205" y="255079"/>
                  <a:pt x="773723" y="263770"/>
                </a:cubicBezTo>
                <a:lnTo>
                  <a:pt x="1178170" y="413239"/>
                </a:lnTo>
                <a:cubicBezTo>
                  <a:pt x="1254013" y="440627"/>
                  <a:pt x="1332821" y="460218"/>
                  <a:pt x="1406770" y="492370"/>
                </a:cubicBezTo>
                <a:cubicBezTo>
                  <a:pt x="1474178" y="521678"/>
                  <a:pt x="1540207" y="554386"/>
                  <a:pt x="1608993" y="580293"/>
                </a:cubicBezTo>
                <a:cubicBezTo>
                  <a:pt x="1765999" y="639425"/>
                  <a:pt x="1926049" y="690170"/>
                  <a:pt x="2083777" y="747347"/>
                </a:cubicBezTo>
                <a:cubicBezTo>
                  <a:pt x="2237286" y="802994"/>
                  <a:pt x="2387858" y="866482"/>
                  <a:pt x="2540977" y="923193"/>
                </a:cubicBezTo>
                <a:cubicBezTo>
                  <a:pt x="2622691" y="953457"/>
                  <a:pt x="2703799" y="985745"/>
                  <a:pt x="2787162" y="1011116"/>
                </a:cubicBezTo>
                <a:cubicBezTo>
                  <a:pt x="3234724" y="1147330"/>
                  <a:pt x="2776875" y="1004756"/>
                  <a:pt x="3138854" y="1125416"/>
                </a:cubicBezTo>
                <a:cubicBezTo>
                  <a:pt x="3176671" y="1138022"/>
                  <a:pt x="3216032" y="1146059"/>
                  <a:pt x="3253154" y="1160585"/>
                </a:cubicBezTo>
                <a:cubicBezTo>
                  <a:pt x="3283668" y="1172525"/>
                  <a:pt x="3311134" y="1191239"/>
                  <a:pt x="3341077" y="1204547"/>
                </a:cubicBezTo>
                <a:cubicBezTo>
                  <a:pt x="3363959" y="1214717"/>
                  <a:pt x="3388475" y="1220887"/>
                  <a:pt x="3411416" y="1230924"/>
                </a:cubicBezTo>
                <a:cubicBezTo>
                  <a:pt x="3435432" y="1241431"/>
                  <a:pt x="3458036" y="1254931"/>
                  <a:pt x="3481754" y="1266093"/>
                </a:cubicBezTo>
                <a:cubicBezTo>
                  <a:pt x="3507871" y="1278383"/>
                  <a:pt x="3534508" y="1289539"/>
                  <a:pt x="3560885" y="1301262"/>
                </a:cubicBezTo>
                <a:cubicBezTo>
                  <a:pt x="3578470" y="1318847"/>
                  <a:pt x="3594009" y="1338748"/>
                  <a:pt x="3613639" y="1354016"/>
                </a:cubicBezTo>
                <a:cubicBezTo>
                  <a:pt x="3696173" y="1418210"/>
                  <a:pt x="3734269" y="1421892"/>
                  <a:pt x="3807070" y="1494693"/>
                </a:cubicBezTo>
                <a:cubicBezTo>
                  <a:pt x="3821724" y="1509347"/>
                  <a:pt x="3837459" y="1522994"/>
                  <a:pt x="3851031" y="1538654"/>
                </a:cubicBezTo>
                <a:cubicBezTo>
                  <a:pt x="3875612" y="1567017"/>
                  <a:pt x="3898182" y="1597065"/>
                  <a:pt x="3921370" y="1626577"/>
                </a:cubicBezTo>
                <a:cubicBezTo>
                  <a:pt x="3930423" y="1638100"/>
                  <a:pt x="3940207" y="1649181"/>
                  <a:pt x="3947746" y="1661747"/>
                </a:cubicBezTo>
                <a:lnTo>
                  <a:pt x="3974123" y="1705708"/>
                </a:lnTo>
                <a:cubicBezTo>
                  <a:pt x="3984001" y="1755093"/>
                  <a:pt x="3993536" y="1812215"/>
                  <a:pt x="4018085" y="1855177"/>
                </a:cubicBezTo>
                <a:cubicBezTo>
                  <a:pt x="4049402" y="1909984"/>
                  <a:pt x="4058045" y="1919679"/>
                  <a:pt x="4079631" y="1978270"/>
                </a:cubicBezTo>
                <a:cubicBezTo>
                  <a:pt x="4092447" y="2013056"/>
                  <a:pt x="4103077" y="2048608"/>
                  <a:pt x="4114800" y="2083777"/>
                </a:cubicBezTo>
                <a:cubicBezTo>
                  <a:pt x="4120662" y="2101362"/>
                  <a:pt x="4125083" y="2119494"/>
                  <a:pt x="4132385" y="2136531"/>
                </a:cubicBezTo>
                <a:cubicBezTo>
                  <a:pt x="4141177" y="2157046"/>
                  <a:pt x="4151046" y="2177133"/>
                  <a:pt x="4158762" y="2198077"/>
                </a:cubicBezTo>
                <a:cubicBezTo>
                  <a:pt x="4171578" y="2232863"/>
                  <a:pt x="4186661" y="2267233"/>
                  <a:pt x="4193931" y="2303585"/>
                </a:cubicBezTo>
                <a:cubicBezTo>
                  <a:pt x="4196862" y="2318239"/>
                  <a:pt x="4196539" y="2333942"/>
                  <a:pt x="4202723" y="2347547"/>
                </a:cubicBezTo>
                <a:cubicBezTo>
                  <a:pt x="4211468" y="2366787"/>
                  <a:pt x="4227244" y="2382045"/>
                  <a:pt x="4237893" y="2400300"/>
                </a:cubicBezTo>
                <a:cubicBezTo>
                  <a:pt x="4246334" y="2414770"/>
                  <a:pt x="4276389" y="2482759"/>
                  <a:pt x="4290646" y="2497016"/>
                </a:cubicBezTo>
                <a:cubicBezTo>
                  <a:pt x="4317185" y="2523555"/>
                  <a:pt x="4345000" y="2550569"/>
                  <a:pt x="4378570" y="2567354"/>
                </a:cubicBezTo>
                <a:cubicBezTo>
                  <a:pt x="4396154" y="2576146"/>
                  <a:pt x="4412808" y="2587119"/>
                  <a:pt x="4431323" y="2593731"/>
                </a:cubicBezTo>
                <a:cubicBezTo>
                  <a:pt x="4481614" y="2611692"/>
                  <a:pt x="4527931" y="2615302"/>
                  <a:pt x="4580793" y="2620108"/>
                </a:cubicBezTo>
                <a:cubicBezTo>
                  <a:pt x="4618849" y="2623567"/>
                  <a:pt x="4656993" y="2625969"/>
                  <a:pt x="4695093" y="2628900"/>
                </a:cubicBezTo>
                <a:cubicBezTo>
                  <a:pt x="4847493" y="2623039"/>
                  <a:pt x="5000307" y="2623981"/>
                  <a:pt x="5152293" y="2611316"/>
                </a:cubicBezTo>
                <a:cubicBezTo>
                  <a:pt x="5281991" y="2600508"/>
                  <a:pt x="5410132" y="2575638"/>
                  <a:pt x="5539154" y="2558562"/>
                </a:cubicBezTo>
                <a:cubicBezTo>
                  <a:pt x="5683358" y="2539476"/>
                  <a:pt x="5845022" y="2523148"/>
                  <a:pt x="5987562" y="2497016"/>
                </a:cubicBezTo>
                <a:cubicBezTo>
                  <a:pt x="6084808" y="2479188"/>
                  <a:pt x="6181035" y="2456186"/>
                  <a:pt x="6277708" y="2435470"/>
                </a:cubicBezTo>
                <a:cubicBezTo>
                  <a:pt x="6304129" y="2429808"/>
                  <a:pt x="6329984" y="2420869"/>
                  <a:pt x="6356839" y="2417885"/>
                </a:cubicBezTo>
                <a:cubicBezTo>
                  <a:pt x="6383216" y="2414954"/>
                  <a:pt x="6409664" y="2412601"/>
                  <a:pt x="6435970" y="2409093"/>
                </a:cubicBezTo>
                <a:cubicBezTo>
                  <a:pt x="6523599" y="2397409"/>
                  <a:pt x="6453604" y="2400300"/>
                  <a:pt x="6541477" y="2400300"/>
                </a:cubicBezTo>
              </a:path>
            </a:pathLst>
          </a:custGeom>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任意多边形 15"/>
          <p:cNvSpPr/>
          <p:nvPr/>
        </p:nvSpPr>
        <p:spPr>
          <a:xfrm>
            <a:off x="1312986" y="1411898"/>
            <a:ext cx="3596053" cy="1433146"/>
          </a:xfrm>
          <a:custGeom>
            <a:avLst/>
            <a:gdLst>
              <a:gd name="connsiteX0" fmla="*/ 0 w 3596053"/>
              <a:gd name="connsiteY0" fmla="*/ 0 h 1433146"/>
              <a:gd name="connsiteX1" fmla="*/ 369277 w 3596053"/>
              <a:gd name="connsiteY1" fmla="*/ 131885 h 1433146"/>
              <a:gd name="connsiteX2" fmla="*/ 852853 w 3596053"/>
              <a:gd name="connsiteY2" fmla="*/ 246185 h 1433146"/>
              <a:gd name="connsiteX3" fmla="*/ 1090246 w 3596053"/>
              <a:gd name="connsiteY3" fmla="*/ 307731 h 1433146"/>
              <a:gd name="connsiteX4" fmla="*/ 1327638 w 3596053"/>
              <a:gd name="connsiteY4" fmla="*/ 342900 h 1433146"/>
              <a:gd name="connsiteX5" fmla="*/ 1828800 w 3596053"/>
              <a:gd name="connsiteY5" fmla="*/ 439615 h 1433146"/>
              <a:gd name="connsiteX6" fmla="*/ 2074984 w 3596053"/>
              <a:gd name="connsiteY6" fmla="*/ 527539 h 1433146"/>
              <a:gd name="connsiteX7" fmla="*/ 2110153 w 3596053"/>
              <a:gd name="connsiteY7" fmla="*/ 553915 h 1433146"/>
              <a:gd name="connsiteX8" fmla="*/ 2127738 w 3596053"/>
              <a:gd name="connsiteY8" fmla="*/ 589085 h 1433146"/>
              <a:gd name="connsiteX9" fmla="*/ 2110153 w 3596053"/>
              <a:gd name="connsiteY9" fmla="*/ 756139 h 1433146"/>
              <a:gd name="connsiteX10" fmla="*/ 2101361 w 3596053"/>
              <a:gd name="connsiteY10" fmla="*/ 826477 h 1433146"/>
              <a:gd name="connsiteX11" fmla="*/ 2092569 w 3596053"/>
              <a:gd name="connsiteY11" fmla="*/ 861646 h 1433146"/>
              <a:gd name="connsiteX12" fmla="*/ 2083777 w 3596053"/>
              <a:gd name="connsiteY12" fmla="*/ 905608 h 1433146"/>
              <a:gd name="connsiteX13" fmla="*/ 2110153 w 3596053"/>
              <a:gd name="connsiteY13" fmla="*/ 1063869 h 1433146"/>
              <a:gd name="connsiteX14" fmla="*/ 2154115 w 3596053"/>
              <a:gd name="connsiteY14" fmla="*/ 1107831 h 1433146"/>
              <a:gd name="connsiteX15" fmla="*/ 2286000 w 3596053"/>
              <a:gd name="connsiteY15" fmla="*/ 1195754 h 1433146"/>
              <a:gd name="connsiteX16" fmla="*/ 2365130 w 3596053"/>
              <a:gd name="connsiteY16" fmla="*/ 1222131 h 1433146"/>
              <a:gd name="connsiteX17" fmla="*/ 2681653 w 3596053"/>
              <a:gd name="connsiteY17" fmla="*/ 1257300 h 1433146"/>
              <a:gd name="connsiteX18" fmla="*/ 2919046 w 3596053"/>
              <a:gd name="connsiteY18" fmla="*/ 1266092 h 1433146"/>
              <a:gd name="connsiteX19" fmla="*/ 3050930 w 3596053"/>
              <a:gd name="connsiteY19" fmla="*/ 1283677 h 1433146"/>
              <a:gd name="connsiteX20" fmla="*/ 3165230 w 3596053"/>
              <a:gd name="connsiteY20" fmla="*/ 1292469 h 1433146"/>
              <a:gd name="connsiteX21" fmla="*/ 3332284 w 3596053"/>
              <a:gd name="connsiteY21" fmla="*/ 1310054 h 1433146"/>
              <a:gd name="connsiteX22" fmla="*/ 3429000 w 3596053"/>
              <a:gd name="connsiteY22" fmla="*/ 1345223 h 1433146"/>
              <a:gd name="connsiteX23" fmla="*/ 3455377 w 3596053"/>
              <a:gd name="connsiteY23" fmla="*/ 1354015 h 1433146"/>
              <a:gd name="connsiteX24" fmla="*/ 3499338 w 3596053"/>
              <a:gd name="connsiteY24" fmla="*/ 1380392 h 1433146"/>
              <a:gd name="connsiteX25" fmla="*/ 3569677 w 3596053"/>
              <a:gd name="connsiteY25" fmla="*/ 1424354 h 1433146"/>
              <a:gd name="connsiteX26" fmla="*/ 3596053 w 3596053"/>
              <a:gd name="connsiteY26" fmla="*/ 1433146 h 143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96053" h="1433146">
                <a:moveTo>
                  <a:pt x="0" y="0"/>
                </a:moveTo>
                <a:cubicBezTo>
                  <a:pt x="197368" y="39473"/>
                  <a:pt x="-278156" y="-58123"/>
                  <a:pt x="369277" y="131885"/>
                </a:cubicBezTo>
                <a:cubicBezTo>
                  <a:pt x="528208" y="178528"/>
                  <a:pt x="692520" y="204617"/>
                  <a:pt x="852853" y="246185"/>
                </a:cubicBezTo>
                <a:cubicBezTo>
                  <a:pt x="931984" y="266700"/>
                  <a:pt x="1010144" y="291414"/>
                  <a:pt x="1090246" y="307731"/>
                </a:cubicBezTo>
                <a:cubicBezTo>
                  <a:pt x="1168631" y="323698"/>
                  <a:pt x="1249067" y="327879"/>
                  <a:pt x="1327638" y="342900"/>
                </a:cubicBezTo>
                <a:cubicBezTo>
                  <a:pt x="1908390" y="453926"/>
                  <a:pt x="1499169" y="398413"/>
                  <a:pt x="1828800" y="439615"/>
                </a:cubicBezTo>
                <a:cubicBezTo>
                  <a:pt x="1902642" y="463111"/>
                  <a:pt x="2001903" y="483691"/>
                  <a:pt x="2074984" y="527539"/>
                </a:cubicBezTo>
                <a:cubicBezTo>
                  <a:pt x="2087549" y="535078"/>
                  <a:pt x="2098430" y="545123"/>
                  <a:pt x="2110153" y="553915"/>
                </a:cubicBezTo>
                <a:cubicBezTo>
                  <a:pt x="2116015" y="565638"/>
                  <a:pt x="2127083" y="575994"/>
                  <a:pt x="2127738" y="589085"/>
                </a:cubicBezTo>
                <a:cubicBezTo>
                  <a:pt x="2133035" y="695014"/>
                  <a:pt x="2130911" y="693869"/>
                  <a:pt x="2110153" y="756139"/>
                </a:cubicBezTo>
                <a:cubicBezTo>
                  <a:pt x="2107222" y="779585"/>
                  <a:pt x="2105245" y="803170"/>
                  <a:pt x="2101361" y="826477"/>
                </a:cubicBezTo>
                <a:cubicBezTo>
                  <a:pt x="2099374" y="838396"/>
                  <a:pt x="2095190" y="849850"/>
                  <a:pt x="2092569" y="861646"/>
                </a:cubicBezTo>
                <a:cubicBezTo>
                  <a:pt x="2089327" y="876234"/>
                  <a:pt x="2086708" y="890954"/>
                  <a:pt x="2083777" y="905608"/>
                </a:cubicBezTo>
                <a:cubicBezTo>
                  <a:pt x="2092569" y="958362"/>
                  <a:pt x="2092583" y="1013356"/>
                  <a:pt x="2110153" y="1063869"/>
                </a:cubicBezTo>
                <a:cubicBezTo>
                  <a:pt x="2116961" y="1083443"/>
                  <a:pt x="2138781" y="1093891"/>
                  <a:pt x="2154115" y="1107831"/>
                </a:cubicBezTo>
                <a:cubicBezTo>
                  <a:pt x="2199683" y="1149256"/>
                  <a:pt x="2226890" y="1169483"/>
                  <a:pt x="2286000" y="1195754"/>
                </a:cubicBezTo>
                <a:cubicBezTo>
                  <a:pt x="2311407" y="1207046"/>
                  <a:pt x="2338242" y="1215055"/>
                  <a:pt x="2365130" y="1222131"/>
                </a:cubicBezTo>
                <a:cubicBezTo>
                  <a:pt x="2464674" y="1248327"/>
                  <a:pt x="2585165" y="1253727"/>
                  <a:pt x="2681653" y="1257300"/>
                </a:cubicBezTo>
                <a:lnTo>
                  <a:pt x="2919046" y="1266092"/>
                </a:lnTo>
                <a:cubicBezTo>
                  <a:pt x="2963007" y="1271954"/>
                  <a:pt x="3006832" y="1278952"/>
                  <a:pt x="3050930" y="1283677"/>
                </a:cubicBezTo>
                <a:cubicBezTo>
                  <a:pt x="3088925" y="1287748"/>
                  <a:pt x="3127149" y="1289296"/>
                  <a:pt x="3165230" y="1292469"/>
                </a:cubicBezTo>
                <a:cubicBezTo>
                  <a:pt x="3263597" y="1300666"/>
                  <a:pt x="3245795" y="1299243"/>
                  <a:pt x="3332284" y="1310054"/>
                </a:cubicBezTo>
                <a:cubicBezTo>
                  <a:pt x="3443136" y="1347005"/>
                  <a:pt x="3331108" y="1308515"/>
                  <a:pt x="3429000" y="1345223"/>
                </a:cubicBezTo>
                <a:cubicBezTo>
                  <a:pt x="3437678" y="1348477"/>
                  <a:pt x="3447088" y="1349870"/>
                  <a:pt x="3455377" y="1354015"/>
                </a:cubicBezTo>
                <a:cubicBezTo>
                  <a:pt x="3470662" y="1361657"/>
                  <a:pt x="3484684" y="1371600"/>
                  <a:pt x="3499338" y="1380392"/>
                </a:cubicBezTo>
                <a:cubicBezTo>
                  <a:pt x="3527205" y="1422192"/>
                  <a:pt x="3506898" y="1403427"/>
                  <a:pt x="3569677" y="1424354"/>
                </a:cubicBezTo>
                <a:lnTo>
                  <a:pt x="3596053" y="1433146"/>
                </a:lnTo>
              </a:path>
            </a:pathLst>
          </a:custGeom>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173" name="矩形 3"/>
          <p:cNvSpPr>
            <a:spLocks noChangeArrowheads="1"/>
          </p:cNvSpPr>
          <p:nvPr/>
        </p:nvSpPr>
        <p:spPr bwMode="auto">
          <a:xfrm>
            <a:off x="5916706" y="188596"/>
            <a:ext cx="6275295"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smtClean="0">
                <a:solidFill>
                  <a:schemeClr val="accent1">
                    <a:lumMod val="75000"/>
                  </a:schemeClr>
                </a:solidFill>
                <a:latin typeface="微软雅黑" pitchFamily="34" charset="-122"/>
                <a:ea typeface="微软雅黑" pitchFamily="34" charset="-122"/>
                <a:sym typeface="Arial" pitchFamily="34" charset="0"/>
              </a:rPr>
              <a:t>财务状况表中</a:t>
            </a:r>
            <a:r>
              <a:rPr lang="zh-CN" altLang="en-US" sz="3200" b="1" dirty="0">
                <a:solidFill>
                  <a:schemeClr val="accent1">
                    <a:lumMod val="75000"/>
                  </a:schemeClr>
                </a:solidFill>
                <a:latin typeface="微软雅黑" pitchFamily="34" charset="-122"/>
                <a:ea typeface="微软雅黑" pitchFamily="34" charset="-122"/>
                <a:sym typeface="Arial" pitchFamily="34" charset="0"/>
              </a:rPr>
              <a:t>研发费用填报说明</a:t>
            </a:r>
            <a:endParaRPr lang="en-US" altLang="zh-CN" sz="3200" b="1" dirty="0">
              <a:solidFill>
                <a:schemeClr val="accent1">
                  <a:lumMod val="75000"/>
                </a:schemeClr>
              </a:solidFill>
              <a:latin typeface="微软雅黑" pitchFamily="34" charset="-122"/>
              <a:ea typeface="微软雅黑" pitchFamily="34" charset="-122"/>
              <a:sym typeface="Arial" pitchFamily="34" charset="0"/>
            </a:endParaRP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文本框 4"/>
          <p:cNvSpPr txBox="1"/>
          <p:nvPr/>
        </p:nvSpPr>
        <p:spPr>
          <a:xfrm>
            <a:off x="611506" y="991870"/>
            <a:ext cx="5062463" cy="521970"/>
          </a:xfrm>
          <a:prstGeom prst="rect">
            <a:avLst/>
          </a:prstGeom>
          <a:noFill/>
        </p:spPr>
        <p:txBody>
          <a:bodyPr wrap="square" rtlCol="0">
            <a:spAutoFit/>
          </a:bodyPr>
          <a:lstStyle/>
          <a:p>
            <a:r>
              <a:rPr lang="zh-CN" altLang="en-US" sz="2800" b="1" dirty="0">
                <a:latin typeface="微软雅黑" pitchFamily="34" charset="-122"/>
                <a:ea typeface="微软雅黑" pitchFamily="34" charset="-122"/>
              </a:rPr>
              <a:t>管理费用和研发</a:t>
            </a:r>
            <a:r>
              <a:rPr lang="zh-CN" altLang="en-US" sz="2800" b="1" dirty="0" smtClean="0">
                <a:latin typeface="微软雅黑" pitchFamily="34" charset="-122"/>
                <a:ea typeface="微软雅黑" pitchFamily="34" charset="-122"/>
              </a:rPr>
              <a:t>费用</a:t>
            </a:r>
            <a:endParaRPr lang="zh-CN" altLang="en-US" sz="2800" b="1" dirty="0">
              <a:latin typeface="微软雅黑" pitchFamily="34" charset="-122"/>
              <a:ea typeface="微软雅黑" pitchFamily="34" charset="-122"/>
            </a:endParaRPr>
          </a:p>
        </p:txBody>
      </p:sp>
      <p:pic>
        <p:nvPicPr>
          <p:cNvPr id="24580" name="图片 4"/>
          <p:cNvPicPr>
            <a:picLocks noChangeAspect="1"/>
          </p:cNvPicPr>
          <p:nvPr/>
        </p:nvPicPr>
        <p:blipFill>
          <a:blip r:embed="rId1"/>
          <a:srcRect/>
          <a:stretch>
            <a:fillRect/>
          </a:stretch>
        </p:blipFill>
        <p:spPr>
          <a:xfrm>
            <a:off x="7350760" y="991872"/>
            <a:ext cx="4500245" cy="2426335"/>
          </a:xfrm>
          <a:prstGeom prst="rect">
            <a:avLst/>
          </a:prstGeom>
          <a:noFill/>
          <a:ln w="9525">
            <a:noFill/>
          </a:ln>
        </p:spPr>
      </p:pic>
      <p:pic>
        <p:nvPicPr>
          <p:cNvPr id="25604" name="图片 6"/>
          <p:cNvPicPr>
            <a:picLocks noChangeAspect="1"/>
          </p:cNvPicPr>
          <p:nvPr/>
        </p:nvPicPr>
        <p:blipFill>
          <a:blip r:embed="rId2"/>
          <a:srcRect/>
          <a:stretch>
            <a:fillRect/>
          </a:stretch>
        </p:blipFill>
        <p:spPr>
          <a:xfrm>
            <a:off x="7522845" y="3639185"/>
            <a:ext cx="4328160" cy="2981960"/>
          </a:xfrm>
          <a:prstGeom prst="rect">
            <a:avLst/>
          </a:prstGeom>
          <a:noFill/>
          <a:ln w="9525">
            <a:noFill/>
          </a:ln>
        </p:spPr>
      </p:pic>
      <p:sp>
        <p:nvSpPr>
          <p:cNvPr id="100" name="文本框 99"/>
          <p:cNvSpPr txBox="1"/>
          <p:nvPr/>
        </p:nvSpPr>
        <p:spPr>
          <a:xfrm>
            <a:off x="611506" y="2156771"/>
            <a:ext cx="6343086" cy="1292662"/>
          </a:xfrm>
          <a:prstGeom prst="rect">
            <a:avLst/>
          </a:prstGeom>
          <a:noFill/>
          <a:ln w="9525">
            <a:noFill/>
          </a:ln>
        </p:spPr>
        <p:txBody>
          <a:bodyPr wrap="square">
            <a:spAutoFit/>
          </a:bodyPr>
          <a:lstStyle/>
          <a:p>
            <a:pPr marL="0" indent="0" eaLnBrk="1" latinLnBrk="0" hangingPunct="1">
              <a:lnSpc>
                <a:spcPct val="130000"/>
              </a:lnSpc>
            </a:pP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rPr>
              <a:t>1</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执行《企业会计准则》的企业，且</a:t>
            </a:r>
            <a:r>
              <a:rPr lang="zh-CN" altLang="en-US" sz="2000" b="1" dirty="0" smtClean="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管理费用、研发</a:t>
            </a:r>
            <a:r>
              <a:rPr lang="zh-CN" altLang="en-US" sz="2000" b="1" dirty="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费用</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在利润表中</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并列的，</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按照企业利润表中的数据摘取填报</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   </a:t>
            </a:r>
            <a:endPar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endParaRPr>
          </a:p>
        </p:txBody>
      </p:sp>
      <mc:AlternateContent xmlns:mc="http://schemas.openxmlformats.org/markup-compatibility/2006" xmlns:p14="http://schemas.microsoft.com/office/powerpoint/2010/main">
        <mc:Choice Requires="p14">
          <p:contentPart r:id="rId3" p14:bwMode="auto">
            <p14:nvContentPartPr>
              <p14:cNvPr id="10" name="墨迹 9"/>
              <p14:cNvContentPartPr/>
              <p14:nvPr/>
            </p14:nvContentPartPr>
            <p14:xfrm>
              <a:off x="7734301" y="2806700"/>
              <a:ext cx="514351" cy="6350"/>
            </p14:xfrm>
          </p:contentPart>
        </mc:Choice>
        <mc:Fallback xmlns="">
          <p:pic>
            <p:nvPicPr>
              <p:cNvPr id="10" name="墨迹 9"/>
            </p:nvPicPr>
            <p:blipFill>
              <a:blip r:embed="rId4"/>
              <a:srcRect/>
            </p:blipFill>
            <p:spPr>
              <a:xfrm>
                <a:off x="7734301" y="2806700"/>
                <a:ext cx="514351" cy="6350"/>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11" name="墨迹 10"/>
              <p14:cNvContentPartPr/>
              <p14:nvPr/>
            </p14:nvContentPartPr>
            <p14:xfrm>
              <a:off x="7737475" y="3000375"/>
              <a:ext cx="514351" cy="6350"/>
            </p14:xfrm>
          </p:contentPart>
        </mc:Choice>
        <mc:Fallback xmlns="">
          <p:pic>
            <p:nvPicPr>
              <p:cNvPr id="11" name="墨迹 10"/>
            </p:nvPicPr>
            <p:blipFill>
              <a:blip r:embed="rId6"/>
              <a:srcRect/>
            </p:blipFill>
            <p:spPr>
              <a:xfrm>
                <a:off x="7737475" y="3000375"/>
                <a:ext cx="514351" cy="6350"/>
              </a:xfrm>
              <a:prstGeom prst="rect"/>
            </p:spPr>
          </p:pic>
        </mc:Fallback>
      </mc:AlternateContent>
      <mc:AlternateContent xmlns:mc="http://schemas.openxmlformats.org/markup-compatibility/2006" xmlns:p14="http://schemas.microsoft.com/office/powerpoint/2010/main">
        <mc:Choice Requires="p14">
          <p:contentPart r:id="rId7" p14:bwMode="auto">
            <p14:nvContentPartPr>
              <p14:cNvPr id="12" name="墨迹 11"/>
              <p14:cNvContentPartPr/>
              <p14:nvPr/>
            </p14:nvContentPartPr>
            <p14:xfrm>
              <a:off x="7759701" y="5727700"/>
              <a:ext cx="514351" cy="6350"/>
            </p14:xfrm>
          </p:contentPart>
        </mc:Choice>
        <mc:Fallback xmlns="">
          <p:pic>
            <p:nvPicPr>
              <p:cNvPr id="12" name="墨迹 11"/>
            </p:nvPicPr>
            <p:blipFill>
              <a:blip r:embed="rId8"/>
              <a:srcRect/>
            </p:blipFill>
            <p:spPr>
              <a:xfrm>
                <a:off x="7759701" y="5727700"/>
                <a:ext cx="514351" cy="6350"/>
              </a:xfrm>
              <a:prstGeom prst="rect"/>
            </p:spPr>
          </p:pic>
        </mc:Fallback>
      </mc:AlternateContent>
      <mc:AlternateContent xmlns:mc="http://schemas.openxmlformats.org/markup-compatibility/2006" xmlns:p14="http://schemas.microsoft.com/office/powerpoint/2010/main">
        <mc:Choice Requires="p14">
          <p:contentPart r:id="rId9" p14:bwMode="auto">
            <p14:nvContentPartPr>
              <p14:cNvPr id="13" name="墨迹 12"/>
              <p14:cNvContentPartPr/>
              <p14:nvPr/>
            </p14:nvContentPartPr>
            <p14:xfrm>
              <a:off x="8191501" y="6254750"/>
              <a:ext cx="514351" cy="6350"/>
            </p14:xfrm>
          </p:contentPart>
        </mc:Choice>
        <mc:Fallback xmlns="">
          <p:pic>
            <p:nvPicPr>
              <p:cNvPr id="13" name="墨迹 12"/>
            </p:nvPicPr>
            <p:blipFill>
              <a:blip r:embed="rId10"/>
              <a:srcRect/>
            </p:blipFill>
            <p:spPr>
              <a:xfrm>
                <a:off x="8191501" y="6254750"/>
                <a:ext cx="514351" cy="6350"/>
              </a:xfrm>
              <a:prstGeom prst="rect"/>
            </p:spPr>
          </p:pic>
        </mc:Fallback>
      </mc:AlternateContent>
      <p:sp>
        <p:nvSpPr>
          <p:cNvPr id="17" name="灯片编号占位符 4"/>
          <p:cNvSpPr txBox="1"/>
          <p:nvPr/>
        </p:nvSpPr>
        <p:spPr>
          <a:xfrm>
            <a:off x="10892589" y="6350220"/>
            <a:ext cx="1236661" cy="355379"/>
          </a:xfrm>
          <a:prstGeom prst="rect">
            <a:avLst/>
          </a:prstGeom>
          <a:noFill/>
          <a:ln>
            <a:noFill/>
          </a:ln>
        </p:spPr>
        <p:txBody>
          <a:bodyPr vert="horz" lIns="0" tIns="0" rIns="0" bIns="0" anchor="b"/>
          <a:lstStyle>
            <a:defPPr>
              <a:defRPr lang="zh-CN"/>
            </a:defPPr>
            <a:lvl1pPr marL="0" lvl="0" indent="0" algn="l" defTabSz="914400" rtl="0" eaLnBrk="1" fontAlgn="base" latinLnBrk="0" hangingPunct="1">
              <a:spcBef>
                <a:spcPct val="0"/>
              </a:spcBef>
              <a:spcAft>
                <a:spcPct val="0"/>
              </a:spcAft>
              <a:buFont typeface="Arial" pitchFamily="34" charset="0"/>
              <a:buNone/>
              <a:defRPr sz="1800" b="0" i="0" u="none" kern="1200" baseline="0">
                <a:solidFill>
                  <a:schemeClr val="tx1"/>
                </a:solidFill>
                <a:latin typeface="Arial" pitchFamily="34" charset="0"/>
                <a:ea typeface="宋体" pitchFamily="2" charset="-122"/>
                <a:cs typeface="+mn-cs"/>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fld id="{9A0DB2DC-4C9A-4742-B13C-FB6460FD3503}" type="slidenum">
              <a:rPr lang="zh-CN" altLang="en-US" sz="1600" smtClean="0">
                <a:solidFill>
                  <a:srgbClr val="045C75"/>
                </a:solidFill>
              </a:rPr>
            </a:fld>
            <a:endParaRPr lang="zh-CN" altLang="en-US" sz="1600" dirty="0">
              <a:solidFill>
                <a:srgbClr val="045C75"/>
              </a:solidFill>
            </a:endParaRPr>
          </a:p>
        </p:txBody>
      </p:sp>
      <p:sp>
        <p:nvSpPr>
          <p:cNvPr id="2" name="矩形 1"/>
          <p:cNvSpPr/>
          <p:nvPr/>
        </p:nvSpPr>
        <p:spPr>
          <a:xfrm>
            <a:off x="618710" y="3604786"/>
            <a:ext cx="6343086" cy="646331"/>
          </a:xfrm>
          <a:prstGeom prst="rect">
            <a:avLst/>
          </a:prstGeom>
        </p:spPr>
        <p:txBody>
          <a:bodyPr wrap="square">
            <a:spAutoFit/>
          </a:bodyPr>
          <a:lstStyle/>
          <a:p>
            <a:r>
              <a:rPr lang="zh-CN" altLang="en-US" b="1" dirty="0" smtClean="0">
                <a:latin typeface="华文细黑" panose="02010600040101010101" pitchFamily="2" charset="-122"/>
                <a:ea typeface="华文细黑" panose="02010600040101010101" pitchFamily="2" charset="-122"/>
                <a:cs typeface="华文细黑" panose="02010600040101010101" pitchFamily="2" charset="-122"/>
              </a:rPr>
              <a:t>2</a:t>
            </a:r>
            <a:r>
              <a:rPr lang="zh-CN" altLang="en-US"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执行</a:t>
            </a:r>
            <a:r>
              <a:rPr lang="zh-CN" altLang="en-US" b="1" dirty="0" smtClean="0">
                <a:latin typeface="华文细黑" panose="02010600040101010101" pitchFamily="2" charset="-122"/>
                <a:ea typeface="华文细黑" panose="02010600040101010101" pitchFamily="2" charset="-122"/>
                <a:cs typeface="华文细黑" panose="02010600040101010101" pitchFamily="2" charset="-122"/>
                <a:sym typeface="+mn-ea"/>
              </a:rPr>
              <a:t>《小企业会计准则》的企业：</a:t>
            </a:r>
            <a:r>
              <a:rPr lang="zh-CN" altLang="en-US" b="1" dirty="0" smtClean="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管理费用</a:t>
            </a:r>
            <a:r>
              <a:rPr lang="zh-CN" altLang="en-US" b="1" dirty="0" smtClean="0">
                <a:latin typeface="华文细黑" panose="02010600040101010101" pitchFamily="2" charset="-122"/>
                <a:ea typeface="华文细黑" panose="02010600040101010101" pitchFamily="2" charset="-122"/>
                <a:cs typeface="华文细黑" panose="02010600040101010101" pitchFamily="2" charset="-122"/>
                <a:sym typeface="+mn-ea"/>
              </a:rPr>
              <a:t>填报</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利润表的“管理费用”减“研究费用”；</a:t>
            </a:r>
            <a:r>
              <a:rPr lang="zh-CN" altLang="en-US" b="1" dirty="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研发</a:t>
            </a:r>
            <a:r>
              <a:rPr lang="zh-CN" altLang="en-US" b="1" dirty="0" smtClean="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费用</a:t>
            </a:r>
            <a:r>
              <a:rPr lang="zh-CN" altLang="en-US" b="1" dirty="0" smtClean="0">
                <a:latin typeface="华文细黑" panose="02010600040101010101" pitchFamily="2" charset="-122"/>
                <a:ea typeface="华文细黑" panose="02010600040101010101" pitchFamily="2" charset="-122"/>
                <a:cs typeface="华文细黑" panose="02010600040101010101" pitchFamily="2" charset="-122"/>
                <a:sym typeface="+mn-ea"/>
              </a:rPr>
              <a:t>填报</a:t>
            </a:r>
            <a:r>
              <a:rPr lang="zh-CN" altLang="en-US" b="1" dirty="0">
                <a:latin typeface="华文细黑" panose="02010600040101010101" pitchFamily="2" charset="-122"/>
                <a:ea typeface="华文细黑" panose="02010600040101010101" pitchFamily="2" charset="-122"/>
                <a:cs typeface="华文细黑" panose="02010600040101010101" pitchFamily="2" charset="-122"/>
                <a:sym typeface="+mn-ea"/>
              </a:rPr>
              <a:t>“研究费用”；</a:t>
            </a:r>
            <a:endParaRPr lang="zh-CN" altLang="en-US" dirty="0"/>
          </a:p>
        </p:txBody>
      </p:sp>
      <p:sp>
        <p:nvSpPr>
          <p:cNvPr id="3" name="矩形 2"/>
          <p:cNvSpPr/>
          <p:nvPr/>
        </p:nvSpPr>
        <p:spPr>
          <a:xfrm>
            <a:off x="611506" y="4435028"/>
            <a:ext cx="6335882" cy="2092881"/>
          </a:xfrm>
          <a:prstGeom prst="rect">
            <a:avLst/>
          </a:prstGeom>
        </p:spPr>
        <p:txBody>
          <a:bodyPr wrap="square">
            <a:spAutoFit/>
          </a:bodyPr>
          <a:lstStyle/>
          <a:p>
            <a:pPr marL="0" lvl="1" indent="0" eaLnBrk="1" latinLnBrk="0" hangingPunct="1">
              <a:lnSpc>
                <a:spcPct val="130000"/>
              </a:lnSpc>
              <a:buFont typeface="Wingdings" charset="0"/>
              <a:buNone/>
            </a:pP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3.其他情况：</a:t>
            </a:r>
            <a:r>
              <a:rPr lang="zh-CN" altLang="en-US" sz="2000" b="1" dirty="0" smtClean="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管理费用</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在</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会计利润表“管理费用”项目的本年累计数的基础上，根据会计“管理费用”科目下的“研究费用”明细科目，将研发费用剔除后填报</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sz="2000" b="1" dirty="0" smtClean="0">
                <a:solidFill>
                  <a:srgbClr val="0000FF"/>
                </a:solidFill>
                <a:latin typeface="华文细黑" panose="02010600040101010101" pitchFamily="2" charset="-122"/>
                <a:ea typeface="华文细黑" panose="02010600040101010101" pitchFamily="2" charset="-122"/>
                <a:cs typeface="华文细黑" panose="02010600040101010101" pitchFamily="2" charset="-122"/>
                <a:sym typeface="+mn-ea"/>
              </a:rPr>
              <a:t>研发费用</a:t>
            </a:r>
            <a:r>
              <a:rPr lang="zh-CN" altLang="en-US" sz="2000" b="1" dirty="0" smtClean="0">
                <a:latin typeface="华文细黑" panose="02010600040101010101" pitchFamily="2" charset="-122"/>
                <a:ea typeface="华文细黑" panose="02010600040101010101" pitchFamily="2" charset="-122"/>
                <a:cs typeface="华文细黑" panose="02010600040101010101" pitchFamily="2" charset="-122"/>
                <a:sym typeface="+mn-ea"/>
              </a:rPr>
              <a:t>根据</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sym typeface="+mn-ea"/>
              </a:rPr>
              <a:t>会计“管理费用”科目下的“研究费用”相关科目的本期发生额填报。</a:t>
            </a:r>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1000"/>
                                        <p:tgtEl>
                                          <p:spTgt spid="100"/>
                                        </p:tgtEl>
                                      </p:cBhvr>
                                    </p:animEffect>
                                    <p:anim calcmode="lin" valueType="num">
                                      <p:cBhvr>
                                        <p:cTn id="8" dur="1000" fill="hold"/>
                                        <p:tgtEl>
                                          <p:spTgt spid="100"/>
                                        </p:tgtEl>
                                        <p:attrNameLst>
                                          <p:attrName>ppt_x</p:attrName>
                                        </p:attrNameLst>
                                      </p:cBhvr>
                                      <p:tavLst>
                                        <p:tav tm="0">
                                          <p:val>
                                            <p:strVal val="#ppt_x"/>
                                          </p:val>
                                        </p:tav>
                                        <p:tav tm="100000">
                                          <p:val>
                                            <p:strVal val="#ppt_x"/>
                                          </p:val>
                                        </p:tav>
                                      </p:tavLst>
                                    </p:anim>
                                    <p:anim calcmode="lin" valueType="num">
                                      <p:cBhvr>
                                        <p:cTn id="9"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580"/>
                                        </p:tgtEl>
                                        <p:attrNameLst>
                                          <p:attrName>style.visibility</p:attrName>
                                        </p:attrNameLst>
                                      </p:cBhvr>
                                      <p:to>
                                        <p:strVal val="visible"/>
                                      </p:to>
                                    </p:set>
                                    <p:animEffect transition="in" filter="fade">
                                      <p:cBhvr>
                                        <p:cTn id="14" dur="1000"/>
                                        <p:tgtEl>
                                          <p:spTgt spid="24580"/>
                                        </p:tgtEl>
                                      </p:cBhvr>
                                    </p:animEffect>
                                    <p:anim calcmode="lin" valueType="num">
                                      <p:cBhvr>
                                        <p:cTn id="15" dur="1000" fill="hold"/>
                                        <p:tgtEl>
                                          <p:spTgt spid="24580"/>
                                        </p:tgtEl>
                                        <p:attrNameLst>
                                          <p:attrName>ppt_x</p:attrName>
                                        </p:attrNameLst>
                                      </p:cBhvr>
                                      <p:tavLst>
                                        <p:tav tm="0">
                                          <p:val>
                                            <p:strVal val="#ppt_x"/>
                                          </p:val>
                                        </p:tav>
                                        <p:tav tm="100000">
                                          <p:val>
                                            <p:strVal val="#ppt_x"/>
                                          </p:val>
                                        </p:tav>
                                      </p:tavLst>
                                    </p:anim>
                                    <p:anim calcmode="lin" valueType="num">
                                      <p:cBhvr>
                                        <p:cTn id="16" dur="1000" fill="hold"/>
                                        <p:tgtEl>
                                          <p:spTgt spid="2458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5604"/>
                                        </p:tgtEl>
                                        <p:attrNameLst>
                                          <p:attrName>style.visibility</p:attrName>
                                        </p:attrNameLst>
                                      </p:cBhvr>
                                      <p:to>
                                        <p:strVal val="visible"/>
                                      </p:to>
                                    </p:set>
                                    <p:animEffect transition="in" filter="fade">
                                      <p:cBhvr>
                                        <p:cTn id="38" dur="1000"/>
                                        <p:tgtEl>
                                          <p:spTgt spid="25604"/>
                                        </p:tgtEl>
                                      </p:cBhvr>
                                    </p:animEffect>
                                    <p:anim calcmode="lin" valueType="num">
                                      <p:cBhvr>
                                        <p:cTn id="39" dur="1000" fill="hold"/>
                                        <p:tgtEl>
                                          <p:spTgt spid="25604"/>
                                        </p:tgtEl>
                                        <p:attrNameLst>
                                          <p:attrName>ppt_x</p:attrName>
                                        </p:attrNameLst>
                                      </p:cBhvr>
                                      <p:tavLst>
                                        <p:tav tm="0">
                                          <p:val>
                                            <p:strVal val="#ppt_x"/>
                                          </p:val>
                                        </p:tav>
                                        <p:tav tm="100000">
                                          <p:val>
                                            <p:strVal val="#ppt_x"/>
                                          </p:val>
                                        </p:tav>
                                      </p:tavLst>
                                    </p:anim>
                                    <p:anim calcmode="lin" valueType="num">
                                      <p:cBhvr>
                                        <p:cTn id="40" dur="1000" fill="hold"/>
                                        <p:tgtEl>
                                          <p:spTgt spid="2560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1000"/>
                                        <p:tgtEl>
                                          <p:spTgt spid="3"/>
                                        </p:tgtEl>
                                      </p:cBhvr>
                                    </p:animEffect>
                                    <p:anim calcmode="lin" valueType="num">
                                      <p:cBhvr>
                                        <p:cTn id="56" dur="1000" fill="hold"/>
                                        <p:tgtEl>
                                          <p:spTgt spid="3"/>
                                        </p:tgtEl>
                                        <p:attrNameLst>
                                          <p:attrName>ppt_x</p:attrName>
                                        </p:attrNameLst>
                                      </p:cBhvr>
                                      <p:tavLst>
                                        <p:tav tm="0">
                                          <p:val>
                                            <p:strVal val="#ppt_x"/>
                                          </p:val>
                                        </p:tav>
                                        <p:tav tm="100000">
                                          <p:val>
                                            <p:strVal val="#ppt_x"/>
                                          </p:val>
                                        </p:tav>
                                      </p:tavLst>
                                    </p:anim>
                                    <p:anim calcmode="lin" valueType="num">
                                      <p:cBhvr>
                                        <p:cTn id="5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2" grpId="0"/>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椭圆 30"/>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35076" y="1978025"/>
            <a:ext cx="3165475"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29"/>
          <p:cNvSpPr>
            <a:spLocks noChangeArrowheads="1"/>
          </p:cNvSpPr>
          <p:nvPr/>
        </p:nvSpPr>
        <p:spPr bwMode="auto">
          <a:xfrm>
            <a:off x="2327684" y="2735264"/>
            <a:ext cx="1362848" cy="70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28" tIns="45714" rIns="91428" bIns="45714"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4000" b="1" i="0" u="none" strike="noStrike" cap="none" normalizeH="0" baseline="0" dirty="0" smtClean="0">
                <a:ln>
                  <a:noFill/>
                </a:ln>
                <a:solidFill>
                  <a:schemeClr val="accent1">
                    <a:lumMod val="75000"/>
                  </a:schemeClr>
                </a:solidFill>
                <a:effectLst/>
                <a:latin typeface="微软雅黑" pitchFamily="34" charset="-122"/>
                <a:ea typeface="微软雅黑" pitchFamily="34" charset="-122"/>
                <a:cs typeface="宋体" pitchFamily="2" charset="-122"/>
              </a:rPr>
              <a:t>目 录</a:t>
            </a:r>
            <a:endParaRPr kumimoji="0" lang="zh-CN" altLang="zh-CN" sz="1800" b="0" i="0" u="none" strike="noStrike" cap="none" normalizeH="0" baseline="0" dirty="0" smtClean="0">
              <a:ln>
                <a:noFill/>
              </a:ln>
              <a:solidFill>
                <a:schemeClr val="accent1">
                  <a:lumMod val="75000"/>
                </a:schemeClr>
              </a:solidFill>
              <a:effectLst/>
              <a:cs typeface="宋体" pitchFamily="2" charset="-122"/>
            </a:endParaRPr>
          </a:p>
        </p:txBody>
      </p:sp>
      <p:sp>
        <p:nvSpPr>
          <p:cNvPr id="8" name="矩形 27"/>
          <p:cNvSpPr>
            <a:spLocks noChangeArrowheads="1"/>
          </p:cNvSpPr>
          <p:nvPr/>
        </p:nvSpPr>
        <p:spPr bwMode="auto">
          <a:xfrm>
            <a:off x="2316431" y="3433763"/>
            <a:ext cx="1345665"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28" tIns="45714" rIns="91428" bIns="45714"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en-US" altLang="zh-CN" sz="2000" b="1" i="0" u="none" strike="noStrike" cap="none" normalizeH="0" baseline="0" dirty="0" smtClean="0">
                <a:ln>
                  <a:noFill/>
                </a:ln>
                <a:solidFill>
                  <a:schemeClr val="accent1">
                    <a:lumMod val="75000"/>
                  </a:schemeClr>
                </a:solidFill>
                <a:effectLst/>
                <a:latin typeface="微软雅黑" pitchFamily="34" charset="-122"/>
                <a:ea typeface="宋体" pitchFamily="2" charset="-122"/>
                <a:cs typeface="宋体" pitchFamily="2" charset="-122"/>
              </a:rPr>
              <a:t>Contents</a:t>
            </a:r>
            <a:endParaRPr kumimoji="0" lang="zh-CN" altLang="zh-CN" sz="1800" b="0" i="0" u="none" strike="noStrike" cap="none" normalizeH="0" baseline="0" dirty="0" smtClean="0">
              <a:ln>
                <a:noFill/>
              </a:ln>
              <a:solidFill>
                <a:schemeClr val="accent1">
                  <a:lumMod val="75000"/>
                </a:schemeClr>
              </a:solidFill>
              <a:effectLst/>
              <a:ea typeface="宋体" pitchFamily="2" charset="-122"/>
              <a:cs typeface="宋体" pitchFamily="2" charset="-122"/>
            </a:endParaRPr>
          </a:p>
        </p:txBody>
      </p:sp>
      <p:sp>
        <p:nvSpPr>
          <p:cNvPr id="14" name="矩形 3"/>
          <p:cNvSpPr>
            <a:spLocks noChangeArrowheads="1"/>
          </p:cNvSpPr>
          <p:nvPr/>
        </p:nvSpPr>
        <p:spPr bwMode="auto">
          <a:xfrm>
            <a:off x="5375276" y="1579565"/>
            <a:ext cx="4175125" cy="687387"/>
          </a:xfrm>
          <a:prstGeom prst="rect">
            <a:avLst/>
          </a:prstGeom>
          <a:solidFill>
            <a:srgbClr val="2E75B6"/>
          </a:soli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4" name="矩形 3"/>
          <p:cNvSpPr>
            <a:spLocks noChangeArrowheads="1"/>
          </p:cNvSpPr>
          <p:nvPr/>
        </p:nvSpPr>
        <p:spPr bwMode="auto">
          <a:xfrm>
            <a:off x="5375276" y="2857500"/>
            <a:ext cx="4175125" cy="687388"/>
          </a:xfrm>
          <a:prstGeom prst="rect">
            <a:avLst/>
          </a:prstGeom>
          <a:solidFill>
            <a:schemeClr val="accent1">
              <a:lumMod val="75000"/>
            </a:schemeClr>
          </a:soli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5" name="矩形 3"/>
          <p:cNvSpPr>
            <a:spLocks noChangeArrowheads="1"/>
          </p:cNvSpPr>
          <p:nvPr/>
        </p:nvSpPr>
        <p:spPr bwMode="auto">
          <a:xfrm>
            <a:off x="5375276" y="4057650"/>
            <a:ext cx="4175125" cy="687388"/>
          </a:xfrm>
          <a:prstGeom prst="rect">
            <a:avLst/>
          </a:prstGeom>
          <a:solidFill>
            <a:srgbClr val="C00000"/>
          </a:solidFill>
          <a:ln>
            <a:noFill/>
          </a:ln>
        </p:spPr>
        <p:txBody>
          <a:bodyPr vert="horz" wrap="square" lIns="91428" tIns="45714" rIns="91428" bIns="45714"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9" name="Copyright Notice"/>
          <p:cNvSpPr/>
          <p:nvPr/>
        </p:nvSpPr>
        <p:spPr bwMode="auto">
          <a:xfrm>
            <a:off x="6330994" y="2978151"/>
            <a:ext cx="1955714"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non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二、填报说明</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0" name="Copyright Notice"/>
          <p:cNvSpPr/>
          <p:nvPr/>
        </p:nvSpPr>
        <p:spPr bwMode="auto">
          <a:xfrm>
            <a:off x="6330995" y="4195764"/>
            <a:ext cx="1955714"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non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三、注意事项</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1" name="Copyright Notice"/>
          <p:cNvSpPr/>
          <p:nvPr/>
        </p:nvSpPr>
        <p:spPr bwMode="auto">
          <a:xfrm>
            <a:off x="6330315" y="1724026"/>
            <a:ext cx="1955800" cy="41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54000" tIns="24300" rIns="54000" bIns="24300" numCol="1" anchor="t" anchorCtr="0" compatLnSpc="1">
            <a:spAutoFit/>
          </a:bodyPr>
          <a:lstStyle/>
          <a:p>
            <a:pPr marL="0" marR="0" lvl="0" indent="0" algn="ctr" defTabSz="914400" rtl="0" eaLnBrk="1" fontAlgn="base" latinLnBrk="0" hangingPunct="1">
              <a:spcBef>
                <a:spcPct val="0"/>
              </a:spcBef>
              <a:spcAft>
                <a:spcPct val="0"/>
              </a:spcAft>
              <a:buClrTx/>
              <a:buSzTx/>
              <a:buFontTx/>
              <a:buNone/>
            </a:pPr>
            <a:r>
              <a:rPr kumimoji="0" lang="zh-CN" altLang="zh-CN"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一、</a:t>
            </a:r>
            <a:r>
              <a:rPr kumimoji="0" lang="zh-CN" altLang="en-US" sz="2400" b="1" i="0" u="none" strike="noStrike" cap="none" normalizeH="0" baseline="0" dirty="0" smtClean="0">
                <a:ln>
                  <a:noFill/>
                </a:ln>
                <a:solidFill>
                  <a:srgbClr val="FFFFFF"/>
                </a:solidFill>
                <a:effectLst/>
                <a:latin typeface="微软雅黑" pitchFamily="34" charset="-122"/>
                <a:ea typeface="微软雅黑" pitchFamily="34" charset="-122"/>
                <a:cs typeface="宋体" pitchFamily="2" charset="-122"/>
              </a:rPr>
              <a:t>实施要点</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5" name="燕尾形 52"/>
          <p:cNvSpPr>
            <a:spLocks noChangeArrowheads="1"/>
          </p:cNvSpPr>
          <p:nvPr/>
        </p:nvSpPr>
        <p:spPr bwMode="auto">
          <a:xfrm>
            <a:off x="5711826" y="4229102"/>
            <a:ext cx="322263" cy="290513"/>
          </a:xfrm>
          <a:prstGeom prst="chevron">
            <a:avLst>
              <a:gd name="adj" fmla="val 55464"/>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68544" tIns="34283" rIns="68544" bIns="34283" numCol="1" anchor="ctr" anchorCtr="0" compatLnSpc="1"/>
          <a:lstStyle/>
          <a:p>
            <a:pPr marL="0" marR="0" lvl="0" indent="0" algn="ctr" defTabSz="914400" rtl="0" eaLnBrk="1" fontAlgn="base" latinLnBrk="0" hangingPunct="1">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3"/>
          <p:cNvSpPr>
            <a:spLocks noGrp="1"/>
          </p:cNvSpPr>
          <p:nvPr>
            <p:ph idx="1"/>
          </p:nvPr>
        </p:nvSpPr>
        <p:spPr>
          <a:xfrm>
            <a:off x="1050667" y="1951173"/>
            <a:ext cx="10411460" cy="3702613"/>
          </a:xfrm>
        </p:spPr>
        <p:txBody>
          <a:bodyPr vert="horz" wrap="square" lIns="91440" tIns="45720" rIns="91440" bIns="45720" anchor="t"/>
          <a:lstStyle/>
          <a:p>
            <a:pPr marL="0" indent="0">
              <a:lnSpc>
                <a:spcPct val="130000"/>
              </a:lnSpc>
              <a:spcBef>
                <a:spcPct val="30000"/>
              </a:spcBef>
              <a:buClr>
                <a:srgbClr val="FF3300"/>
              </a:buClr>
              <a:buSzPct val="120000"/>
              <a:buNone/>
            </a:pPr>
            <a:r>
              <a:rPr lang="zh-CN" altLang="en-US" sz="28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        国家</a:t>
            </a:r>
            <a:r>
              <a:rPr lang="zh-CN" altLang="en-US" sz="28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、省</a:t>
            </a:r>
            <a:r>
              <a:rPr lang="zh-CN" altLang="en-US" sz="28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每年都会开展统计执法检查，抽检部分</a:t>
            </a:r>
            <a:r>
              <a:rPr lang="zh-CN" altLang="en-US" sz="28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企业，现场核查</a:t>
            </a:r>
            <a:r>
              <a:rPr lang="zh-CN" altLang="en-US" sz="2800" b="1" dirty="0" smtClean="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确认研发统计数据填报依据和质量</a:t>
            </a:r>
            <a:r>
              <a:rPr lang="zh-CN" altLang="en-US" sz="28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，重点核查：</a:t>
            </a:r>
            <a:endParaRPr lang="zh-CN" altLang="en-US" sz="28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endParaRPr>
          </a:p>
          <a:p>
            <a:pPr lvl="1">
              <a:lnSpc>
                <a:spcPct val="110000"/>
              </a:lnSpc>
              <a:spcBef>
                <a:spcPct val="50000"/>
              </a:spcBef>
              <a:buClr>
                <a:srgbClr val="FF3300"/>
              </a:buClr>
              <a:buSzTx/>
              <a:buFont typeface="Wingdings" pitchFamily="2" charset="2"/>
              <a:buChar char="l"/>
            </a:pPr>
            <a:r>
              <a:rPr lang="zh-CN" altLang="en-US" dirty="0">
                <a:latin typeface="微软雅黑" pitchFamily="34" charset="-122"/>
                <a:ea typeface="微软雅黑" pitchFamily="34" charset="-122"/>
                <a:cs typeface="华文细黑" panose="02010600040101010101" pitchFamily="2" charset="-122"/>
              </a:rPr>
              <a:t>企业研发项目的立项资料，如计划书、合同书、批准书等；</a:t>
            </a:r>
            <a:endParaRPr lang="zh-CN" altLang="en-US" dirty="0">
              <a:latin typeface="微软雅黑" pitchFamily="34" charset="-122"/>
              <a:ea typeface="微软雅黑" pitchFamily="34" charset="-122"/>
              <a:cs typeface="华文细黑" panose="02010600040101010101" pitchFamily="2" charset="-122"/>
            </a:endParaRPr>
          </a:p>
          <a:p>
            <a:pPr lvl="1">
              <a:lnSpc>
                <a:spcPct val="110000"/>
              </a:lnSpc>
              <a:spcBef>
                <a:spcPct val="50000"/>
              </a:spcBef>
              <a:buClr>
                <a:srgbClr val="FF3300"/>
              </a:buClr>
              <a:buSzTx/>
              <a:buFont typeface="Wingdings" pitchFamily="2" charset="2"/>
              <a:buChar char="l"/>
            </a:pPr>
            <a:r>
              <a:rPr lang="zh-CN" altLang="en-US" dirty="0">
                <a:latin typeface="微软雅黑" pitchFamily="34" charset="-122"/>
                <a:ea typeface="微软雅黑" pitchFamily="34" charset="-122"/>
                <a:cs typeface="华文细黑" panose="02010600040101010101" pitchFamily="2" charset="-122"/>
              </a:rPr>
              <a:t>研发项目费用会计核算处理及有关凭证 ；</a:t>
            </a:r>
            <a:endParaRPr lang="zh-CN" altLang="en-US" dirty="0">
              <a:latin typeface="微软雅黑" pitchFamily="34" charset="-122"/>
              <a:ea typeface="微软雅黑" pitchFamily="34" charset="-122"/>
              <a:cs typeface="华文细黑" panose="02010600040101010101" pitchFamily="2" charset="-122"/>
            </a:endParaRPr>
          </a:p>
          <a:p>
            <a:pPr lvl="1">
              <a:lnSpc>
                <a:spcPct val="110000"/>
              </a:lnSpc>
              <a:spcBef>
                <a:spcPct val="50000"/>
              </a:spcBef>
              <a:buClr>
                <a:srgbClr val="FF3300"/>
              </a:buClr>
              <a:buSzTx/>
              <a:buFont typeface="Wingdings" pitchFamily="2" charset="2"/>
              <a:buChar char="l"/>
            </a:pPr>
            <a:r>
              <a:rPr lang="zh-CN" altLang="en-US" dirty="0">
                <a:latin typeface="微软雅黑" pitchFamily="34" charset="-122"/>
                <a:ea typeface="微软雅黑" pitchFamily="34" charset="-122"/>
                <a:cs typeface="华文细黑" panose="02010600040101010101" pitchFamily="2" charset="-122"/>
              </a:rPr>
              <a:t>当年专利申请、受理的情况；</a:t>
            </a:r>
            <a:endParaRPr lang="zh-CN" altLang="en-US" dirty="0">
              <a:latin typeface="微软雅黑" pitchFamily="34" charset="-122"/>
              <a:ea typeface="微软雅黑" pitchFamily="34" charset="-122"/>
              <a:cs typeface="华文细黑" panose="02010600040101010101" pitchFamily="2" charset="-122"/>
            </a:endParaRPr>
          </a:p>
          <a:p>
            <a:pPr lvl="1">
              <a:lnSpc>
                <a:spcPct val="110000"/>
              </a:lnSpc>
              <a:spcBef>
                <a:spcPct val="50000"/>
              </a:spcBef>
              <a:buClr>
                <a:srgbClr val="FF3300"/>
              </a:buClr>
              <a:buSzTx/>
              <a:buFont typeface="Wingdings" pitchFamily="2" charset="2"/>
              <a:buChar char="l"/>
            </a:pPr>
            <a:r>
              <a:rPr lang="zh-CN" altLang="en-US" dirty="0" smtClean="0">
                <a:latin typeface="微软雅黑" pitchFamily="34" charset="-122"/>
                <a:ea typeface="微软雅黑" pitchFamily="34" charset="-122"/>
                <a:cs typeface="华文细黑" panose="02010600040101010101" pitchFamily="2" charset="-122"/>
              </a:rPr>
              <a:t>申请享受研发费用加计扣除等优惠政策的情况，等等。</a:t>
            </a:r>
            <a:endParaRPr lang="zh-CN" altLang="en-US" dirty="0">
              <a:latin typeface="微软雅黑" pitchFamily="34" charset="-122"/>
              <a:ea typeface="微软雅黑" pitchFamily="34" charset="-122"/>
              <a:cs typeface="华文细黑" panose="02010600040101010101" pitchFamily="2" charset="-122"/>
            </a:endParaRPr>
          </a:p>
        </p:txBody>
      </p:sp>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451" y="188597"/>
            <a:ext cx="541274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a:solidFill>
                  <a:schemeClr val="accent1">
                    <a:lumMod val="75000"/>
                  </a:schemeClr>
                </a:solidFill>
                <a:latin typeface="微软雅黑" pitchFamily="34" charset="-122"/>
                <a:ea typeface="微软雅黑" pitchFamily="34" charset="-122"/>
                <a:sym typeface="Arial" pitchFamily="34" charset="0"/>
              </a:rPr>
              <a:t>注意事项</a:t>
            </a:r>
          </a:p>
        </p:txBody>
      </p:sp>
      <p:sp>
        <p:nvSpPr>
          <p:cNvPr id="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
        <p:nvSpPr>
          <p:cNvPr id="2" name="矩形 1"/>
          <p:cNvSpPr/>
          <p:nvPr/>
        </p:nvSpPr>
        <p:spPr>
          <a:xfrm>
            <a:off x="1331283" y="5653784"/>
            <a:ext cx="8023538" cy="437043"/>
          </a:xfrm>
          <a:prstGeom prst="rect">
            <a:avLst/>
          </a:prstGeom>
        </p:spPr>
        <p:txBody>
          <a:bodyPr wrap="square">
            <a:spAutoFit/>
          </a:bodyPr>
          <a:lstStyle/>
          <a:p>
            <a:pPr lvl="0">
              <a:lnSpc>
                <a:spcPct val="80000"/>
              </a:lnSpc>
              <a:spcBef>
                <a:spcPct val="20000"/>
              </a:spcBef>
              <a:defRPr/>
            </a:pPr>
            <a:r>
              <a:rPr lang="zh-CN" altLang="en-US" sz="2800" b="1" dirty="0">
                <a:solidFill>
                  <a:srgbClr val="FF33CC"/>
                </a:solidFill>
                <a:effectLst>
                  <a:outerShdw blurRad="38100" dist="38100" dir="2700000" algn="tl">
                    <a:srgbClr val="000000"/>
                  </a:outerShdw>
                </a:effectLst>
                <a:latin typeface="Times New Roman" charset="0"/>
                <a:ea typeface="楷体_GB2312" pitchFamily="49" charset="-122"/>
              </a:rPr>
              <a:t>因此，要求企业必须完善</a:t>
            </a:r>
            <a:r>
              <a:rPr lang="en-US" altLang="zh-CN" sz="2800" b="1" dirty="0">
                <a:solidFill>
                  <a:srgbClr val="FF33CC"/>
                </a:solidFill>
                <a:effectLst>
                  <a:outerShdw blurRad="38100" dist="38100" dir="2700000" algn="tl">
                    <a:srgbClr val="000000"/>
                  </a:outerShdw>
                </a:effectLst>
                <a:latin typeface="Times New Roman" charset="0"/>
                <a:ea typeface="楷体_GB2312" pitchFamily="49" charset="-122"/>
              </a:rPr>
              <a:t>R&amp;D</a:t>
            </a:r>
            <a:r>
              <a:rPr lang="zh-CN" altLang="en-US" sz="2800" b="1" dirty="0">
                <a:solidFill>
                  <a:srgbClr val="FF33CC"/>
                </a:solidFill>
                <a:effectLst>
                  <a:outerShdw blurRad="38100" dist="38100" dir="2700000" algn="tl">
                    <a:srgbClr val="000000"/>
                  </a:outerShdw>
                </a:effectLst>
                <a:latin typeface="Times New Roman" charset="0"/>
                <a:ea typeface="楷体_GB2312" pitchFamily="49" charset="-122"/>
              </a:rPr>
              <a:t>项目的管理工作</a:t>
            </a:r>
            <a:endParaRPr lang="zh-CN" altLang="en-US" sz="2800" dirty="0">
              <a:solidFill>
                <a:schemeClr val="bg1"/>
              </a:solidFill>
              <a:latin typeface="Times New Roman" charset="0"/>
              <a:ea typeface="楷体_GB2312" pitchFamily="49" charset="-122"/>
            </a:endParaRPr>
          </a:p>
        </p:txBody>
      </p:sp>
      <p:cxnSp>
        <p:nvCxnSpPr>
          <p:cNvPr id="8" name="直接连接符 7"/>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矩形 2"/>
          <p:cNvSpPr/>
          <p:nvPr/>
        </p:nvSpPr>
        <p:spPr>
          <a:xfrm>
            <a:off x="692975" y="1042022"/>
            <a:ext cx="6144631" cy="523220"/>
          </a:xfrm>
          <a:prstGeom prst="rect">
            <a:avLst/>
          </a:prstGeom>
        </p:spPr>
        <p:txBody>
          <a:bodyPr wrap="none">
            <a:spAutoFit/>
          </a:bodyPr>
          <a:lstStyle/>
          <a:p>
            <a:r>
              <a:rPr lang="zh-CN" altLang="en-US" sz="2800" b="1" dirty="0" smtClean="0">
                <a:latin typeface="微软雅黑" pitchFamily="34" charset="-122"/>
                <a:ea typeface="微软雅黑" pitchFamily="34" charset="-122"/>
              </a:rPr>
              <a:t>一  完善研发费用账目</a:t>
            </a:r>
            <a:r>
              <a:rPr lang="zh-CN" altLang="en-US" sz="2800" b="1" dirty="0">
                <a:latin typeface="微软雅黑" pitchFamily="34" charset="-122"/>
                <a:ea typeface="微软雅黑" pitchFamily="34" charset="-122"/>
              </a:rPr>
              <a:t>和文件</a:t>
            </a:r>
            <a:r>
              <a:rPr lang="zh-CN" altLang="en-US" sz="2800" b="1" dirty="0" smtClean="0">
                <a:latin typeface="微软雅黑" pitchFamily="34" charset="-122"/>
                <a:ea typeface="微软雅黑" pitchFamily="34" charset="-122"/>
              </a:rPr>
              <a:t>资料管理</a:t>
            </a:r>
            <a:endParaRPr lang="zh-CN" altLang="en-US" sz="2800" b="1" dirty="0">
              <a:latin typeface="微软雅黑" pitchFamily="34" charset="-122"/>
              <a:ea typeface="微软雅黑"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p:cNvSpPr>
          <p:nvPr>
            <p:ph idx="1"/>
          </p:nvPr>
        </p:nvSpPr>
        <p:spPr>
          <a:xfrm>
            <a:off x="578485" y="2181777"/>
            <a:ext cx="11482706" cy="3926142"/>
          </a:xfrm>
        </p:spPr>
        <p:txBody>
          <a:bodyPr vert="horz" wrap="square" lIns="91440" tIns="45720" rIns="91440" bIns="45720" anchor="t"/>
          <a:lstStyle/>
          <a:p>
            <a:pPr latinLnBrk="0">
              <a:lnSpc>
                <a:spcPct val="150000"/>
              </a:lnSpc>
              <a:spcBef>
                <a:spcPts val="0"/>
              </a:spcBef>
              <a:buNone/>
            </a:pPr>
            <a:r>
              <a:rPr lang="zh-CN" altLang="en-US" b="1" dirty="0">
                <a:solidFill>
                  <a:srgbClr val="FF0000"/>
                </a:solidFill>
                <a:latin typeface="Times New Roman" charset="0"/>
                <a:ea typeface="楷体_GB2312" pitchFamily="49"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项目立项报告书</a:t>
            </a:r>
            <a:r>
              <a:rPr lang="en-US" altLang="zh-CN" sz="2400" b="1" dirty="0" smtClean="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smtClean="0">
                <a:latin typeface="华文细黑" panose="02010600040101010101" pitchFamily="2" charset="-122"/>
                <a:ea typeface="华文细黑" panose="02010600040101010101" pitchFamily="2" charset="-122"/>
                <a:cs typeface="华文细黑" panose="02010600040101010101" pitchFamily="2" charset="-122"/>
              </a:rPr>
              <a:t>合同书</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计划书</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可行性研究报告</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开发设计方案</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solidFill>
                  <a:srgbClr val="FF3300"/>
                </a:solidFill>
                <a:latin typeface="华文细黑" panose="02010600040101010101" pitchFamily="2" charset="-122"/>
                <a:ea typeface="华文细黑" panose="02010600040101010101" pitchFamily="2" charset="-122"/>
                <a:cs typeface="华文细黑" panose="02010600040101010101" pitchFamily="2" charset="-122"/>
              </a:rPr>
              <a:t>（必须有）</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sz="24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项目审批有关文件（如：企业内部的批准决议</a:t>
            </a:r>
            <a:r>
              <a:rPr lang="zh-CN" altLang="en-US" sz="2400" b="1" dirty="0">
                <a:solidFill>
                  <a:srgbClr val="FF3300"/>
                </a:solidFill>
                <a:latin typeface="华文细黑" panose="02010600040101010101" pitchFamily="2" charset="-122"/>
                <a:ea typeface="华文细黑" panose="02010600040101010101" pitchFamily="2" charset="-122"/>
                <a:cs typeface="华文细黑" panose="02010600040101010101" pitchFamily="2" charset="-122"/>
              </a:rPr>
              <a:t>（必须有）、</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政府部门备案等）；</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sz="24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工艺技术文件（如：图纸）</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sz="24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项目费用会计核算处理及凭证（如：研发费用明细账或辅助帐）</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 </a:t>
            </a:r>
            <a:r>
              <a:rPr lang="zh-CN" altLang="en-US" sz="2400" b="1" dirty="0">
                <a:solidFill>
                  <a:srgbClr val="FF3300"/>
                </a:solidFill>
                <a:latin typeface="华文细黑" panose="02010600040101010101" pitchFamily="2" charset="-122"/>
                <a:ea typeface="华文细黑" panose="02010600040101010101" pitchFamily="2" charset="-122"/>
                <a:cs typeface="华文细黑" panose="02010600040101010101" pitchFamily="2" charset="-122"/>
              </a:rPr>
              <a:t>（必须有）</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sz="24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项目测试评审报告、鉴定验收报告</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sz="24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项目成果申请认定文件（如：专利申请</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授权书）；</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sz="2400" b="1" dirty="0">
                <a:solidFill>
                  <a:srgbClr val="FF0000"/>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项目结题报告、研发费用专项审计报告</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p>
        </p:txBody>
      </p:sp>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451" y="188597"/>
            <a:ext cx="541274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a:solidFill>
                  <a:schemeClr val="accent1">
                    <a:lumMod val="75000"/>
                  </a:schemeClr>
                </a:solidFill>
                <a:latin typeface="微软雅黑" pitchFamily="34" charset="-122"/>
                <a:ea typeface="微软雅黑" pitchFamily="34" charset="-122"/>
                <a:sym typeface="Arial" pitchFamily="34" charset="0"/>
              </a:rPr>
              <a:t>注意事项</a:t>
            </a:r>
          </a:p>
        </p:txBody>
      </p:sp>
      <p:sp>
        <p:nvSpPr>
          <p:cNvPr id="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
        <p:nvSpPr>
          <p:cNvPr id="8" name="圆角矩形 7"/>
          <p:cNvSpPr/>
          <p:nvPr/>
        </p:nvSpPr>
        <p:spPr bwMode="auto">
          <a:xfrm>
            <a:off x="1039022" y="1316112"/>
            <a:ext cx="3249644" cy="57594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lvl="0" algn="ctr">
              <a:defRPr/>
            </a:pPr>
            <a:r>
              <a:rPr lang="zh-CN" altLang="en-US" sz="2800" b="1" dirty="0">
                <a:solidFill>
                  <a:srgbClr val="0000FF"/>
                </a:solidFill>
                <a:latin typeface="微软雅黑" pitchFamily="34" charset="-122"/>
                <a:ea typeface="微软雅黑" pitchFamily="34" charset="-122"/>
                <a:sym typeface="Gill Sans MT" panose="020B0502020104020203" pitchFamily="34" charset="0"/>
              </a:rPr>
              <a:t>重点管理</a:t>
            </a:r>
            <a:r>
              <a:rPr lang="zh-CN" altLang="en-US" sz="2800" b="1" dirty="0" smtClean="0">
                <a:solidFill>
                  <a:srgbClr val="0000FF"/>
                </a:solidFill>
                <a:latin typeface="微软雅黑" pitchFamily="34" charset="-122"/>
                <a:ea typeface="微软雅黑" pitchFamily="34" charset="-122"/>
                <a:sym typeface="Gill Sans MT" panose="020B0502020104020203" pitchFamily="34" charset="0"/>
              </a:rPr>
              <a:t>内容：</a:t>
            </a:r>
            <a:endParaRPr kumimoji="0" lang="zh-CN" altLang="en-US" sz="2800" b="1" i="0" u="none" strike="noStrike" kern="1200" cap="none" spc="0" normalizeH="0" baseline="0" noProof="0" dirty="0">
              <a:ln w="10541" cmpd="sng">
                <a:solidFill>
                  <a:schemeClr val="accent1">
                    <a:shade val="88000"/>
                    <a:satMod val="110000"/>
                  </a:schemeClr>
                </a:solidFill>
                <a:prstDash val="solid"/>
              </a:ln>
              <a:solidFill>
                <a:srgbClr val="0000FF"/>
              </a:solidFill>
              <a:effectLst/>
              <a:uLnTx/>
              <a:uFillTx/>
              <a:latin typeface="微软雅黑" pitchFamily="34" charset="-122"/>
              <a:ea typeface="微软雅黑" pitchFamily="34" charset="-122"/>
              <a:cs typeface="+mn-cs"/>
              <a:sym typeface="Gill Sans MT" panose="020B05020201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451" y="188597"/>
            <a:ext cx="541274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a:solidFill>
                  <a:schemeClr val="accent1">
                    <a:lumMod val="75000"/>
                  </a:schemeClr>
                </a:solidFill>
                <a:latin typeface="微软雅黑" pitchFamily="34" charset="-122"/>
                <a:ea typeface="微软雅黑" pitchFamily="34" charset="-122"/>
                <a:sym typeface="Arial" pitchFamily="34" charset="0"/>
              </a:rPr>
              <a:t>注意事项</a:t>
            </a:r>
          </a:p>
        </p:txBody>
      </p:sp>
      <p:sp>
        <p:nvSpPr>
          <p:cNvPr id="64513" name="Rectangle 2"/>
          <p:cNvSpPr>
            <a:spLocks noGrp="1"/>
          </p:cNvSpPr>
          <p:nvPr>
            <p:ph idx="1"/>
          </p:nvPr>
        </p:nvSpPr>
        <p:spPr>
          <a:xfrm>
            <a:off x="720153" y="1794510"/>
            <a:ext cx="11012501" cy="4809490"/>
          </a:xfrm>
        </p:spPr>
        <p:txBody>
          <a:bodyPr vert="horz" wrap="square" lIns="91440" tIns="45720" rIns="91440" bIns="45720" anchor="t"/>
          <a:lstStyle/>
          <a:p>
            <a:pPr>
              <a:lnSpc>
                <a:spcPct val="135000"/>
              </a:lnSpc>
              <a:spcBef>
                <a:spcPts val="0"/>
              </a:spcBef>
              <a:buNone/>
            </a:pPr>
            <a:r>
              <a:rPr lang="zh-CN" altLang="en-US" b="1" dirty="0" smtClean="0">
                <a:solidFill>
                  <a:srgbClr val="0000FF"/>
                </a:solidFill>
                <a:latin typeface="微软雅黑" pitchFamily="34" charset="-122"/>
                <a:ea typeface="微软雅黑" pitchFamily="34" charset="-122"/>
                <a:cs typeface="华文细黑" panose="02010600040101010101" pitchFamily="2" charset="-122"/>
              </a:rPr>
              <a:t>（一）</a:t>
            </a: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综合</a:t>
            </a:r>
            <a:r>
              <a:rPr lang="zh-CN" altLang="en-US" b="1" dirty="0">
                <a:solidFill>
                  <a:srgbClr val="0000FF"/>
                </a:solidFill>
                <a:latin typeface="微软雅黑" pitchFamily="34" charset="-122"/>
                <a:ea typeface="微软雅黑" pitchFamily="34" charset="-122"/>
                <a:cs typeface="华文细黑" panose="02010600040101010101" pitchFamily="2" charset="-122"/>
              </a:rPr>
              <a:t>类错误</a:t>
            </a:r>
            <a:endParaRPr lang="zh-CN" altLang="en-US" sz="2400" b="1" dirty="0">
              <a:solidFill>
                <a:srgbClr val="0000FF"/>
              </a:solidFill>
              <a:latin typeface="微软雅黑" pitchFamily="34" charset="-122"/>
              <a:ea typeface="微软雅黑" pitchFamily="34"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1.</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对研发统计重视程度不高，不填或者乱填；</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2.</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对研发概念理解不清，错填或者漏填；</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3.</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企业会计账目不清或者没有建立研发会计账，没有填报依据；</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4.</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对相关指标理解不清，造成填报质量不高，很多项目直接被判定为非</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R&amp;D</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5.</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企业统计人员、会计人员和研发管理人员缺乏沟通，造成会计账上数据和研发部门掌握的数据差距较大，或者统计人员不了解企业研发情况，为了省事就选择了空表提交；</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6.</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部分研发支出没有发票，入不了会计账；</a:t>
            </a:r>
            <a:endParaRPr lang="en-US" altLang="zh-CN" sz="2400" b="1" dirty="0">
              <a:latin typeface="华文细黑" panose="02010600040101010101" pitchFamily="2" charset="-122"/>
              <a:ea typeface="华文细黑" panose="02010600040101010101" pitchFamily="2" charset="-122"/>
              <a:cs typeface="华文细黑" panose="02010600040101010101" pitchFamily="2" charset="-122"/>
            </a:endParaRP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文本框 2"/>
          <p:cNvSpPr txBox="1"/>
          <p:nvPr/>
        </p:nvSpPr>
        <p:spPr>
          <a:xfrm>
            <a:off x="578486" y="1101725"/>
            <a:ext cx="5165491" cy="521970"/>
          </a:xfrm>
          <a:prstGeom prst="rect">
            <a:avLst/>
          </a:prstGeom>
          <a:noFill/>
        </p:spPr>
        <p:txBody>
          <a:bodyPr wrap="square" rtlCol="0">
            <a:spAutoFit/>
          </a:bodyPr>
          <a:lstStyle/>
          <a:p>
            <a:r>
              <a:rPr lang="zh-CN" altLang="en-US" sz="2800" b="1" dirty="0" smtClean="0">
                <a:latin typeface="微软雅黑" pitchFamily="34" charset="-122"/>
                <a:ea typeface="微软雅黑" pitchFamily="34" charset="-122"/>
              </a:rPr>
              <a:t>二  避免</a:t>
            </a:r>
            <a:r>
              <a:rPr lang="zh-CN" altLang="en-US" sz="2800" b="1" dirty="0">
                <a:latin typeface="微软雅黑" pitchFamily="34" charset="-122"/>
                <a:ea typeface="微软雅黑" pitchFamily="34" charset="-122"/>
              </a:rPr>
              <a:t>出现填报错误</a:t>
            </a:r>
          </a:p>
        </p:txBody>
      </p:sp>
      <p:sp>
        <p:nvSpPr>
          <p:cNvPr id="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451" y="188597"/>
            <a:ext cx="541274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a:solidFill>
                  <a:schemeClr val="accent1">
                    <a:lumMod val="75000"/>
                  </a:schemeClr>
                </a:solidFill>
                <a:latin typeface="微软雅黑" pitchFamily="34" charset="-122"/>
                <a:ea typeface="微软雅黑" pitchFamily="34" charset="-122"/>
                <a:sym typeface="Arial" pitchFamily="34" charset="0"/>
              </a:rPr>
              <a:t>注意事项</a:t>
            </a:r>
          </a:p>
        </p:txBody>
      </p:sp>
      <p:sp>
        <p:nvSpPr>
          <p:cNvPr id="64513" name="Rectangle 2"/>
          <p:cNvSpPr>
            <a:spLocks noGrp="1"/>
          </p:cNvSpPr>
          <p:nvPr>
            <p:ph idx="1"/>
          </p:nvPr>
        </p:nvSpPr>
        <p:spPr>
          <a:xfrm>
            <a:off x="578485" y="1794510"/>
            <a:ext cx="10626135" cy="4116893"/>
          </a:xfrm>
        </p:spPr>
        <p:txBody>
          <a:bodyPr vert="horz" wrap="square" lIns="91440" tIns="45720" rIns="91440" bIns="45720" anchor="t"/>
          <a:lstStyle/>
          <a:p>
            <a:pPr>
              <a:lnSpc>
                <a:spcPct val="130000"/>
              </a:lnSpc>
              <a:spcBef>
                <a:spcPts val="0"/>
              </a:spcBef>
              <a:buNone/>
            </a:pP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（二）项目</a:t>
            </a:r>
            <a:r>
              <a:rPr lang="zh-CN" altLang="en-US" sz="2400" b="1" dirty="0">
                <a:solidFill>
                  <a:srgbClr val="0000FF"/>
                </a:solidFill>
                <a:latin typeface="微软雅黑" pitchFamily="34" charset="-122"/>
                <a:ea typeface="微软雅黑" pitchFamily="34" charset="-122"/>
                <a:cs typeface="华文细黑" panose="02010600040101010101" pitchFamily="2" charset="-122"/>
              </a:rPr>
              <a:t>表</a:t>
            </a: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a:t>
            </a:r>
            <a:r>
              <a:rPr lang="en-US" altLang="zh-CN" sz="2400" b="1" dirty="0" smtClean="0">
                <a:solidFill>
                  <a:srgbClr val="0000FF"/>
                </a:solidFill>
                <a:latin typeface="微软雅黑" pitchFamily="34" charset="-122"/>
                <a:ea typeface="微软雅黑" pitchFamily="34" charset="-122"/>
                <a:cs typeface="华文细黑" panose="02010600040101010101" pitchFamily="2" charset="-122"/>
              </a:rPr>
              <a:t>107-1</a:t>
            </a:r>
            <a:r>
              <a:rPr lang="zh-CN" altLang="en-US" sz="2400" b="1" dirty="0">
                <a:solidFill>
                  <a:srgbClr val="0000FF"/>
                </a:solidFill>
                <a:latin typeface="微软雅黑" pitchFamily="34" charset="-122"/>
                <a:ea typeface="微软雅黑" pitchFamily="34" charset="-122"/>
                <a:cs typeface="华文细黑" panose="02010600040101010101" pitchFamily="2" charset="-122"/>
              </a:rPr>
              <a:t>表</a:t>
            </a:r>
            <a:r>
              <a:rPr lang="zh-CN" altLang="en-US" b="1" dirty="0">
                <a:solidFill>
                  <a:srgbClr val="0000FF"/>
                </a:solidFill>
                <a:latin typeface="微软雅黑" pitchFamily="34" charset="-122"/>
                <a:ea typeface="微软雅黑" pitchFamily="34" charset="-122"/>
                <a:cs typeface="华文细黑" panose="02010600040101010101" pitchFamily="2" charset="-122"/>
              </a:rPr>
              <a:t>）常见</a:t>
            </a:r>
            <a:r>
              <a:rPr lang="zh-CN" altLang="en-US" b="1" dirty="0" smtClean="0">
                <a:solidFill>
                  <a:srgbClr val="0000FF"/>
                </a:solidFill>
                <a:latin typeface="微软雅黑" pitchFamily="34" charset="-122"/>
                <a:ea typeface="微软雅黑" pitchFamily="34" charset="-122"/>
                <a:cs typeface="华文细黑" panose="02010600040101010101" pitchFamily="2" charset="-122"/>
              </a:rPr>
              <a:t>错误</a:t>
            </a:r>
            <a:endParaRPr lang="en-US" altLang="zh-CN" b="1" dirty="0" smtClean="0">
              <a:solidFill>
                <a:srgbClr val="0000FF"/>
              </a:solidFill>
              <a:latin typeface="微软雅黑" pitchFamily="34" charset="-122"/>
              <a:ea typeface="微软雅黑" pitchFamily="34" charset="-122"/>
              <a:cs typeface="华文细黑" panose="02010600040101010101" pitchFamily="2" charset="-122"/>
            </a:endParaRPr>
          </a:p>
          <a:p>
            <a:pPr>
              <a:lnSpc>
                <a:spcPct val="135000"/>
              </a:lnSpc>
              <a:spcBef>
                <a:spcPts val="0"/>
              </a:spcBef>
              <a:buNone/>
            </a:pPr>
            <a:r>
              <a:rPr lang="en-US" altLang="zh-CN" sz="2400" b="1" dirty="0" smtClean="0">
                <a:latin typeface="华文细黑" panose="02010600040101010101" pitchFamily="2" charset="-122"/>
                <a:ea typeface="华文细黑" panose="02010600040101010101" pitchFamily="2" charset="-122"/>
                <a:cs typeface="华文细黑" panose="02010600040101010101" pitchFamily="2" charset="-122"/>
              </a:rPr>
              <a:t>1</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项目名称填写不规范；</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2.</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项目成果形式区分不明（判断</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R&amp;D</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项目的重点指标）；</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3.</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项目完成日期理错误的理解为</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本年年末时间</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a:t>
            </a:r>
            <a:endParaRPr lang="en-US" altLang="zh-CN"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4.</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项目人员实际工作时间错误的理解为</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项目人员平均工作时间</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5.</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项目当年经费错误的理解为</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项目全部经费</a:t>
            </a: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6.</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漏报委外项目或者委外项目也填报了项目人员和项目人员时间等指标；</a:t>
            </a:r>
            <a:endParaRPr lang="zh-CN" altLang="en-US" sz="24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5000"/>
              </a:lnSpc>
              <a:spcBef>
                <a:spcPts val="0"/>
              </a:spcBef>
              <a:buNone/>
            </a:pPr>
            <a:r>
              <a:rPr lang="en-US" altLang="zh-CN" sz="2400" b="1" dirty="0">
                <a:latin typeface="华文细黑" panose="02010600040101010101" pitchFamily="2" charset="-122"/>
                <a:ea typeface="华文细黑" panose="02010600040101010101" pitchFamily="2" charset="-122"/>
                <a:cs typeface="华文细黑" panose="02010600040101010101" pitchFamily="2" charset="-122"/>
              </a:rPr>
              <a:t>7.</a:t>
            </a:r>
            <a:r>
              <a:rPr lang="zh-CN" altLang="en-US" sz="2400" b="1" dirty="0">
                <a:latin typeface="华文细黑" panose="02010600040101010101" pitchFamily="2" charset="-122"/>
                <a:ea typeface="华文细黑" panose="02010600040101010101" pitchFamily="2" charset="-122"/>
                <a:cs typeface="华文细黑" panose="02010600040101010101" pitchFamily="2" charset="-122"/>
              </a:rPr>
              <a:t>漏报政府资金等。</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文本框 2"/>
          <p:cNvSpPr txBox="1"/>
          <p:nvPr/>
        </p:nvSpPr>
        <p:spPr>
          <a:xfrm>
            <a:off x="578486" y="1101725"/>
            <a:ext cx="9095105" cy="521970"/>
          </a:xfrm>
          <a:prstGeom prst="rect">
            <a:avLst/>
          </a:prstGeom>
          <a:noFill/>
        </p:spPr>
        <p:txBody>
          <a:bodyPr wrap="square" rtlCol="0">
            <a:spAutoFit/>
          </a:bodyPr>
          <a:lstStyle/>
          <a:p>
            <a:r>
              <a:rPr lang="zh-CN" altLang="en-US" sz="2800" b="1" dirty="0">
                <a:latin typeface="微软雅黑" pitchFamily="34" charset="-122"/>
                <a:ea typeface="微软雅黑" pitchFamily="34" charset="-122"/>
              </a:rPr>
              <a:t>二  避免出现填报错误</a:t>
            </a:r>
          </a:p>
        </p:txBody>
      </p:sp>
      <p:sp>
        <p:nvSpPr>
          <p:cNvPr id="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451" y="188597"/>
            <a:ext cx="541274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a:solidFill>
                  <a:schemeClr val="accent1">
                    <a:lumMod val="75000"/>
                  </a:schemeClr>
                </a:solidFill>
                <a:latin typeface="微软雅黑" pitchFamily="34" charset="-122"/>
                <a:ea typeface="微软雅黑" pitchFamily="34" charset="-122"/>
                <a:sym typeface="Arial" pitchFamily="34" charset="0"/>
              </a:rPr>
              <a:t>注意事项</a:t>
            </a:r>
          </a:p>
        </p:txBody>
      </p:sp>
      <p:sp>
        <p:nvSpPr>
          <p:cNvPr id="64513" name="Rectangle 2"/>
          <p:cNvSpPr>
            <a:spLocks noGrp="1"/>
          </p:cNvSpPr>
          <p:nvPr>
            <p:ph idx="1"/>
          </p:nvPr>
        </p:nvSpPr>
        <p:spPr>
          <a:xfrm>
            <a:off x="490856" y="1794510"/>
            <a:ext cx="11447860" cy="4710430"/>
          </a:xfrm>
        </p:spPr>
        <p:txBody>
          <a:bodyPr vert="horz" wrap="square" lIns="91440" tIns="45720" rIns="91440" bIns="45720" anchor="t">
            <a:normAutofit/>
          </a:bodyPr>
          <a:lstStyle/>
          <a:p>
            <a:pPr>
              <a:lnSpc>
                <a:spcPct val="130000"/>
              </a:lnSpc>
              <a:spcBef>
                <a:spcPts val="0"/>
              </a:spcBef>
              <a:buNone/>
            </a:pP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（三）活动</a:t>
            </a:r>
            <a:r>
              <a:rPr lang="zh-CN" altLang="en-US" sz="2400" b="1" dirty="0">
                <a:solidFill>
                  <a:srgbClr val="0000FF"/>
                </a:solidFill>
                <a:latin typeface="微软雅黑" pitchFamily="34" charset="-122"/>
                <a:ea typeface="微软雅黑" pitchFamily="34" charset="-122"/>
                <a:cs typeface="华文细黑" panose="02010600040101010101" pitchFamily="2" charset="-122"/>
              </a:rPr>
              <a:t>表</a:t>
            </a: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a:t>
            </a:r>
            <a:r>
              <a:rPr lang="en-US" altLang="zh-CN" sz="2400" b="1" dirty="0" smtClean="0">
                <a:solidFill>
                  <a:srgbClr val="0000FF"/>
                </a:solidFill>
                <a:latin typeface="微软雅黑" pitchFamily="34" charset="-122"/>
                <a:ea typeface="微软雅黑" pitchFamily="34" charset="-122"/>
                <a:cs typeface="华文细黑" panose="02010600040101010101" pitchFamily="2" charset="-122"/>
              </a:rPr>
              <a:t>107-2</a:t>
            </a:r>
            <a:r>
              <a:rPr lang="zh-CN" altLang="en-US" sz="2400" b="1" dirty="0">
                <a:solidFill>
                  <a:srgbClr val="0000FF"/>
                </a:solidFill>
                <a:latin typeface="微软雅黑" pitchFamily="34" charset="-122"/>
                <a:ea typeface="微软雅黑" pitchFamily="34" charset="-122"/>
                <a:cs typeface="华文细黑" panose="02010600040101010101" pitchFamily="2" charset="-122"/>
              </a:rPr>
              <a:t>表</a:t>
            </a:r>
            <a:r>
              <a:rPr lang="zh-CN" altLang="en-US" b="1" dirty="0">
                <a:solidFill>
                  <a:srgbClr val="0000FF"/>
                </a:solidFill>
                <a:latin typeface="微软雅黑" pitchFamily="34" charset="-122"/>
                <a:ea typeface="微软雅黑" pitchFamily="34" charset="-122"/>
                <a:cs typeface="华文细黑" panose="02010600040101010101" pitchFamily="2" charset="-122"/>
              </a:rPr>
              <a:t>）常见</a:t>
            </a:r>
            <a:r>
              <a:rPr lang="zh-CN" altLang="en-US" b="1" dirty="0" smtClean="0">
                <a:solidFill>
                  <a:srgbClr val="0000FF"/>
                </a:solidFill>
                <a:latin typeface="微软雅黑" pitchFamily="34" charset="-122"/>
                <a:ea typeface="微软雅黑" pitchFamily="34" charset="-122"/>
                <a:cs typeface="华文细黑" panose="02010600040101010101" pitchFamily="2" charset="-122"/>
              </a:rPr>
              <a:t>错误</a:t>
            </a:r>
            <a:endParaRPr lang="zh-CN" altLang="en-US" sz="2400" b="1" dirty="0">
              <a:solidFill>
                <a:srgbClr val="0000FF"/>
              </a:solidFill>
              <a:latin typeface="微软雅黑" pitchFamily="34" charset="-122"/>
              <a:ea typeface="微软雅黑" pitchFamily="34"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1.</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研究开发人员中漏了管理和服务人员以及兼职人员等；</a:t>
            </a:r>
            <a:endParaRPr lang="zh-CN" altLang="en-US"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2.</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研究开发人员重复了；（项目表中研究开发人员可以重复的，但活动表中的研究开发人员不能重复）</a:t>
            </a:r>
            <a:endParaRPr lang="en-US" altLang="zh-CN"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3.</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研发支出中漏了兼职人员工资福利等；</a:t>
            </a:r>
            <a:endParaRPr lang="en-US" altLang="zh-CN"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4.</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研发支出中直接投入占比过大（疑似将生产部分的原材料消耗也纳入了）；</a:t>
            </a:r>
            <a:endParaRPr lang="zh-CN" altLang="en-US"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5.</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将生产线的建设费用纳入了研发费用；</a:t>
            </a:r>
            <a:endParaRPr lang="zh-CN" altLang="en-US"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6.</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未对生产和研发混用的固定资产摊分；</a:t>
            </a:r>
            <a:endParaRPr lang="zh-CN" altLang="en-US"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7.</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将一般的研发管理部门或者科室填报为研发机构了；或者因未达到省、市级工程中心而没有填报本企业实际的研发机构情况；</a:t>
            </a:r>
            <a:endParaRPr lang="zh-CN" altLang="en-US"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8.</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专利方面没有看清</a:t>
            </a: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当年</a:t>
            </a: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和</a:t>
            </a: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期末</a:t>
            </a: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的要求；</a:t>
            </a:r>
            <a:endParaRPr lang="zh-CN" altLang="en-US" sz="2000" b="1" dirty="0">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r>
              <a:rPr lang="en-US" altLang="zh-CN" sz="2000" b="1" dirty="0">
                <a:latin typeface="华文细黑" panose="02010600040101010101" pitchFamily="2" charset="-122"/>
                <a:ea typeface="华文细黑" panose="02010600040101010101" pitchFamily="2" charset="-122"/>
                <a:cs typeface="华文细黑" panose="02010600040101010101" pitchFamily="2" charset="-122"/>
              </a:rPr>
              <a:t>9.</a:t>
            </a:r>
            <a:r>
              <a:rPr lang="zh-CN" altLang="en-US" sz="2000" b="1" dirty="0">
                <a:latin typeface="华文细黑" panose="02010600040101010101" pitchFamily="2" charset="-122"/>
                <a:ea typeface="华文细黑" panose="02010600040101010101" pitchFamily="2" charset="-122"/>
                <a:cs typeface="华文细黑" panose="02010600040101010101" pitchFamily="2" charset="-122"/>
              </a:rPr>
              <a:t>补充资料漏填或者填错等；</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文本框 2"/>
          <p:cNvSpPr txBox="1"/>
          <p:nvPr/>
        </p:nvSpPr>
        <p:spPr>
          <a:xfrm>
            <a:off x="578486" y="1101725"/>
            <a:ext cx="9095105" cy="523220"/>
          </a:xfrm>
          <a:prstGeom prst="rect">
            <a:avLst/>
          </a:prstGeom>
          <a:noFill/>
        </p:spPr>
        <p:txBody>
          <a:bodyPr wrap="square" rtlCol="0">
            <a:spAutoFit/>
          </a:bodyPr>
          <a:lstStyle/>
          <a:p>
            <a:r>
              <a:rPr lang="zh-CN" altLang="en-US" sz="2800" b="1" dirty="0">
                <a:latin typeface="微软雅黑" pitchFamily="34" charset="-122"/>
                <a:ea typeface="微软雅黑" pitchFamily="34" charset="-122"/>
              </a:rPr>
              <a:t>二  避免出现填报</a:t>
            </a:r>
            <a:r>
              <a:rPr lang="zh-CN" altLang="en-US" sz="2800" b="1" dirty="0" smtClean="0">
                <a:latin typeface="微软雅黑" pitchFamily="34" charset="-122"/>
                <a:ea typeface="微软雅黑" pitchFamily="34" charset="-122"/>
              </a:rPr>
              <a:t>错误</a:t>
            </a:r>
            <a:endParaRPr lang="zh-CN" altLang="en-US" sz="2800" b="1" dirty="0">
              <a:latin typeface="微软雅黑" pitchFamily="34" charset="-122"/>
              <a:ea typeface="微软雅黑" pitchFamily="34" charset="-122"/>
            </a:endParaRPr>
          </a:p>
        </p:txBody>
      </p:sp>
      <p:sp>
        <p:nvSpPr>
          <p:cNvPr id="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451" y="188597"/>
            <a:ext cx="541274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a:solidFill>
                  <a:schemeClr val="accent1">
                    <a:lumMod val="75000"/>
                  </a:schemeClr>
                </a:solidFill>
                <a:latin typeface="微软雅黑" pitchFamily="34" charset="-122"/>
                <a:ea typeface="微软雅黑" pitchFamily="34" charset="-122"/>
                <a:sym typeface="Arial" pitchFamily="34" charset="0"/>
              </a:rPr>
              <a:t>注意事项</a:t>
            </a:r>
          </a:p>
        </p:txBody>
      </p:sp>
      <p:sp>
        <p:nvSpPr>
          <p:cNvPr id="64513" name="Rectangle 2"/>
          <p:cNvSpPr>
            <a:spLocks noGrp="1"/>
          </p:cNvSpPr>
          <p:nvPr>
            <p:ph idx="1"/>
          </p:nvPr>
        </p:nvSpPr>
        <p:spPr>
          <a:xfrm>
            <a:off x="709797" y="1781632"/>
            <a:ext cx="10945584" cy="4710430"/>
          </a:xfrm>
        </p:spPr>
        <p:txBody>
          <a:bodyPr vert="horz" wrap="square" lIns="91440" tIns="45720" rIns="91440" bIns="45720" anchor="t">
            <a:normAutofit fontScale="92500"/>
          </a:bodyPr>
          <a:lstStyle/>
          <a:p>
            <a:pPr latinLnBrk="0">
              <a:lnSpc>
                <a:spcPct val="130000"/>
              </a:lnSpc>
              <a:spcBef>
                <a:spcPts val="0"/>
              </a:spcBef>
              <a:buNone/>
            </a:pP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（四）财务状况表（月报</a:t>
            </a:r>
            <a:r>
              <a:rPr lang="en-US" altLang="zh-CN" sz="2400" b="1" dirty="0" smtClean="0">
                <a:solidFill>
                  <a:srgbClr val="0000FF"/>
                </a:solidFill>
                <a:latin typeface="微软雅黑" pitchFamily="34" charset="-122"/>
                <a:ea typeface="微软雅黑" pitchFamily="34" charset="-122"/>
                <a:cs typeface="华文细黑" panose="02010600040101010101" pitchFamily="2" charset="-122"/>
              </a:rPr>
              <a:t>B203</a:t>
            </a:r>
            <a:r>
              <a:rPr lang="zh-CN" altLang="zh-CN" sz="2400" b="1" dirty="0" smtClean="0">
                <a:solidFill>
                  <a:srgbClr val="0000FF"/>
                </a:solidFill>
                <a:latin typeface="微软雅黑" pitchFamily="34" charset="-122"/>
                <a:ea typeface="微软雅黑" pitchFamily="34" charset="-122"/>
                <a:cs typeface="华文细黑" panose="02010600040101010101" pitchFamily="2" charset="-122"/>
              </a:rPr>
              <a:t>表</a:t>
            </a: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、年报</a:t>
            </a:r>
            <a:r>
              <a:rPr lang="en-US" altLang="zh-CN" sz="2400" b="1" dirty="0" smtClean="0">
                <a:solidFill>
                  <a:srgbClr val="0000FF"/>
                </a:solidFill>
                <a:latin typeface="微软雅黑" pitchFamily="34" charset="-122"/>
                <a:ea typeface="微软雅黑" pitchFamily="34" charset="-122"/>
                <a:cs typeface="华文细黑" panose="02010600040101010101" pitchFamily="2" charset="-122"/>
              </a:rPr>
              <a:t>B103-1</a:t>
            </a: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a:t>
            </a:r>
            <a:r>
              <a:rPr lang="en-US" altLang="zh-CN" sz="2400" b="1" dirty="0" smtClean="0">
                <a:solidFill>
                  <a:srgbClr val="0000FF"/>
                </a:solidFill>
                <a:latin typeface="微软雅黑" pitchFamily="34" charset="-122"/>
                <a:ea typeface="微软雅黑" pitchFamily="34" charset="-122"/>
                <a:cs typeface="华文细黑" panose="02010600040101010101" pitchFamily="2" charset="-122"/>
              </a:rPr>
              <a:t>-2</a:t>
            </a:r>
            <a:r>
              <a:rPr lang="zh-CN" altLang="en-US" sz="2400" b="1" dirty="0" smtClean="0">
                <a:solidFill>
                  <a:srgbClr val="0000FF"/>
                </a:solidFill>
                <a:latin typeface="微软雅黑" pitchFamily="34" charset="-122"/>
                <a:ea typeface="微软雅黑" pitchFamily="34" charset="-122"/>
                <a:cs typeface="华文细黑" panose="02010600040101010101" pitchFamily="2" charset="-122"/>
              </a:rPr>
              <a:t>表</a:t>
            </a:r>
            <a:r>
              <a:rPr lang="zh-CN" altLang="zh-CN" sz="2400" b="1" dirty="0" smtClean="0">
                <a:solidFill>
                  <a:srgbClr val="0000FF"/>
                </a:solidFill>
                <a:latin typeface="微软雅黑" pitchFamily="34" charset="-122"/>
                <a:ea typeface="微软雅黑" pitchFamily="34" charset="-122"/>
                <a:cs typeface="华文细黑" panose="02010600040101010101" pitchFamily="2" charset="-122"/>
              </a:rPr>
              <a:t>）</a:t>
            </a:r>
            <a:endParaRPr lang="zh-CN" altLang="en-US" sz="2400" b="1" dirty="0">
              <a:solidFill>
                <a:srgbClr val="0000FF"/>
              </a:solidFill>
              <a:latin typeface="微软雅黑" pitchFamily="34" charset="-122"/>
              <a:ea typeface="微软雅黑" pitchFamily="34" charset="-122"/>
              <a:cs typeface="华文细黑" panose="02010600040101010101" pitchFamily="2" charset="-122"/>
            </a:endParaRPr>
          </a:p>
          <a:p>
            <a:pPr latinLnBrk="0">
              <a:lnSpc>
                <a:spcPct val="130000"/>
              </a:lnSpc>
              <a:spcBef>
                <a:spcPts val="0"/>
              </a:spcBef>
              <a:buNone/>
            </a:pPr>
            <a:r>
              <a:rPr lang="zh-CN" altLang="en-US" sz="9600" b="1" dirty="0">
                <a:ln w="22225">
                  <a:solidFill>
                    <a:schemeClr val="accent2"/>
                  </a:solidFill>
                  <a:prstDash val="solid"/>
                </a:ln>
                <a:solidFill>
                  <a:srgbClr val="FF0000"/>
                </a:solidFill>
                <a:effectLst/>
                <a:latin typeface="华文细黑" panose="02010600040101010101" pitchFamily="2" charset="-122"/>
                <a:ea typeface="华文细黑" panose="02010600040101010101" pitchFamily="2" charset="-122"/>
                <a:cs typeface="华文细黑" panose="02010600040101010101" pitchFamily="2" charset="-122"/>
              </a:rPr>
              <a:t>       漏填</a:t>
            </a:r>
            <a:r>
              <a:rPr lang="zh-CN" altLang="en-US" sz="9600" b="1" dirty="0">
                <a:solidFill>
                  <a:schemeClr val="accent1"/>
                </a:solidFill>
                <a:effectLst>
                  <a:outerShdw blurRad="38100" dist="25400" dir="5400000" algn="ctr" rotWithShape="0">
                    <a:srgbClr val="6E747A">
                      <a:alpha val="43000"/>
                    </a:srgbClr>
                  </a:outerShdw>
                </a:effectLst>
                <a:latin typeface="华文细黑" panose="02010600040101010101" pitchFamily="2" charset="-122"/>
                <a:ea typeface="华文细黑" panose="02010600040101010101" pitchFamily="2" charset="-122"/>
                <a:cs typeface="华文细黑" panose="02010600040101010101" pitchFamily="2" charset="-122"/>
              </a:rPr>
              <a:t>研发费用</a:t>
            </a:r>
            <a:endParaRPr lang="zh-CN" altLang="en-US" sz="9600" b="1" dirty="0">
              <a:solidFill>
                <a:schemeClr val="accent1"/>
              </a:solidFill>
              <a:effectLst>
                <a:outerShdw blurRad="38100" dist="25400" dir="5400000" algn="ctr" rotWithShape="0">
                  <a:srgbClr val="6E747A">
                    <a:alpha val="43000"/>
                  </a:srgbClr>
                </a:outerShdw>
              </a:effectLst>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30000"/>
              </a:lnSpc>
              <a:spcBef>
                <a:spcPts val="0"/>
              </a:spcBef>
              <a:buNone/>
            </a:pPr>
            <a:endParaRPr lang="zh-CN" altLang="en-US" sz="2400" b="1" dirty="0">
              <a:solidFill>
                <a:schemeClr val="accent1"/>
              </a:solidFill>
              <a:effectLst>
                <a:outerShdw blurRad="38100" dist="25400" dir="5400000" algn="ctr" rotWithShape="0">
                  <a:srgbClr val="6E747A">
                    <a:alpha val="43000"/>
                  </a:srgbClr>
                </a:outerShdw>
              </a:effectLst>
              <a:latin typeface="华文细黑" panose="02010600040101010101" pitchFamily="2" charset="-122"/>
              <a:ea typeface="华文细黑" panose="02010600040101010101" pitchFamily="2" charset="-122"/>
              <a:cs typeface="华文细黑" panose="02010600040101010101" pitchFamily="2" charset="-122"/>
            </a:endParaRPr>
          </a:p>
          <a:p>
            <a:pPr marL="0">
              <a:lnSpc>
                <a:spcPct val="150000"/>
              </a:lnSpc>
              <a:spcBef>
                <a:spcPts val="0"/>
              </a:spcBef>
              <a:buNone/>
            </a:pP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         截止</a:t>
            </a:r>
            <a:r>
              <a:rPr lang="zh-CN" altLang="en-US" sz="24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到</a:t>
            </a: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今年</a:t>
            </a:r>
            <a:r>
              <a:rPr lang="en-US" altLang="zh-CN"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10</a:t>
            </a: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月</a:t>
            </a:r>
            <a:r>
              <a:rPr lang="zh-CN" altLang="en-US" sz="24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a:t>
            </a: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全市规上工业企业仅有</a:t>
            </a:r>
            <a:r>
              <a:rPr lang="en-US" altLang="zh-CN" sz="2400" b="1" dirty="0" smtClean="0">
                <a:solidFill>
                  <a:srgbClr val="FF0000"/>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726</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家</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在财务状况月报中</a:t>
            </a: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填报了研发费用，共</a:t>
            </a:r>
            <a:r>
              <a:rPr lang="en-US" altLang="zh-CN" sz="2400" b="1" dirty="0" smtClean="0">
                <a:solidFill>
                  <a:srgbClr val="FF0000"/>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52.66</a:t>
            </a: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亿</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元</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，而</a:t>
            </a:r>
            <a:r>
              <a:rPr lang="en-US" altLang="zh-CN"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2018</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年报全市成本费用调查企业</a:t>
            </a: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填报的研发费用有</a:t>
            </a:r>
            <a:r>
              <a:rPr lang="en-US" altLang="zh-CN" sz="2400" b="1" dirty="0" smtClean="0">
                <a:solidFill>
                  <a:srgbClr val="FF0000"/>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62.38</a:t>
            </a:r>
            <a:r>
              <a:rPr lang="zh-CN" altLang="en-US" sz="2400"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亿元，两者相差巨大，如果不采取措施及时查漏补缺，将会严重影响国家对我市研发统计数据的核定。</a:t>
            </a:r>
            <a:endParaRPr lang="zh-CN" altLang="en-US" sz="2400"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endParaRP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文本框 2"/>
          <p:cNvSpPr txBox="1"/>
          <p:nvPr/>
        </p:nvSpPr>
        <p:spPr>
          <a:xfrm>
            <a:off x="605307" y="1101725"/>
            <a:ext cx="9068284" cy="523220"/>
          </a:xfrm>
          <a:prstGeom prst="rect">
            <a:avLst/>
          </a:prstGeom>
          <a:noFill/>
        </p:spPr>
        <p:txBody>
          <a:bodyPr wrap="square" rtlCol="0">
            <a:spAutoFit/>
          </a:bodyPr>
          <a:lstStyle/>
          <a:p>
            <a:r>
              <a:rPr lang="zh-CN" altLang="en-US" sz="2800" b="1" dirty="0" smtClean="0">
                <a:latin typeface="微软雅黑" pitchFamily="34" charset="-122"/>
                <a:ea typeface="微软雅黑" pitchFamily="34" charset="-122"/>
              </a:rPr>
              <a:t>二  </a:t>
            </a:r>
            <a:r>
              <a:rPr lang="zh-CN" altLang="en-US" sz="2800" b="1" dirty="0">
                <a:latin typeface="微软雅黑" pitchFamily="34" charset="-122"/>
                <a:ea typeface="微软雅黑" pitchFamily="34" charset="-122"/>
              </a:rPr>
              <a:t>避免出现填报</a:t>
            </a:r>
            <a:r>
              <a:rPr lang="zh-CN" altLang="en-US" sz="2800" b="1" dirty="0" smtClean="0">
                <a:latin typeface="微软雅黑" pitchFamily="34" charset="-122"/>
                <a:ea typeface="微软雅黑" pitchFamily="34" charset="-122"/>
              </a:rPr>
              <a:t>错误</a:t>
            </a:r>
            <a:endParaRPr lang="zh-CN" altLang="en-US" sz="2800" b="1" dirty="0">
              <a:latin typeface="微软雅黑" pitchFamily="34" charset="-122"/>
              <a:ea typeface="微软雅黑" pitchFamily="34" charset="-122"/>
            </a:endParaRPr>
          </a:p>
        </p:txBody>
      </p:sp>
      <p:sp>
        <p:nvSpPr>
          <p:cNvPr id="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0"/>
          <p:cNvSpPr>
            <a:spLocks noChangeArrowheads="1"/>
          </p:cNvSpPr>
          <p:nvPr/>
        </p:nvSpPr>
        <p:spPr bwMode="auto">
          <a:xfrm>
            <a:off x="1899285" y="199390"/>
            <a:ext cx="10292715" cy="562610"/>
          </a:xfrm>
          <a:prstGeom prst="rect">
            <a:avLst/>
          </a:prstGeom>
          <a:gradFill>
            <a:gsLst>
              <a:gs pos="0">
                <a:srgbClr val="5E9EFF">
                  <a:lumMod val="0"/>
                  <a:alpha val="0"/>
                </a:srgbClr>
              </a:gs>
              <a:gs pos="100000">
                <a:schemeClr val="accent1">
                  <a:lumMod val="87000"/>
                  <a:alpha val="51000"/>
                </a:schemeClr>
              </a:gs>
            </a:gsLst>
            <a:lin ang="0" scaled="1"/>
          </a:gra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矩形 3"/>
          <p:cNvSpPr>
            <a:spLocks noChangeArrowheads="1"/>
          </p:cNvSpPr>
          <p:nvPr/>
        </p:nvSpPr>
        <p:spPr bwMode="auto">
          <a:xfrm>
            <a:off x="6648451" y="188597"/>
            <a:ext cx="541274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r>
              <a:rPr lang="zh-CN" altLang="en-US" sz="3200" b="1" dirty="0">
                <a:solidFill>
                  <a:schemeClr val="accent1">
                    <a:lumMod val="75000"/>
                  </a:schemeClr>
                </a:solidFill>
                <a:latin typeface="微软雅黑" pitchFamily="34" charset="-122"/>
                <a:ea typeface="微软雅黑" pitchFamily="34" charset="-122"/>
                <a:sym typeface="Arial" pitchFamily="34" charset="0"/>
              </a:rPr>
              <a:t>注意事项</a:t>
            </a:r>
          </a:p>
        </p:txBody>
      </p:sp>
      <p:sp>
        <p:nvSpPr>
          <p:cNvPr id="64513" name="Rectangle 2"/>
          <p:cNvSpPr>
            <a:spLocks noGrp="1"/>
          </p:cNvSpPr>
          <p:nvPr>
            <p:ph idx="1"/>
          </p:nvPr>
        </p:nvSpPr>
        <p:spPr>
          <a:xfrm>
            <a:off x="991236" y="1794510"/>
            <a:ext cx="9599295" cy="4710430"/>
          </a:xfrm>
        </p:spPr>
        <p:txBody>
          <a:bodyPr vert="horz" wrap="square" lIns="91440" tIns="45720" rIns="91440" bIns="45720" anchor="t"/>
          <a:lstStyle/>
          <a:p>
            <a:pPr latinLnBrk="0">
              <a:lnSpc>
                <a:spcPct val="150000"/>
              </a:lnSpc>
              <a:spcBef>
                <a:spcPts val="0"/>
              </a:spcBef>
              <a:buNone/>
            </a:pP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一、做好研发会计账或者辅助账；</a:t>
            </a:r>
            <a:endPar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二、统计</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财务状况表</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中漏报、少</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报研发费用的企业，要在</a:t>
            </a:r>
            <a:r>
              <a:rPr lang="en-US" altLang="zh-CN"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11</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月的</a:t>
            </a:r>
            <a:r>
              <a:rPr lang="zh-CN" altLang="en-US" b="1" dirty="0" smtClean="0">
                <a:solidFill>
                  <a:srgbClr val="FF0000"/>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月报</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和</a:t>
            </a:r>
            <a:r>
              <a:rPr lang="en-US" altLang="zh-CN"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2019</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年的</a:t>
            </a:r>
            <a:r>
              <a:rPr lang="zh-CN" altLang="en-US" b="1" dirty="0" smtClean="0">
                <a:solidFill>
                  <a:srgbClr val="FF0000"/>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年报</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中补</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上；</a:t>
            </a:r>
            <a:endPar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三、</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企业的统计</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、会计、科研管理人员要多沟通，综合</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掌握本企业</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研发项目</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情况，共同做好研发统计报表填报工作；</a:t>
            </a:r>
            <a:endPar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endParaRPr>
          </a:p>
          <a:p>
            <a:pPr latinLnBrk="0">
              <a:lnSpc>
                <a:spcPct val="150000"/>
              </a:lnSpc>
              <a:spcBef>
                <a:spcPts val="0"/>
              </a:spcBef>
              <a:buNone/>
            </a:pP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四</a:t>
            </a:r>
            <a:r>
              <a:rPr lang="zh-CN" altLang="en-US" b="1" dirty="0" smtClean="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、依法统计，做到</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既防</a:t>
            </a:r>
            <a:r>
              <a:rPr lang="zh-CN" altLang="en-US" b="1" dirty="0">
                <a:solidFill>
                  <a:srgbClr val="FF0000"/>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虚报瞒报</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sym typeface="+mn-ea"/>
              </a:rPr>
              <a:t>也防</a:t>
            </a:r>
            <a:r>
              <a:rPr lang="zh-CN" altLang="en-US" b="1" dirty="0">
                <a:solidFill>
                  <a:srgbClr val="FF0000"/>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sym typeface="+mn-ea"/>
              </a:rPr>
              <a:t>少报漏报</a:t>
            </a:r>
            <a:r>
              <a:rPr lang="zh-CN" altLang="en-US" b="1" dirty="0">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sym typeface="+mn-ea"/>
              </a:rPr>
              <a:t>如实、准确填报研发相关数据</a:t>
            </a:r>
            <a:r>
              <a:rPr lang="zh-CN" altLang="en-US" b="1" dirty="0">
                <a:solidFill>
                  <a:schemeClr val="tx1"/>
                </a:solidFill>
                <a:effectLst>
                  <a:outerShdw blurRad="38100" dist="19050" dir="2700000" algn="tl" rotWithShape="0">
                    <a:schemeClr val="dk1">
                      <a:alpha val="40000"/>
                    </a:schemeClr>
                  </a:outerShdw>
                </a:effectLst>
                <a:latin typeface="华文细黑" panose="02010600040101010101" pitchFamily="2" charset="-122"/>
                <a:ea typeface="华文细黑" panose="02010600040101010101" pitchFamily="2" charset="-122"/>
                <a:cs typeface="华文细黑" panose="02010600040101010101" pitchFamily="2" charset="-122"/>
              </a:rPr>
              <a:t>。</a:t>
            </a:r>
          </a:p>
        </p:txBody>
      </p:sp>
      <p:cxnSp>
        <p:nvCxnSpPr>
          <p:cNvPr id="34" name="直接连接符 33"/>
          <p:cNvCxnSpPr/>
          <p:nvPr/>
        </p:nvCxnSpPr>
        <p:spPr bwMode="auto">
          <a:xfrm flipV="1">
            <a:off x="490220" y="1669415"/>
            <a:ext cx="6094731" cy="6350"/>
          </a:xfrm>
          <a:prstGeom prst="line">
            <a:avLst/>
          </a:prstGeom>
          <a:solidFill>
            <a:schemeClr val="accent1"/>
          </a:solidFill>
          <a:ln w="28575" cap="flat" cmpd="sng" algn="ctr">
            <a:solidFill>
              <a:schemeClr val="accent1">
                <a:lumMod val="7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文本框 2"/>
          <p:cNvSpPr txBox="1"/>
          <p:nvPr/>
        </p:nvSpPr>
        <p:spPr>
          <a:xfrm>
            <a:off x="578486" y="1101725"/>
            <a:ext cx="9095105" cy="521970"/>
          </a:xfrm>
          <a:prstGeom prst="rect">
            <a:avLst/>
          </a:prstGeom>
          <a:noFill/>
        </p:spPr>
        <p:txBody>
          <a:bodyPr wrap="square" rtlCol="0">
            <a:spAutoFit/>
          </a:bodyPr>
          <a:lstStyle/>
          <a:p>
            <a:r>
              <a:rPr lang="en-US" altLang="zh-CN" sz="2800" b="1" dirty="0">
                <a:solidFill>
                  <a:srgbClr val="0000FF"/>
                </a:solidFill>
                <a:latin typeface="微软雅黑" pitchFamily="34" charset="-122"/>
                <a:ea typeface="微软雅黑" pitchFamily="34" charset="-122"/>
              </a:rPr>
              <a:t>  </a:t>
            </a:r>
            <a:r>
              <a:rPr lang="zh-CN" altLang="en-US" sz="2800" b="1" dirty="0" smtClean="0">
                <a:solidFill>
                  <a:srgbClr val="0000FF"/>
                </a:solidFill>
                <a:latin typeface="微软雅黑" pitchFamily="34" charset="-122"/>
                <a:ea typeface="微软雅黑" pitchFamily="34" charset="-122"/>
              </a:rPr>
              <a:t>接下来的工作</a:t>
            </a:r>
            <a:endParaRPr lang="zh-CN" altLang="en-US" sz="2800" b="1" dirty="0">
              <a:solidFill>
                <a:srgbClr val="0000FF"/>
              </a:solidFill>
              <a:latin typeface="微软雅黑" pitchFamily="34" charset="-122"/>
              <a:ea typeface="微软雅黑" pitchFamily="34" charset="-122"/>
            </a:endParaRPr>
          </a:p>
        </p:txBody>
      </p:sp>
      <p:sp>
        <p:nvSpPr>
          <p:cNvPr id="7" name="灯片编号占位符 4"/>
          <p:cNvSpPr>
            <a:spLocks noGrp="1"/>
          </p:cNvSpPr>
          <p:nvPr>
            <p:ph type="sldNum" sz="quarter" idx="12"/>
          </p:nvPr>
        </p:nvSpPr>
        <p:spPr>
          <a:xfrm>
            <a:off x="10892589" y="6350220"/>
            <a:ext cx="1236661" cy="355379"/>
          </a:xfrm>
          <a:noFill/>
          <a:ln>
            <a:noFill/>
          </a:ln>
        </p:spPr>
        <p:txBody>
          <a:bodyPr vert="horz" lIns="0" tIns="0" rIns="0" bIns="0" anchor="b"/>
          <a:lstStyle>
            <a:lvl1pPr marL="0" lvl="0" indent="0" algn="l" defTabSz="914400" rtl="0" eaLnBrk="1" fontAlgn="base" latinLnBrk="0" hangingPunct="1">
              <a:spcBef>
                <a:spcPct val="0"/>
              </a:spcBef>
              <a:spcAft>
                <a:spcPct val="0"/>
              </a:spcAft>
              <a:buNone/>
              <a:defRPr sz="1800" b="0" i="0" u="none" kern="1200" baseline="0">
                <a:solidFill>
                  <a:schemeClr val="tx1"/>
                </a:solidFill>
                <a:latin typeface="Arial" pitchFamily="34" charset="0"/>
                <a:ea typeface="宋体" pitchFamily="2" charset="-122"/>
              </a:defRPr>
            </a:lvl1pPr>
            <a:lvl2pPr marL="457200" lvl="1"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spcBef>
                <a:spcPct val="0"/>
              </a:spcBef>
              <a:spcAft>
                <a:spcPct val="0"/>
              </a:spcAft>
              <a:buFont typeface="Arial" pitchFamily="34" charset="0"/>
              <a:buNone/>
              <a:defRPr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spcBef>
                <a:spcPct val="0"/>
              </a:spcBef>
              <a:spcAft>
                <a:spcPct val="0"/>
              </a:spcAft>
              <a:buFontTx/>
              <a:buNone/>
              <a:defRPr b="0" i="0" u="none" kern="1200" baseline="0">
                <a:solidFill>
                  <a:schemeClr val="tx1"/>
                </a:solidFill>
                <a:latin typeface="Arial" pitchFamily="34" charset="0"/>
                <a:ea typeface="宋体" pitchFamily="2" charset="-122"/>
                <a:cs typeface="+mn-cs"/>
              </a:defRPr>
            </a:lvl5pPr>
          </a:lstStyle>
          <a:p>
            <a:pPr lvl="0" algn="ctr"/>
            <a:fld id="{9A0DB2DC-4C9A-4742-B13C-FB6460FD3503}" type="slidenum">
              <a:rPr lang="zh-CN" altLang="en-US" sz="1600" dirty="0">
                <a:solidFill>
                  <a:srgbClr val="045C75"/>
                </a:solidFill>
              </a:rPr>
            </a:fld>
            <a:endParaRPr lang="zh-CN" altLang="en-US" sz="1600" dirty="0">
              <a:solidFill>
                <a:srgbClr val="045C7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37"/>
          <p:cNvSpPr>
            <a:spLocks noChangeArrowheads="1"/>
          </p:cNvSpPr>
          <p:nvPr/>
        </p:nvSpPr>
        <p:spPr bwMode="auto">
          <a:xfrm>
            <a:off x="3171509" y="3150235"/>
            <a:ext cx="5848351"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5" tIns="45719" rIns="91435" bIns="45719">
            <a:spAutoFit/>
          </a:bodyPr>
          <a:lstStyle/>
          <a:p>
            <a:pPr algn="ctr"/>
            <a:r>
              <a:rPr lang="zh-CN" altLang="en-US" sz="8000" dirty="0" smtClean="0">
                <a:solidFill>
                  <a:schemeClr val="accent1">
                    <a:lumMod val="75000"/>
                  </a:schemeClr>
                </a:solidFill>
                <a:latin typeface="微软雅黑" pitchFamily="34" charset="-122"/>
                <a:ea typeface="微软雅黑" pitchFamily="34" charset="-122"/>
                <a:sym typeface="Arial" pitchFamily="34" charset="0"/>
              </a:rPr>
              <a:t>感谢聆听</a:t>
            </a:r>
            <a:endParaRPr lang="zh-CN" altLang="en-US" dirty="0">
              <a:solidFill>
                <a:schemeClr val="accent1">
                  <a:lumMod val="75000"/>
                </a:schemeClr>
              </a:solidFill>
              <a:latin typeface="微软雅黑" pitchFamily="34" charset="-122"/>
              <a:ea typeface="微软雅黑" pitchFamily="34" charset="-122"/>
            </a:endParaRPr>
          </a:p>
        </p:txBody>
      </p:sp>
      <p:sp>
        <p:nvSpPr>
          <p:cNvPr id="8" name="矩形 7"/>
          <p:cNvSpPr/>
          <p:nvPr/>
        </p:nvSpPr>
        <p:spPr>
          <a:xfrm>
            <a:off x="4673626" y="1851581"/>
            <a:ext cx="2621230" cy="861774"/>
          </a:xfrm>
          <a:prstGeom prst="rect">
            <a:avLst/>
          </a:prstGeom>
        </p:spPr>
        <p:txBody>
          <a:bodyPr wrap="none">
            <a:spAutoFit/>
          </a:bodyPr>
          <a:lstStyle/>
          <a:p>
            <a:pPr algn="ctr"/>
            <a:r>
              <a:rPr lang="en-US" altLang="zh-CN" sz="5000" b="1" dirty="0" smtClean="0">
                <a:ln w="38100" cmpd="sng">
                  <a:noFill/>
                  <a:prstDash val="solid"/>
                  <a:miter lim="800000"/>
                </a:ln>
                <a:solidFill>
                  <a:schemeClr val="accent1">
                    <a:lumMod val="75000"/>
                  </a:schemeClr>
                </a:solidFill>
                <a:effectLst>
                  <a:outerShdw blurRad="50800" algn="tl" rotWithShape="0">
                    <a:srgbClr val="000000"/>
                  </a:outerShdw>
                </a:effectLst>
                <a:latin typeface="Britannic Bold" panose="020B0903060703020204" pitchFamily="34" charset="0"/>
                <a:ea typeface="微软雅黑" pitchFamily="34" charset="-122"/>
              </a:rPr>
              <a:t>THE END</a:t>
            </a:r>
            <a:endParaRPr lang="en-US" altLang="zh-CN" sz="5000" b="1" dirty="0">
              <a:ln w="38100" cmpd="sng">
                <a:noFill/>
                <a:prstDash val="solid"/>
                <a:miter lim="800000"/>
              </a:ln>
              <a:solidFill>
                <a:schemeClr val="accent1">
                  <a:lumMod val="75000"/>
                </a:schemeClr>
              </a:solidFill>
              <a:effectLst>
                <a:outerShdw blurRad="50800" algn="tl" rotWithShape="0">
                  <a:srgbClr val="000000"/>
                </a:outerShdw>
              </a:effectLst>
              <a:latin typeface="Britannic Bold" panose="020B0903060703020204" pitchFamily="34" charset="0"/>
              <a:ea typeface="微软雅黑"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0</TotalTime>
  <Words>11012</Words>
  <Application>Kingsoft Office WPP</Application>
  <PresentationFormat>自定义</PresentationFormat>
  <Paragraphs>929</Paragraphs>
  <Slides>51</Slides>
  <Notes>39</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波形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hg000777</dc:title>
  <dc:creator>微软用户</dc:creator>
  <cp:lastModifiedBy>Administrator</cp:lastModifiedBy>
  <cp:revision>2106</cp:revision>
  <dcterms:created xsi:type="dcterms:W3CDTF">2014-10-29T09:18:00Z</dcterms:created>
  <dcterms:modified xsi:type="dcterms:W3CDTF">2020-02-17T03:28:16Z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